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17" r:id="rId2"/>
    <p:sldId id="618" r:id="rId3"/>
    <p:sldId id="619" r:id="rId4"/>
    <p:sldId id="620" r:id="rId5"/>
    <p:sldId id="621" r:id="rId6"/>
    <p:sldId id="622" r:id="rId7"/>
    <p:sldId id="606" r:id="rId8"/>
    <p:sldId id="62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49">
          <p15:clr>
            <a:srgbClr val="A4A3A4"/>
          </p15:clr>
        </p15:guide>
        <p15:guide id="4" pos="2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0EB1C8"/>
    <a:srgbClr val="11576A"/>
    <a:srgbClr val="CCFFFF"/>
    <a:srgbClr val="33FFFF"/>
    <a:srgbClr val="CC9900"/>
    <a:srgbClr val="CCCCCC"/>
    <a:srgbClr val="666666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353" autoAdjust="0"/>
  </p:normalViewPr>
  <p:slideViewPr>
    <p:cSldViewPr>
      <p:cViewPr varScale="1">
        <p:scale>
          <a:sx n="108" d="100"/>
          <a:sy n="108" d="100"/>
        </p:scale>
        <p:origin x="211" y="77"/>
      </p:cViewPr>
      <p:guideLst>
        <p:guide orient="horz" pos="1620"/>
        <p:guide pos="2880"/>
        <p:guide orient="horz" pos="849"/>
        <p:guide pos="2073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 smtClean="0"/>
              <a:t>I/O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27142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27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70045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>
                <a:solidFill>
                  <a:srgbClr val="C00000"/>
                </a:solidFill>
              </a:rPr>
              <a:t>数据传输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7004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2723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磁盘调度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2723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70816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磁盘缓存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7081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>
                <a:sym typeface="宋体" charset="0"/>
              </a:rPr>
              <a:t>CPU</a:t>
            </a:r>
            <a:r>
              <a:rPr lang="zh-CN" altLang="en-US" dirty="0" smtClean="0">
                <a:sym typeface="宋体" charset="0"/>
              </a:rPr>
              <a:t>与设备控制器的数据传输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771550"/>
            <a:ext cx="6298875" cy="694772"/>
            <a:chOff x="844893" y="843558"/>
            <a:chExt cx="6298875" cy="69477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程序控制</a:t>
              </a:r>
              <a:r>
                <a:rPr lang="en-US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(PIO</a:t>
              </a:r>
              <a:r>
                <a:rPr lang="en-US" altLang="zh-CN" dirty="0" smtClean="0">
                  <a:sym typeface="宋体" charset="0"/>
                </a:rPr>
                <a:t>, Programmed </a:t>
              </a:r>
              <a:r>
                <a:rPr lang="zh-CN" altLang="zh-CN" dirty="0" smtClean="0">
                  <a:sym typeface="宋体" charset="0"/>
                </a:rPr>
                <a:t>I/O</a:t>
              </a:r>
              <a:r>
                <a:rPr lang="en-US" altLang="zh-CN" dirty="0" smtClean="0">
                  <a:sym typeface="宋体" charset="0"/>
                </a:rPr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737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68998"/>
              <a:ext cx="57487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通过</a:t>
              </a:r>
              <a:r>
                <a:rPr lang="en-US" altLang="zh-CN" dirty="0" smtClean="0">
                  <a:sym typeface="宋体" charset="0"/>
                </a:rPr>
                <a:t>CPU</a:t>
              </a:r>
              <a:r>
                <a:rPr lang="zh-CN" altLang="en-US" dirty="0" smtClean="0">
                  <a:sym typeface="宋体" charset="0"/>
                </a:rPr>
                <a:t>的</a:t>
              </a:r>
              <a:r>
                <a:rPr lang="en-US" altLang="zh-CN" dirty="0" smtClean="0">
                  <a:sym typeface="宋体" charset="0"/>
                </a:rPr>
                <a:t>in/out</a:t>
              </a:r>
              <a:r>
                <a:rPr lang="zh-CN" altLang="en-US" dirty="0" smtClean="0">
                  <a:sym typeface="宋体" charset="0"/>
                </a:rPr>
                <a:t>或者</a:t>
              </a:r>
              <a:r>
                <a:rPr lang="en-US" altLang="zh-CN" dirty="0" smtClean="0">
                  <a:sym typeface="宋体" charset="0"/>
                </a:rPr>
                <a:t>load/store</a:t>
              </a:r>
              <a:r>
                <a:rPr lang="zh-CN" altLang="en-US" dirty="0" smtClean="0">
                  <a:sym typeface="宋体" charset="0"/>
                </a:rPr>
                <a:t>传输所有数据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73105" y="2286122"/>
            <a:ext cx="3881082" cy="369332"/>
            <a:chOff x="1262422" y="2358130"/>
            <a:chExt cx="3881082" cy="369332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29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2358130"/>
              <a:ext cx="37485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适用于简单的、小型的设备</a:t>
              </a:r>
              <a:r>
                <a:rPr lang="en-US" altLang="zh-CN" dirty="0" smtClean="0">
                  <a:sym typeface="宋体" charset="0"/>
                </a:rPr>
                <a:t>I/O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5576" y="2605438"/>
            <a:ext cx="4512925" cy="1004332"/>
            <a:chOff x="844893" y="2677446"/>
            <a:chExt cx="4512925" cy="1004332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42976" y="2677446"/>
              <a:ext cx="27146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直接内存访问(DMA</a:t>
              </a:r>
              <a:r>
                <a:rPr lang="en-US" altLang="zh-CN" dirty="0" smtClean="0">
                  <a:sym typeface="宋体" charset="0"/>
                </a:rPr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677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076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3002886"/>
              <a:ext cx="3962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设备控制器可直接访问系统总线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17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312446"/>
              <a:ext cx="39628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控制器直接与内存互相传输数据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73105" y="4403076"/>
            <a:ext cx="2809512" cy="369332"/>
            <a:chOff x="1262422" y="4475084"/>
            <a:chExt cx="2809512" cy="36933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79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6" y="4475084"/>
              <a:ext cx="2676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适用于高吞吐量</a:t>
              </a:r>
              <a:r>
                <a:rPr lang="en-US" altLang="zh-CN" dirty="0" smtClean="0">
                  <a:sym typeface="宋体" charset="0"/>
                </a:rPr>
                <a:t>I/O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73105" y="1406550"/>
            <a:ext cx="5282775" cy="891178"/>
            <a:chOff x="1262422" y="1478558"/>
            <a:chExt cx="5282775" cy="89117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833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478558"/>
              <a:ext cx="3534204" cy="6186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特点</a:t>
              </a:r>
              <a:endParaRPr lang="en-US" altLang="zh-CN" dirty="0">
                <a:sym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    硬件</a:t>
              </a:r>
              <a:r>
                <a:rPr lang="zh-CN" altLang="en-US" sz="1800" dirty="0" smtClean="0">
                  <a:sym typeface="宋体" charset="0"/>
                </a:rPr>
                <a:t>简单，编程容易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653670" y="2028104"/>
              <a:ext cx="489152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消耗的</a:t>
              </a:r>
              <a:r>
                <a:rPr lang="en-US" altLang="zh-CN" sz="1800" dirty="0" smtClean="0">
                  <a:sym typeface="宋体" charset="0"/>
                </a:rPr>
                <a:t>CPU</a:t>
              </a:r>
              <a:r>
                <a:rPr lang="zh-CN" altLang="en-US" sz="1800" dirty="0" smtClean="0">
                  <a:sym typeface="宋体" charset="0"/>
                </a:rPr>
                <a:t>时间和数据量成正比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604" y="184485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604" y="21120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173105" y="3562712"/>
            <a:ext cx="4023958" cy="876614"/>
            <a:chOff x="1262422" y="3634720"/>
            <a:chExt cx="4023958" cy="876614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394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634720"/>
              <a:ext cx="3891395" cy="6186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特点</a:t>
              </a:r>
              <a:endParaRPr lang="en-US" altLang="zh-CN" dirty="0">
                <a:sym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    设备</a:t>
              </a:r>
              <a:r>
                <a:rPr lang="zh-CN" altLang="en-US" sz="1800" dirty="0" smtClean="0">
                  <a:sym typeface="宋体" charset="0"/>
                </a:rPr>
                <a:t>传输数据不影响</a:t>
              </a:r>
              <a:r>
                <a:rPr lang="en-US" altLang="zh-CN" sz="1800" dirty="0" smtClean="0">
                  <a:sym typeface="宋体" charset="0"/>
                </a:rPr>
                <a:t>CPU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9936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680738" y="4169702"/>
              <a:ext cx="324845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需要</a:t>
              </a:r>
              <a:r>
                <a:rPr lang="en-US" altLang="zh-CN" sz="1800" dirty="0" smtClean="0">
                  <a:sym typeface="宋体" charset="0"/>
                </a:rPr>
                <a:t>CPU</a:t>
              </a:r>
              <a:r>
                <a:rPr lang="zh-CN" altLang="en-US" sz="1800" dirty="0" smtClean="0">
                  <a:sym typeface="宋体" charset="0"/>
                </a:rPr>
                <a:t>参与设置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428056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 rot="5400000">
            <a:off x="4078182" y="2013896"/>
            <a:ext cx="1044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通过直接</a:t>
            </a:r>
            <a:r>
              <a:rPr lang="en-US" altLang="zh-CN" dirty="0" smtClean="0">
                <a:sym typeface="宋体" charset="0"/>
              </a:rPr>
              <a:t>I/O</a:t>
            </a:r>
            <a:r>
              <a:rPr lang="zh-CN" altLang="en-US" dirty="0" smtClean="0">
                <a:sym typeface="宋体" charset="0"/>
              </a:rPr>
              <a:t>寻址读取磁盘数据的步骤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-7858212" y="2571750"/>
            <a:ext cx="878687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02484" y="1070412"/>
            <a:ext cx="1214446" cy="428628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05698" y="1133922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CPU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42198" y="1934018"/>
            <a:ext cx="714380" cy="285752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83460" y="193243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高速缓存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2286" y="2324546"/>
            <a:ext cx="1214446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49488" y="2357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DMA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、总线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和中断控制器</a:t>
            </a:r>
            <a:endParaRPr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20565" y="2330896"/>
            <a:ext cx="1406101" cy="571504"/>
            <a:chOff x="5777355" y="2474912"/>
            <a:chExt cx="1406101" cy="571504"/>
          </a:xfrm>
        </p:grpSpPr>
        <p:sp>
          <p:nvSpPr>
            <p:cNvPr id="16" name="矩形 15"/>
            <p:cNvSpPr/>
            <p:nvPr/>
          </p:nvSpPr>
          <p:spPr>
            <a:xfrm>
              <a:off x="5826134" y="2474912"/>
              <a:ext cx="1357322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1381" y="2617788"/>
              <a:ext cx="505267" cy="27699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缓存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77355" y="2568597"/>
              <a:ext cx="907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30000" dirty="0" smtClean="0">
                  <a:solidFill>
                    <a:schemeClr val="bg1"/>
                  </a:solidFill>
                  <a:latin typeface="+mn-ea"/>
                </a:rPr>
                <a:t>内存地址</a:t>
              </a:r>
              <a:r>
                <a:rPr lang="en-US" altLang="zh-CN" b="1" baseline="30000" dirty="0" smtClean="0">
                  <a:solidFill>
                    <a:schemeClr val="bg1"/>
                  </a:solidFill>
                  <a:latin typeface="+mn-ea"/>
                </a:rPr>
                <a:t>X</a:t>
              </a:r>
              <a:endParaRPr lang="zh-CN" altLang="en-US" b="1" baseline="30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4" name="圆柱形 23"/>
          <p:cNvSpPr/>
          <p:nvPr/>
        </p:nvSpPr>
        <p:spPr>
          <a:xfrm rot="-5400000">
            <a:off x="3611956" y="34539"/>
            <a:ext cx="214314" cy="6215106"/>
          </a:xfrm>
          <a:prstGeom prst="can">
            <a:avLst>
              <a:gd name="adj" fmla="val 36852"/>
            </a:avLst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99292" y="301189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rgbClr val="11576A"/>
                </a:solidFill>
                <a:latin typeface="+mn-ea"/>
              </a:rPr>
              <a:t>PCI</a:t>
            </a:r>
            <a:r>
              <a:rPr lang="zh-CN" altLang="en-US" sz="1100" b="1" dirty="0" smtClean="0">
                <a:solidFill>
                  <a:srgbClr val="11576A"/>
                </a:solidFill>
                <a:latin typeface="+mn-ea"/>
              </a:rPr>
              <a:t>总线</a:t>
            </a:r>
            <a:endParaRPr lang="zh-CN" altLang="en-US" sz="11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83130" y="3427866"/>
            <a:ext cx="1214446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35912" y="3579862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</a:rPr>
              <a:t>IDE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磁盘控制器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846660" y="4218434"/>
            <a:ext cx="4572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2280830" y="4218434"/>
            <a:ext cx="4572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80034" y="3249250"/>
            <a:ext cx="0" cy="18496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113478" y="2856362"/>
            <a:ext cx="0" cy="178573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845056" y="4059696"/>
            <a:ext cx="479618" cy="285752"/>
            <a:chOff x="4308360" y="5500708"/>
            <a:chExt cx="479618" cy="285752"/>
          </a:xfrm>
        </p:grpSpPr>
        <p:sp>
          <p:nvSpPr>
            <p:cNvPr id="36" name="椭圆 35"/>
            <p:cNvSpPr/>
            <p:nvPr/>
          </p:nvSpPr>
          <p:spPr>
            <a:xfrm>
              <a:off x="4357686" y="5500708"/>
              <a:ext cx="357190" cy="285752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08360" y="5507058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chemeClr val="bg1"/>
                  </a:solidFill>
                  <a:latin typeface="+mn-ea"/>
                </a:rPr>
                <a:t>磁盘</a:t>
              </a:r>
              <a:endParaRPr lang="zh-CN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68922" y="4059696"/>
            <a:ext cx="479618" cy="285752"/>
            <a:chOff x="4308360" y="5500708"/>
            <a:chExt cx="479618" cy="285752"/>
          </a:xfrm>
        </p:grpSpPr>
        <p:sp>
          <p:nvSpPr>
            <p:cNvPr id="40" name="椭圆 39"/>
            <p:cNvSpPr/>
            <p:nvPr/>
          </p:nvSpPr>
          <p:spPr>
            <a:xfrm>
              <a:off x="4357686" y="5500708"/>
              <a:ext cx="357190" cy="285752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08360" y="5507058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chemeClr val="bg1"/>
                  </a:solidFill>
                  <a:latin typeface="+mn-ea"/>
                </a:rPr>
                <a:t>磁盘</a:t>
              </a:r>
              <a:endParaRPr lang="zh-CN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845056" y="4434348"/>
            <a:ext cx="479618" cy="285752"/>
            <a:chOff x="4308360" y="5500708"/>
            <a:chExt cx="479618" cy="285752"/>
          </a:xfrm>
        </p:grpSpPr>
        <p:sp>
          <p:nvSpPr>
            <p:cNvPr id="43" name="椭圆 42"/>
            <p:cNvSpPr/>
            <p:nvPr/>
          </p:nvSpPr>
          <p:spPr>
            <a:xfrm>
              <a:off x="4357686" y="5500708"/>
              <a:ext cx="357190" cy="285752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08360" y="5507058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chemeClr val="bg1"/>
                  </a:solidFill>
                  <a:latin typeface="+mn-ea"/>
                </a:rPr>
                <a:t>磁盘</a:t>
              </a:r>
              <a:endParaRPr lang="zh-CN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68922" y="4434348"/>
            <a:ext cx="479618" cy="285752"/>
            <a:chOff x="4308360" y="5500708"/>
            <a:chExt cx="479618" cy="285752"/>
          </a:xfrm>
        </p:grpSpPr>
        <p:sp>
          <p:nvSpPr>
            <p:cNvPr id="46" name="椭圆 45"/>
            <p:cNvSpPr/>
            <p:nvPr/>
          </p:nvSpPr>
          <p:spPr>
            <a:xfrm>
              <a:off x="4357686" y="5500708"/>
              <a:ext cx="357190" cy="285752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08360" y="5507058"/>
              <a:ext cx="479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chemeClr val="bg1"/>
                  </a:solidFill>
                  <a:latin typeface="+mn-ea"/>
                </a:rPr>
                <a:t>磁盘</a:t>
              </a:r>
              <a:endParaRPr lang="zh-CN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15308" y="3744425"/>
            <a:ext cx="2726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lnSpc>
                <a:spcPct val="80000"/>
              </a:lnSpc>
            </a:pP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4.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磁盘控制器传送数据到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DMA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控制器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24998" y="3486590"/>
            <a:ext cx="2294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lnSpc>
                <a:spcPct val="80000"/>
              </a:lnSpc>
            </a:pP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3.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磁盘控制器初始化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DMA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传送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8990" y="2401715"/>
            <a:ext cx="195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" indent="-142875"/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6.DMA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控制器完成数据传送后，产生中断请求，通知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CPU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传送完成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554" y="1986501"/>
            <a:ext cx="195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" indent="-142875"/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5.DMA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控制器传送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C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字节数据到内存地址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X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79076" y="1313848"/>
            <a:ext cx="175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" indent="-142875"/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2.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设备驱动控制磁盘控制器从磁盘读取数据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1994" y="91556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/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1.</a:t>
            </a:r>
            <a:r>
              <a:rPr lang="zh-CN" altLang="en-US" sz="1200" b="1" dirty="0" smtClean="0">
                <a:solidFill>
                  <a:srgbClr val="11576A"/>
                </a:solidFill>
                <a:latin typeface="+mn-ea"/>
              </a:rPr>
              <a:t>设备驱动收到读取磁盘数据到内存地址</a:t>
            </a:r>
            <a:r>
              <a:rPr lang="en-US" altLang="zh-CN" sz="1200" b="1" dirty="0" smtClean="0">
                <a:solidFill>
                  <a:srgbClr val="11576A"/>
                </a:solidFill>
                <a:latin typeface="+mn-ea"/>
              </a:rPr>
              <a:t>X</a:t>
            </a:r>
            <a:endParaRPr lang="zh-CN" altLang="en-US" sz="1200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707904" y="2513454"/>
            <a:ext cx="1800200" cy="261610"/>
            <a:chOff x="4105970" y="2905943"/>
            <a:chExt cx="1800200" cy="261610"/>
          </a:xfrm>
        </p:grpSpPr>
        <p:sp>
          <p:nvSpPr>
            <p:cNvPr id="19" name="圆柱形 18"/>
            <p:cNvSpPr/>
            <p:nvPr/>
          </p:nvSpPr>
          <p:spPr>
            <a:xfrm rot="-5400000">
              <a:off x="4893471" y="2250279"/>
              <a:ext cx="214314" cy="1571636"/>
            </a:xfrm>
            <a:prstGeom prst="can">
              <a:avLst>
                <a:gd name="adj" fmla="val 36852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763294" y="304006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105970" y="304006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53534" y="2905943"/>
              <a:ext cx="7617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11576A"/>
                  </a:solidFill>
                  <a:latin typeface="+mn-ea"/>
                </a:rPr>
                <a:t>系统总线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sym typeface="宋体" charset="0"/>
              </a:rPr>
              <a:t>I/O 设备通知操作系统的机制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3869983" cy="1004332"/>
            <a:chOff x="844893" y="1019164"/>
            <a:chExt cx="3869983" cy="100433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571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操作系统需要了解设备状态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93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23197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I/O操作完成时间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589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654164"/>
              <a:ext cx="24626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I/O操作遇到错误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70086"/>
            <a:ext cx="2512661" cy="1004332"/>
            <a:chOff x="844893" y="1970086"/>
            <a:chExt cx="2512661" cy="1004332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42976" y="1970086"/>
              <a:ext cx="13573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两种方式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9700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03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295526"/>
              <a:ext cx="19625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>
                  <a:sym typeface="宋体" charset="0"/>
                </a:rPr>
                <a:t>CPU</a:t>
              </a:r>
              <a:r>
                <a:rPr lang="zh-CN" altLang="en-US" dirty="0" smtClean="0">
                  <a:sym typeface="宋体" charset="0"/>
                </a:rPr>
                <a:t>主动轮询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605086"/>
              <a:ext cx="13196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设备中断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轮询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19164"/>
            <a:ext cx="5239275" cy="1037384"/>
            <a:chOff x="844893" y="1019164"/>
            <a:chExt cx="5239275" cy="103738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58216" y="1019164"/>
              <a:ext cx="49259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I/O 设备在特定的</a:t>
              </a:r>
              <a:r>
                <a:rPr lang="zh-CN" altLang="en-US" dirty="0" smtClean="0">
                  <a:solidFill>
                    <a:srgbClr val="C00000"/>
                  </a:solidFill>
                  <a:sym typeface="宋体" charset="0"/>
                </a:rPr>
                <a:t>状态寄存器</a:t>
              </a:r>
              <a:r>
                <a:rPr lang="zh-CN" altLang="en-US" dirty="0" smtClean="0">
                  <a:sym typeface="宋体" charset="0"/>
                </a:rPr>
                <a:t>中放置状态和错误信息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58216" y="1656438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操作系统</a:t>
              </a:r>
              <a:r>
                <a:rPr lang="zh-CN" altLang="en-US" dirty="0" smtClean="0">
                  <a:solidFill>
                    <a:srgbClr val="C00000"/>
                  </a:solidFill>
                  <a:sym typeface="宋体" charset="0"/>
                </a:rPr>
                <a:t>定期检测</a:t>
              </a:r>
              <a:r>
                <a:rPr lang="zh-CN" altLang="en-US" dirty="0" smtClean="0">
                  <a:sym typeface="宋体" charset="0"/>
                </a:rPr>
                <a:t>状态寄存器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64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999822"/>
            <a:ext cx="6259125" cy="1094110"/>
            <a:chOff x="844893" y="1999822"/>
            <a:chExt cx="6259125" cy="109411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58216" y="1999822"/>
              <a:ext cx="162783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特点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 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9998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475656" y="2693822"/>
              <a:ext cx="56283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操作频繁或不可预测时，开销大和延时长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8283" y="248776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8283" y="281180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sym typeface="宋体" charset="0"/>
              </a:rPr>
              <a:t>设备中断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5527307" cy="1009461"/>
            <a:chOff x="844893" y="843558"/>
            <a:chExt cx="5527307" cy="100946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235745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设备中断处理流程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737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68998"/>
              <a:ext cx="4185127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 smtClean="0">
                  <a:sym typeface="宋体" charset="0"/>
                </a:rPr>
                <a:t>CPU</a:t>
              </a:r>
              <a:r>
                <a:rPr lang="zh-CN" altLang="en-US" dirty="0">
                  <a:sym typeface="宋体" charset="0"/>
                </a:rPr>
                <a:t>在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之前设置任务参数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833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478558"/>
              <a:ext cx="4977214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 smtClean="0">
                  <a:sym typeface="宋体" charset="0"/>
                </a:rPr>
                <a:t>CPU</a:t>
              </a:r>
              <a:r>
                <a:rPr lang="zh-CN" altLang="en-US" dirty="0" smtClean="0">
                  <a:sym typeface="宋体" charset="0"/>
                </a:rPr>
                <a:t>发出</a:t>
              </a:r>
              <a:r>
                <a:rPr lang="zh-CN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请求后，继续执行其他任务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728824"/>
            <a:ext cx="4881214" cy="678892"/>
            <a:chOff x="1262422" y="1800832"/>
            <a:chExt cx="4881214" cy="67889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056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1800832"/>
              <a:ext cx="27483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设备处理</a:t>
              </a:r>
              <a:r>
                <a:rPr lang="zh-CN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请求</a:t>
              </a:r>
              <a:endParaRPr lang="zh-CN" altLang="zh-CN" dirty="0">
                <a:sym typeface="宋体" charset="0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151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2110392"/>
              <a:ext cx="4748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设备处理完成时，触发</a:t>
              </a:r>
              <a:r>
                <a:rPr lang="zh-CN" altLang="zh-CN" dirty="0" smtClean="0">
                  <a:sym typeface="宋体" charset="0"/>
                </a:rPr>
                <a:t>CPU</a:t>
              </a:r>
              <a:r>
                <a:rPr lang="zh-CN" altLang="en-US" dirty="0" smtClean="0">
                  <a:sym typeface="宋体" charset="0"/>
                </a:rPr>
                <a:t>中断请求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353164"/>
            <a:ext cx="5095528" cy="374461"/>
            <a:chOff x="1262422" y="2425172"/>
            <a:chExt cx="5095528" cy="374461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29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2425172"/>
              <a:ext cx="4962964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>
                  <a:sym typeface="宋体" charset="0"/>
                </a:rPr>
                <a:t>CPU</a:t>
              </a:r>
              <a:r>
                <a:rPr lang="zh-CN" altLang="en-US" dirty="0" smtClean="0">
                  <a:sym typeface="宋体" charset="0"/>
                </a:rPr>
                <a:t>接收中断，分发到相应中断处理例程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574554"/>
            <a:ext cx="4727239" cy="1229444"/>
            <a:chOff x="844893" y="3731488"/>
            <a:chExt cx="4727239" cy="1229444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789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6" y="4074164"/>
              <a:ext cx="2676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如：高带宽网络设备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3731488"/>
              <a:ext cx="44291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一些设备可能结合了轮询和设备中断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37314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160" y="4450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641724" y="4361444"/>
              <a:ext cx="393040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第一个传入数据包到达前采用中断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160" y="47080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641724" y="4619300"/>
              <a:ext cx="393040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轮询后面的数据包直到硬件缓存为空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613401"/>
            <a:ext cx="4298611" cy="1031594"/>
            <a:chOff x="844893" y="2699159"/>
            <a:chExt cx="4298611" cy="103159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142976" y="2741434"/>
              <a:ext cx="40005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dirty="0" smtClean="0"/>
                <a:t>特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点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lvl="0" indent="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    处理</a:t>
              </a:r>
              <a:r>
                <a:rPr lang="zh-CN" altLang="en-US" dirty="0" smtClean="0">
                  <a:sym typeface="宋体" charset="0"/>
                </a:rPr>
                <a:t>不可预测事件效果好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6991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434925" y="3330643"/>
              <a:ext cx="27146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开销相对较高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859" y="316173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327" y="345875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设备中断I/</a:t>
            </a:r>
            <a:r>
              <a:rPr lang="zh-CN" altLang="en-US" dirty="0" smtClean="0">
                <a:sym typeface="宋体" charset="0"/>
              </a:rPr>
              <a:t>O处理流程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9328" y="1010816"/>
            <a:ext cx="3100624" cy="648072"/>
            <a:chOff x="1039328" y="1010816"/>
            <a:chExt cx="3100624" cy="648072"/>
          </a:xfrm>
        </p:grpSpPr>
        <p:sp>
          <p:nvSpPr>
            <p:cNvPr id="4" name="矩形 3"/>
            <p:cNvSpPr/>
            <p:nvPr/>
          </p:nvSpPr>
          <p:spPr>
            <a:xfrm>
              <a:off x="1259632" y="1293840"/>
              <a:ext cx="2880320" cy="365048"/>
            </a:xfrm>
            <a:prstGeom prst="rect">
              <a:avLst/>
            </a:prstGeom>
            <a:gradFill>
              <a:gsLst>
                <a:gs pos="0">
                  <a:srgbClr val="D7FA06"/>
                </a:gs>
                <a:gs pos="100000">
                  <a:srgbClr val="CC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74836" y="1313435"/>
              <a:ext cx="2364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设备驱动初始化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请求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328" y="101081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2786" y="855082"/>
            <a:ext cx="5052610" cy="341869"/>
            <a:chOff x="2312786" y="855082"/>
            <a:chExt cx="5052610" cy="341869"/>
          </a:xfrm>
        </p:grpSpPr>
        <p:sp>
          <p:nvSpPr>
            <p:cNvPr id="6" name="TextBox 5"/>
            <p:cNvSpPr txBox="1"/>
            <p:nvPr/>
          </p:nvSpPr>
          <p:spPr>
            <a:xfrm>
              <a:off x="2312786" y="855082"/>
              <a:ext cx="671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CPU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196" y="858397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控制器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55576" y="1683596"/>
            <a:ext cx="3893118" cy="878961"/>
            <a:chOff x="755576" y="1683596"/>
            <a:chExt cx="3893118" cy="878961"/>
          </a:xfrm>
        </p:grpSpPr>
        <p:sp>
          <p:nvSpPr>
            <p:cNvPr id="11" name="TextBox 10"/>
            <p:cNvSpPr txBox="1"/>
            <p:nvPr/>
          </p:nvSpPr>
          <p:spPr>
            <a:xfrm>
              <a:off x="755576" y="1923678"/>
              <a:ext cx="3893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     CPU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在执行一条指令后检查中断请求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642642" y="1683596"/>
              <a:ext cx="0" cy="216024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642642" y="2274525"/>
              <a:ext cx="0" cy="288032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171625" y="3058222"/>
            <a:ext cx="3199208" cy="904923"/>
            <a:chOff x="1171625" y="3058222"/>
            <a:chExt cx="3199208" cy="904923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642642" y="3092130"/>
              <a:ext cx="0" cy="288032"/>
            </a:xfrm>
            <a:prstGeom prst="line">
              <a:avLst/>
            </a:prstGeom>
            <a:ln w="28575">
              <a:solidFill>
                <a:srgbClr val="11576A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71625" y="3393879"/>
              <a:ext cx="2952328" cy="569266"/>
            </a:xfrm>
            <a:prstGeom prst="rect">
              <a:avLst/>
            </a:prstGeom>
            <a:gradFill>
              <a:gsLst>
                <a:gs pos="0">
                  <a:srgbClr val="0093DD"/>
                </a:gs>
                <a:gs pos="100000">
                  <a:srgbClr val="00507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9632" y="3497935"/>
              <a:ext cx="3111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中断服务例程进行中断处理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81883" y="3058222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289036" y="3942509"/>
            <a:ext cx="2715284" cy="863314"/>
            <a:chOff x="1289036" y="3942509"/>
            <a:chExt cx="2715284" cy="86331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642642" y="3976417"/>
              <a:ext cx="0" cy="288032"/>
            </a:xfrm>
            <a:prstGeom prst="line">
              <a:avLst/>
            </a:prstGeom>
            <a:ln w="28575">
              <a:solidFill>
                <a:srgbClr val="11576A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681883" y="3942509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6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89036" y="4265823"/>
              <a:ext cx="2715284" cy="540000"/>
            </a:xfrm>
            <a:prstGeom prst="rect">
              <a:avLst/>
            </a:prstGeom>
            <a:gradFill>
              <a:gsLst>
                <a:gs pos="0">
                  <a:srgbClr val="D7FA06"/>
                </a:gs>
                <a:gs pos="100000">
                  <a:srgbClr val="CC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7360" y="4374166"/>
              <a:ext cx="2659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CPU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恢复被中断进程的执行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02374" y="2128882"/>
            <a:ext cx="2221954" cy="1546230"/>
            <a:chOff x="5302374" y="2128882"/>
            <a:chExt cx="2221954" cy="1546230"/>
          </a:xfrm>
        </p:grpSpPr>
        <p:sp>
          <p:nvSpPr>
            <p:cNvPr id="20" name="TextBox 19"/>
            <p:cNvSpPr txBox="1"/>
            <p:nvPr/>
          </p:nvSpPr>
          <p:spPr>
            <a:xfrm>
              <a:off x="6300192" y="2162329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12557" y="2128882"/>
              <a:ext cx="0" cy="467251"/>
            </a:xfrm>
            <a:prstGeom prst="line">
              <a:avLst/>
            </a:prstGeom>
            <a:ln w="28575">
              <a:solidFill>
                <a:srgbClr val="11576A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302374" y="2578224"/>
              <a:ext cx="2221954" cy="1096888"/>
            </a:xfrm>
            <a:prstGeom prst="rect">
              <a:avLst/>
            </a:prstGeom>
            <a:gradFill>
              <a:gsLst>
                <a:gs pos="0">
                  <a:srgbClr val="CCFFFF"/>
                </a:gs>
                <a:gs pos="100000">
                  <a:srgbClr val="33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2978" y="2821726"/>
              <a:ext cx="18654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操作完成或错误后，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产生中断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11960" y="1380706"/>
            <a:ext cx="2736304" cy="743814"/>
            <a:chOff x="4211960" y="1380706"/>
            <a:chExt cx="2736304" cy="743814"/>
          </a:xfrm>
        </p:grpSpPr>
        <p:sp>
          <p:nvSpPr>
            <p:cNvPr id="19" name="TextBox 18"/>
            <p:cNvSpPr txBox="1"/>
            <p:nvPr/>
          </p:nvSpPr>
          <p:spPr>
            <a:xfrm>
              <a:off x="4644008" y="138070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85978" y="1555254"/>
              <a:ext cx="1656184" cy="569266"/>
            </a:xfrm>
            <a:prstGeom prst="rect">
              <a:avLst/>
            </a:prstGeom>
            <a:gradFill>
              <a:gsLst>
                <a:gs pos="0">
                  <a:srgbClr val="0093DD"/>
                </a:gs>
                <a:gs pos="100000">
                  <a:srgbClr val="00507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1658063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初始化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I/O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操作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211960" y="1514872"/>
              <a:ext cx="1008112" cy="360040"/>
            </a:xfrm>
            <a:prstGeom prst="line">
              <a:avLst/>
            </a:prstGeom>
            <a:ln w="28575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2181" y="2525591"/>
            <a:ext cx="4530945" cy="596599"/>
            <a:chOff x="782181" y="2525591"/>
            <a:chExt cx="4530945" cy="596599"/>
          </a:xfrm>
        </p:grpSpPr>
        <p:sp>
          <p:nvSpPr>
            <p:cNvPr id="10" name="矩形 9"/>
            <p:cNvSpPr/>
            <p:nvPr/>
          </p:nvSpPr>
          <p:spPr>
            <a:xfrm>
              <a:off x="782181" y="2572075"/>
              <a:ext cx="3621420" cy="526974"/>
            </a:xfrm>
            <a:prstGeom prst="rect">
              <a:avLst/>
            </a:prstGeom>
            <a:gradFill>
              <a:gsLst>
                <a:gs pos="0">
                  <a:srgbClr val="CCFFFF"/>
                </a:gs>
                <a:gs pos="100000">
                  <a:srgbClr val="33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6620" y="2537414"/>
              <a:ext cx="233519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CPU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收到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中断请求，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分发给相应中断服务例程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7916" y="252559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4413126" y="2847370"/>
              <a:ext cx="900000" cy="0"/>
            </a:xfrm>
            <a:prstGeom prst="line">
              <a:avLst/>
            </a:prstGeom>
            <a:ln w="28575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50937" y="1438672"/>
            <a:ext cx="1123465" cy="3132000"/>
            <a:chOff x="150937" y="1438672"/>
            <a:chExt cx="1123465" cy="3132000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482402" y="1442864"/>
              <a:ext cx="756000" cy="0"/>
            </a:xfrm>
            <a:prstGeom prst="line">
              <a:avLst/>
            </a:prstGeom>
            <a:ln w="28575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 flipV="1">
              <a:off x="-1074073" y="3004672"/>
              <a:ext cx="3132000" cy="0"/>
            </a:xfrm>
            <a:prstGeom prst="line">
              <a:avLst/>
            </a:prstGeom>
            <a:ln w="28575">
              <a:solidFill>
                <a:srgbClr val="00507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482402" y="4562450"/>
              <a:ext cx="792000" cy="0"/>
            </a:xfrm>
            <a:prstGeom prst="line">
              <a:avLst/>
            </a:prstGeom>
            <a:ln w="28575">
              <a:solidFill>
                <a:srgbClr val="00507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0937" y="2728342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224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432</Words>
  <Application>Microsoft Office PowerPoint</Application>
  <PresentationFormat>全屏显示(16:9)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1078</cp:revision>
  <dcterms:created xsi:type="dcterms:W3CDTF">2015-01-11T06:38:50Z</dcterms:created>
  <dcterms:modified xsi:type="dcterms:W3CDTF">2015-04-23T04:55:27Z</dcterms:modified>
</cp:coreProperties>
</file>