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3" r:id="rId2"/>
    <p:sldId id="624" r:id="rId3"/>
    <p:sldId id="605" r:id="rId4"/>
    <p:sldId id="639" r:id="rId5"/>
    <p:sldId id="641" r:id="rId6"/>
    <p:sldId id="642" r:id="rId7"/>
    <p:sldId id="626" r:id="rId8"/>
    <p:sldId id="628" r:id="rId9"/>
    <p:sldId id="627" r:id="rId10"/>
    <p:sldId id="629" r:id="rId11"/>
    <p:sldId id="643" r:id="rId12"/>
    <p:sldId id="631" r:id="rId13"/>
    <p:sldId id="644" r:id="rId14"/>
    <p:sldId id="632" r:id="rId15"/>
    <p:sldId id="633" r:id="rId16"/>
    <p:sldId id="634" r:id="rId17"/>
    <p:sldId id="635" r:id="rId18"/>
    <p:sldId id="637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49">
          <p15:clr>
            <a:srgbClr val="A4A3A4"/>
          </p15:clr>
        </p15:guide>
        <p15:guide id="4" pos="16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CFFFF"/>
    <a:srgbClr val="33FFFF"/>
    <a:srgbClr val="CC9900"/>
    <a:srgbClr val="0EB1C8"/>
    <a:srgbClr val="0093DD"/>
    <a:srgbClr val="005072"/>
    <a:srgbClr val="CCCCCC"/>
    <a:srgbClr val="666666"/>
    <a:srgbClr val="FFF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3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586" y="77"/>
      </p:cViewPr>
      <p:guideLst>
        <p:guide orient="horz" pos="1620"/>
        <p:guide pos="2880"/>
        <p:guide orient="horz" pos="849"/>
        <p:guide pos="1655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1308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24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1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dirty="0" smtClean="0"/>
              <a:t>I/O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27142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/>
              <a:t>I/O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27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70045"/>
            <a:ext cx="171451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/>
              <a:t>I/O</a:t>
            </a:r>
            <a:r>
              <a:rPr lang="zh-CN" altLang="en-US" dirty="0" smtClean="0"/>
              <a:t>数据传输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4893" y="167004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2723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磁盘调度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2723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70816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磁盘缓存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7081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>
                <a:sym typeface="宋体" charset="0"/>
              </a:rPr>
              <a:t>最短服务时间优先</a:t>
            </a:r>
            <a:r>
              <a:rPr lang="en-US" altLang="zh-CN" dirty="0" smtClean="0">
                <a:sym typeface="宋体" charset="0"/>
              </a:rPr>
              <a:t>(SSTF)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1059582"/>
            <a:ext cx="5798809" cy="755656"/>
            <a:chOff x="844893" y="1000114"/>
            <a:chExt cx="5798809" cy="75565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007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>
                  <a:sym typeface="宋体" charset="0"/>
                </a:rPr>
                <a:t>选择从磁臂当前位置需要移动最少的</a:t>
              </a:r>
              <a:r>
                <a:rPr lang="en-US" altLang="zh-CN" dirty="0" smtClean="0">
                  <a:sym typeface="宋体" charset="0"/>
                </a:rPr>
                <a:t>I/O</a:t>
              </a:r>
              <a:r>
                <a:rPr lang="zh-CN" altLang="en-US" dirty="0" smtClean="0">
                  <a:sym typeface="宋体" charset="0"/>
                </a:rPr>
                <a:t>请求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27142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总是选择最短寻道时间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3271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5" name="肘形连接符 44"/>
          <p:cNvCxnSpPr/>
          <p:nvPr/>
        </p:nvCxnSpPr>
        <p:spPr>
          <a:xfrm rot="5400000">
            <a:off x="-5965105" y="2464593"/>
            <a:ext cx="8215370" cy="1428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dirty="0">
                <a:sym typeface="宋体" charset="0"/>
              </a:rPr>
              <a:t>SSTF</a:t>
            </a:r>
            <a:r>
              <a:rPr lang="zh-CN" altLang="en-US" dirty="0" smtClean="0">
                <a:sym typeface="宋体" charset="0"/>
              </a:rPr>
              <a:t>算法示例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042988" y="5810240"/>
            <a:ext cx="7326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600" dirty="0">
                <a:solidFill>
                  <a:srgbClr val="000099"/>
                </a:solidFill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626067" y="4623356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7860" y="84355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321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5072"/>
                  </a:solidFill>
                  <a:latin typeface="+mn-ea"/>
                </a:rPr>
                <a:t>磁盘访问序列 </a:t>
              </a:r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5072"/>
                  </a:solidFill>
                  <a:latin typeface="+mn-ea"/>
                </a:rPr>
                <a:t>初始磁头位置：</a:t>
              </a:r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3133" y="113839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>
            <a:off x="3053553" y="1703460"/>
            <a:ext cx="305927" cy="36423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59480" y="2111566"/>
            <a:ext cx="66866" cy="38817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483768" y="2534912"/>
            <a:ext cx="942578" cy="18085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1658913" y="2747700"/>
            <a:ext cx="805240" cy="32810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658913" y="3118010"/>
            <a:ext cx="2874615" cy="38102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572000" y="3499032"/>
            <a:ext cx="720080" cy="27599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293476" y="3788192"/>
            <a:ext cx="63100" cy="329108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356769" y="4156118"/>
            <a:ext cx="1997920" cy="437417"/>
            <a:chOff x="3359480" y="4159451"/>
            <a:chExt cx="1997920" cy="437417"/>
          </a:xfrm>
        </p:grpSpPr>
        <p:cxnSp>
          <p:nvCxnSpPr>
            <p:cNvPr id="44" name="直接连接符 43"/>
            <p:cNvCxnSpPr>
              <a:endCxn id="45" idx="2"/>
            </p:cNvCxnSpPr>
            <p:nvPr/>
          </p:nvCxnSpPr>
          <p:spPr>
            <a:xfrm>
              <a:off x="3359480" y="4159451"/>
              <a:ext cx="1889920" cy="383417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249400" y="4488868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2434000" y="4636141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12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2683752" y="4634064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2969631" y="463370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+30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3376439" y="463160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+23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3792680" y="4629939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195764" y="4623711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4602572" y="4619736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4900226" y="4619639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5333552" y="4617531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=236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5916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>
                <a:sym typeface="宋体" charset="0"/>
              </a:rPr>
              <a:t>扫描算法</a:t>
            </a:r>
            <a:r>
              <a:rPr lang="en-US" altLang="zh-CN" dirty="0" smtClean="0">
                <a:sym typeface="宋体" charset="0"/>
              </a:rPr>
              <a:t>(</a:t>
            </a:r>
            <a:r>
              <a:rPr lang="zh-CN" altLang="en-US" dirty="0" smtClean="0">
                <a:sym typeface="宋体" charset="0"/>
              </a:rPr>
              <a:t>SCAN</a:t>
            </a:r>
            <a:r>
              <a:rPr lang="en-US" altLang="zh-CN" dirty="0" smtClean="0">
                <a:sym typeface="宋体" charset="0"/>
              </a:rPr>
              <a:t>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5815339" cy="428628"/>
            <a:chOff x="844893" y="1000114"/>
            <a:chExt cx="581533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1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 smtClean="0">
                  <a:sym typeface="宋体" charset="0"/>
                </a:rPr>
                <a:t>磁臂在一个方向上移动，访问所有未完成的请求，直到磁臂到达该方向上最后的磁道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657570"/>
            <a:ext cx="1655405" cy="428628"/>
            <a:chOff x="844893" y="1657570"/>
            <a:chExt cx="1655405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57570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调换方向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5757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000246"/>
            <a:ext cx="4941553" cy="428628"/>
            <a:chOff x="844893" y="2000246"/>
            <a:chExt cx="4941553" cy="428628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2000246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也称为电梯算法</a:t>
              </a:r>
              <a:r>
                <a:rPr lang="en-US" altLang="zh-CN" dirty="0" smtClean="0">
                  <a:sym typeface="宋体" charset="0"/>
                </a:rPr>
                <a:t>(</a:t>
              </a:r>
              <a:r>
                <a:rPr lang="zh-CN" altLang="zh-CN" dirty="0" smtClean="0">
                  <a:sym typeface="宋体" charset="0"/>
                </a:rPr>
                <a:t>elevator algorithm</a:t>
              </a:r>
              <a:r>
                <a:rPr lang="en-US" altLang="zh-CN" dirty="0" smtClean="0">
                  <a:sym typeface="宋体" charset="0"/>
                </a:rPr>
                <a:t>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3" name="直接连接符 42"/>
          <p:cNvCxnSpPr/>
          <p:nvPr/>
        </p:nvCxnSpPr>
        <p:spPr>
          <a:xfrm rot="5400000">
            <a:off x="-4857816" y="2643188"/>
            <a:ext cx="657229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SCAN算法</a:t>
            </a:r>
            <a:r>
              <a:rPr lang="zh-CN" altLang="en-US" dirty="0" smtClean="0">
                <a:sym typeface="宋体" charset="0"/>
              </a:rPr>
              <a:t>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042988" y="5810240"/>
            <a:ext cx="7326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600" dirty="0">
                <a:solidFill>
                  <a:srgbClr val="000099"/>
                </a:solidFill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626067" y="4623356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7860" y="84355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321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5072"/>
                  </a:solidFill>
                  <a:latin typeface="+mn-ea"/>
                </a:rPr>
                <a:t>磁盘访问序列 </a:t>
              </a:r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5072"/>
                  </a:solidFill>
                  <a:latin typeface="+mn-ea"/>
                </a:rPr>
                <a:t>初始磁头位置：</a:t>
              </a:r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3133" y="113839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 flipH="1">
            <a:off x="2462808" y="1703460"/>
            <a:ext cx="590745" cy="36423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658913" y="2067694"/>
            <a:ext cx="803895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208785" y="2456150"/>
            <a:ext cx="441574" cy="28484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208785" y="2787774"/>
            <a:ext cx="2167654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376439" y="3075806"/>
            <a:ext cx="49907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426346" y="3435846"/>
            <a:ext cx="1027162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475035" y="3723878"/>
            <a:ext cx="759895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344253" y="4341018"/>
            <a:ext cx="1997920" cy="437417"/>
            <a:chOff x="3359480" y="4159451"/>
            <a:chExt cx="1997920" cy="437417"/>
          </a:xfrm>
        </p:grpSpPr>
        <p:cxnSp>
          <p:nvCxnSpPr>
            <p:cNvPr id="44" name="直接连接符 43"/>
            <p:cNvCxnSpPr>
              <a:endCxn id="45" idx="2"/>
            </p:cNvCxnSpPr>
            <p:nvPr/>
          </p:nvCxnSpPr>
          <p:spPr>
            <a:xfrm>
              <a:off x="3359480" y="4159451"/>
              <a:ext cx="1889920" cy="383417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249400" y="4488868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2434000" y="4636141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16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2675007" y="4634064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+23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060857" y="463370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3467390" y="463160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+65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3862876" y="4629939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132126" y="4629939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+31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4517691" y="461973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4911894" y="4619639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5598449" y="4616087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=236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262144" y="4011910"/>
            <a:ext cx="63100" cy="329108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3"/>
          <p:cNvSpPr>
            <a:spLocks noChangeArrowheads="1"/>
          </p:cNvSpPr>
          <p:nvPr/>
        </p:nvSpPr>
        <p:spPr bwMode="auto">
          <a:xfrm>
            <a:off x="5179458" y="4627568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8282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>
                <a:sym typeface="宋体" charset="0"/>
              </a:rPr>
              <a:t>循环扫描算法</a:t>
            </a:r>
            <a:r>
              <a:rPr lang="en-US" altLang="zh-CN" dirty="0" smtClean="0">
                <a:sym typeface="宋体" charset="0"/>
              </a:rPr>
              <a:t>(</a:t>
            </a:r>
            <a:r>
              <a:rPr lang="zh-CN" altLang="en-US" dirty="0" smtClean="0">
                <a:sym typeface="宋体" charset="0"/>
              </a:rPr>
              <a:t>C-SCAN</a:t>
            </a:r>
            <a:r>
              <a:rPr lang="en-US" altLang="zh-CN" dirty="0" smtClean="0">
                <a:sym typeface="宋体" charset="0"/>
              </a:rPr>
              <a:t>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3727107" cy="428628"/>
            <a:chOff x="844893" y="1000114"/>
            <a:chExt cx="372710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 smtClean="0">
                  <a:sym typeface="宋体" charset="0"/>
                </a:rPr>
                <a:t>限制了仅在一个方向上扫描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342790"/>
            <a:ext cx="5870247" cy="699866"/>
            <a:chOff x="844893" y="1342790"/>
            <a:chExt cx="5870247" cy="69986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42790"/>
              <a:ext cx="5572164" cy="6998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当最后一个磁道也被访问过了后，磁臂返回到磁盘的另外一端再次进行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3427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 rot="5400000">
            <a:off x="-6286576" y="2643188"/>
            <a:ext cx="900118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>
                <a:sym typeface="宋体" charset="0"/>
              </a:rPr>
              <a:t>C-LOOK算法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714380"/>
            <a:chOff x="844893" y="1000114"/>
            <a:chExt cx="5870247" cy="71438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>
                  <a:sym typeface="宋体" charset="0"/>
                </a:rPr>
                <a:t>磁臂先到达该方向上最后一个请求处，然后立即反转，而不是先到最后点路径上的所有请求</a:t>
              </a:r>
              <a:endParaRPr lang="zh-CN" altLang="en-US" dirty="0">
                <a:sym typeface="宋体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TW" dirty="0" smtClean="0"/>
              <a:t>N</a:t>
            </a:r>
            <a:r>
              <a:rPr lang="zh-TW" altLang="en-US" dirty="0" smtClean="0"/>
              <a:t>步扫描</a:t>
            </a:r>
            <a:r>
              <a:rPr lang="en-US" altLang="zh-TW" dirty="0" smtClean="0"/>
              <a:t>(N-step-SCAN)</a:t>
            </a:r>
            <a:r>
              <a:rPr lang="zh-TW" altLang="en-US" dirty="0" smtClean="0"/>
              <a:t>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870247" cy="909644"/>
            <a:chOff x="844893" y="1019164"/>
            <a:chExt cx="5870247" cy="90964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8576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磁头粘着</a:t>
              </a:r>
              <a:r>
                <a:rPr lang="zh-CN" altLang="zh-CN" dirty="0" smtClean="0"/>
                <a:t>(Arm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</a:t>
              </a:r>
              <a:r>
                <a:rPr lang="zh-CN" altLang="zh-CN" dirty="0" smtClean="0"/>
                <a:t>tickiness)</a:t>
              </a:r>
              <a:r>
                <a:rPr lang="zh-CN" altLang="en-US" dirty="0" smtClean="0"/>
                <a:t>现象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46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39842"/>
              <a:ext cx="5320155" cy="5889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SSTF、SCAN及CSCAN等算法中，可能出现</a:t>
              </a:r>
              <a:r>
                <a:rPr lang="zh-CN" altLang="en-US" dirty="0" smtClean="0"/>
                <a:t>磁头停留</a:t>
              </a:r>
              <a:r>
                <a:rPr lang="zh-CN" altLang="en-US" dirty="0" smtClean="0"/>
                <a:t>在某处不动的情况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924370"/>
            <a:ext cx="5095528" cy="354014"/>
            <a:chOff x="1262422" y="1924370"/>
            <a:chExt cx="5095528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291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24370"/>
              <a:ext cx="496296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如：进程反复请求对某一磁道的I/</a:t>
              </a:r>
              <a:r>
                <a:rPr lang="en-US" altLang="zh-CN" dirty="0" smtClean="0"/>
                <a:t>O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138360"/>
            <a:ext cx="5298743" cy="770026"/>
            <a:chOff x="844893" y="2138360"/>
            <a:chExt cx="5298743" cy="77002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3836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dirty="0" smtClean="0"/>
                <a:t>N</a:t>
              </a:r>
              <a:r>
                <a:rPr lang="zh-CN" altLang="en-US" dirty="0" smtClean="0"/>
                <a:t>步扫描算法</a:t>
              </a:r>
              <a:endParaRPr lang="en-US" altLang="zh-CN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2018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7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2552788"/>
              <a:ext cx="474865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将磁盘请求队列分成长度为N的子队列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862348"/>
            <a:ext cx="4095396" cy="354014"/>
            <a:chOff x="1262422" y="2862348"/>
            <a:chExt cx="4095396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67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862348"/>
              <a:ext cx="396283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按F</a:t>
              </a:r>
              <a:r>
                <a:rPr lang="en-US" altLang="zh-CN" dirty="0" smtClean="0"/>
                <a:t>I</a:t>
              </a:r>
              <a:r>
                <a:rPr lang="zh-CN" altLang="en-US" dirty="0" smtClean="0"/>
                <a:t>F</a:t>
              </a:r>
              <a:r>
                <a:rPr lang="en-US" altLang="zh-CN" dirty="0" smtClean="0"/>
                <a:t>O</a:t>
              </a:r>
              <a:r>
                <a:rPr lang="zh-CN" altLang="en-US" dirty="0" smtClean="0"/>
                <a:t>算法依次处理所有子队列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176580"/>
            <a:ext cx="2952388" cy="357190"/>
            <a:chOff x="1262422" y="3176580"/>
            <a:chExt cx="2952388" cy="35719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686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3176580"/>
              <a:ext cx="281982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扫描算法处理每个队列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双队列扫描</a:t>
            </a:r>
            <a:r>
              <a:rPr lang="en-US" altLang="zh-CN" dirty="0" smtClean="0"/>
              <a:t>(FSCAN)</a:t>
            </a:r>
            <a:r>
              <a:rPr lang="zh-CN" altLang="en-US" dirty="0" smtClean="0"/>
              <a:t>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584495" cy="695330"/>
            <a:chOff x="844893" y="1019164"/>
            <a:chExt cx="5584495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421484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FSCAN算法是N步扫描算法的简化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46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39842"/>
              <a:ext cx="5034403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FSCAN只将磁盘请求队列分成两个子队列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554156"/>
            <a:ext cx="4084297" cy="770026"/>
            <a:chOff x="844893" y="1554156"/>
            <a:chExt cx="4084297" cy="77002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554156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dirty="0" smtClean="0"/>
                <a:t>FSCAN</a:t>
              </a:r>
              <a:r>
                <a:rPr lang="zh-CN" altLang="en-US" dirty="0" smtClean="0"/>
                <a:t>算法</a:t>
              </a:r>
              <a:endParaRPr lang="en-US" altLang="zh-CN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176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33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1968584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把磁盘</a:t>
              </a:r>
              <a:r>
                <a:rPr lang="en-US" altLang="zh-CN" dirty="0" smtClean="0"/>
                <a:t>I/O</a:t>
              </a:r>
              <a:r>
                <a:rPr lang="zh-CN" altLang="en-US" dirty="0" smtClean="0"/>
                <a:t>请求分成两个队列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78144"/>
            <a:ext cx="4095396" cy="354014"/>
            <a:chOff x="1262422" y="2278144"/>
            <a:chExt cx="4095396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29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278144"/>
              <a:ext cx="396283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交替使用扫描算法处理一个队列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592376"/>
            <a:ext cx="5524156" cy="681054"/>
            <a:chOff x="1262422" y="2592376"/>
            <a:chExt cx="5524156" cy="681054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844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2592376"/>
              <a:ext cx="474865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新生成的磁盘</a:t>
              </a:r>
              <a:r>
                <a:rPr lang="en-US" altLang="zh-CN" dirty="0" smtClean="0"/>
                <a:t>I/O</a:t>
              </a:r>
              <a:r>
                <a:rPr lang="zh-CN" altLang="en-US" dirty="0" smtClean="0"/>
                <a:t>请求放入另一队列中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2916240"/>
              <a:ext cx="539159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所有的新请求都将被推迟到下一次扫描时处理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551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>
                <a:sym typeface="宋体" charset="0"/>
              </a:rPr>
              <a:t>磁盘工作机制和性能参数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 rot="16200000" flipH="1">
            <a:off x="-9965633" y="2393155"/>
            <a:ext cx="1485910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柱形 116"/>
          <p:cNvSpPr/>
          <p:nvPr/>
        </p:nvSpPr>
        <p:spPr>
          <a:xfrm>
            <a:off x="2858458" y="2492746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/>
          <p:cNvSpPr/>
          <p:nvPr/>
        </p:nvSpPr>
        <p:spPr>
          <a:xfrm rot="420000">
            <a:off x="3370190" y="2623324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755554" y="2284457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2405581" y="2341221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8" name="椭圆 67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4" idx="2"/>
              <a:endCxn id="68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椭圆 63"/>
          <p:cNvSpPr/>
          <p:nvPr/>
        </p:nvSpPr>
        <p:spPr>
          <a:xfrm>
            <a:off x="2534415" y="2412122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柱形 64"/>
          <p:cNvSpPr/>
          <p:nvPr/>
        </p:nvSpPr>
        <p:spPr>
          <a:xfrm>
            <a:off x="2858458" y="2037532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/>
          <p:cNvSpPr/>
          <p:nvPr/>
        </p:nvSpPr>
        <p:spPr>
          <a:xfrm rot="420000">
            <a:off x="3370190" y="2013119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755554" y="1674253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405581" y="1731016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4" name="椭圆 43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0" idx="2"/>
              <a:endCxn id="44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椭圆 39"/>
          <p:cNvSpPr/>
          <p:nvPr/>
        </p:nvSpPr>
        <p:spPr>
          <a:xfrm>
            <a:off x="2534415" y="1801917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柱形 40"/>
          <p:cNvSpPr/>
          <p:nvPr/>
        </p:nvSpPr>
        <p:spPr>
          <a:xfrm>
            <a:off x="2858458" y="1427328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立方体 31"/>
          <p:cNvSpPr/>
          <p:nvPr/>
        </p:nvSpPr>
        <p:spPr>
          <a:xfrm rot="420000">
            <a:off x="3370190" y="1406629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755554" y="1067763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405581" y="1124526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" name="椭圆 4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2"/>
              <a:endCxn id="5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 3"/>
          <p:cNvSpPr/>
          <p:nvPr/>
        </p:nvSpPr>
        <p:spPr>
          <a:xfrm>
            <a:off x="2534415" y="1195427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柱形 26"/>
          <p:cNvSpPr/>
          <p:nvPr/>
        </p:nvSpPr>
        <p:spPr>
          <a:xfrm>
            <a:off x="2858458" y="820837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 rot="420000">
            <a:off x="3370190" y="1243372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平行四边形 30"/>
          <p:cNvSpPr/>
          <p:nvPr/>
        </p:nvSpPr>
        <p:spPr>
          <a:xfrm rot="360000">
            <a:off x="3438250" y="1209408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512488" y="790412"/>
            <a:ext cx="916526" cy="409117"/>
            <a:chOff x="1512488" y="790412"/>
            <a:chExt cx="916526" cy="409117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2032755" y="936007"/>
              <a:ext cx="396259" cy="26352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12488" y="790412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磁道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t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084377" y="7715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磁盘轴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 rot="10800000">
            <a:off x="2983246" y="921368"/>
            <a:ext cx="154932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5400000">
            <a:off x="1887150" y="1958642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2904256" y="1958642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885634" y="16742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磁头组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6" name="任意多边形 95"/>
          <p:cNvSpPr/>
          <p:nvPr/>
        </p:nvSpPr>
        <p:spPr>
          <a:xfrm>
            <a:off x="2481719" y="1761710"/>
            <a:ext cx="189346" cy="78081"/>
          </a:xfrm>
          <a:custGeom>
            <a:avLst/>
            <a:gdLst>
              <a:gd name="connsiteX0" fmla="*/ 0 w 307975"/>
              <a:gd name="connsiteY0" fmla="*/ 50800 h 127000"/>
              <a:gd name="connsiteX1" fmla="*/ 130175 w 307975"/>
              <a:gd name="connsiteY1" fmla="*/ 127000 h 127000"/>
              <a:gd name="connsiteX2" fmla="*/ 307975 w 307975"/>
              <a:gd name="connsiteY2" fmla="*/ 85725 h 127000"/>
              <a:gd name="connsiteX3" fmla="*/ 203200 w 307975"/>
              <a:gd name="connsiteY3" fmla="*/ 0 h 127000"/>
              <a:gd name="connsiteX4" fmla="*/ 0 w 307975"/>
              <a:gd name="connsiteY4" fmla="*/ 508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975" h="127000">
                <a:moveTo>
                  <a:pt x="0" y="50800"/>
                </a:moveTo>
                <a:lnTo>
                  <a:pt x="130175" y="127000"/>
                </a:lnTo>
                <a:lnTo>
                  <a:pt x="307975" y="85725"/>
                </a:lnTo>
                <a:lnTo>
                  <a:pt x="2032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093DD"/>
          </a:solidFill>
          <a:ln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540744" y="1426284"/>
            <a:ext cx="976112" cy="351041"/>
            <a:chOff x="1540744" y="1426284"/>
            <a:chExt cx="976112" cy="351041"/>
          </a:xfrm>
        </p:grpSpPr>
        <p:sp>
          <p:nvSpPr>
            <p:cNvPr id="97" name="TextBox 96"/>
            <p:cNvSpPr txBox="1"/>
            <p:nvPr/>
          </p:nvSpPr>
          <p:spPr>
            <a:xfrm>
              <a:off x="1540744" y="1426284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扇区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s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2095220" y="1580173"/>
              <a:ext cx="421636" cy="19715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547664" y="2006651"/>
            <a:ext cx="833599" cy="307777"/>
            <a:chOff x="1547664" y="2006651"/>
            <a:chExt cx="833599" cy="307777"/>
          </a:xfrm>
        </p:grpSpPr>
        <p:sp>
          <p:nvSpPr>
            <p:cNvPr id="100" name="TextBox 99"/>
            <p:cNvSpPr txBox="1"/>
            <p:nvPr/>
          </p:nvSpPr>
          <p:spPr>
            <a:xfrm>
              <a:off x="1547664" y="2006651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柱面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>
            <a:xfrm>
              <a:off x="2110836" y="2160540"/>
              <a:ext cx="270427" cy="0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1589429" y="27138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盘片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10" name="直接箭头连接符 109"/>
          <p:cNvCxnSpPr/>
          <p:nvPr/>
        </p:nvCxnSpPr>
        <p:spPr>
          <a:xfrm flipV="1">
            <a:off x="1982003" y="2544468"/>
            <a:ext cx="257666" cy="210818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392332" y="27953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磁头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12" name="直接箭头连接符 111"/>
          <p:cNvCxnSpPr/>
          <p:nvPr/>
        </p:nvCxnSpPr>
        <p:spPr>
          <a:xfrm flipV="1">
            <a:off x="3730214" y="2687937"/>
            <a:ext cx="164957" cy="163000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620651" y="2067707"/>
            <a:ext cx="72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读写头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2701906" y="2766665"/>
            <a:ext cx="405238" cy="263132"/>
          </a:xfrm>
          <a:custGeom>
            <a:avLst/>
            <a:gdLst>
              <a:gd name="connsiteX0" fmla="*/ 548640 w 659130"/>
              <a:gd name="connsiteY0" fmla="*/ 0 h 427990"/>
              <a:gd name="connsiteX1" fmla="*/ 655320 w 659130"/>
              <a:gd name="connsiteY1" fmla="*/ 152400 h 427990"/>
              <a:gd name="connsiteX2" fmla="*/ 571500 w 659130"/>
              <a:gd name="connsiteY2" fmla="*/ 342900 h 427990"/>
              <a:gd name="connsiteX3" fmla="*/ 335280 w 659130"/>
              <a:gd name="connsiteY3" fmla="*/ 426720 h 427990"/>
              <a:gd name="connsiteX4" fmla="*/ 99060 w 659130"/>
              <a:gd name="connsiteY4" fmla="*/ 350520 h 427990"/>
              <a:gd name="connsiteX5" fmla="*/ 0 w 659130"/>
              <a:gd name="connsiteY5" fmla="*/ 220980 h 42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130" h="427990">
                <a:moveTo>
                  <a:pt x="548640" y="0"/>
                </a:moveTo>
                <a:cubicBezTo>
                  <a:pt x="600075" y="47625"/>
                  <a:pt x="651510" y="95250"/>
                  <a:pt x="655320" y="152400"/>
                </a:cubicBezTo>
                <a:cubicBezTo>
                  <a:pt x="659130" y="209550"/>
                  <a:pt x="624840" y="297180"/>
                  <a:pt x="571500" y="342900"/>
                </a:cubicBezTo>
                <a:cubicBezTo>
                  <a:pt x="518160" y="388620"/>
                  <a:pt x="414020" y="425450"/>
                  <a:pt x="335280" y="426720"/>
                </a:cubicBezTo>
                <a:cubicBezTo>
                  <a:pt x="256540" y="427990"/>
                  <a:pt x="154940" y="384810"/>
                  <a:pt x="99060" y="350520"/>
                </a:cubicBezTo>
                <a:cubicBezTo>
                  <a:pt x="43180" y="316230"/>
                  <a:pt x="21590" y="268605"/>
                  <a:pt x="0" y="220980"/>
                </a:cubicBezTo>
              </a:path>
            </a:pathLst>
          </a:cu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 rot="420000">
            <a:off x="3370190" y="1849862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/>
        </p:nvSpPr>
        <p:spPr>
          <a:xfrm rot="360000">
            <a:off x="3438250" y="1815898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 rot="420000">
            <a:off x="3370190" y="2460067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平行四边形 66"/>
          <p:cNvSpPr/>
          <p:nvPr/>
        </p:nvSpPr>
        <p:spPr>
          <a:xfrm rot="360000">
            <a:off x="3438250" y="2426102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>
            <a:endCxn id="67" idx="0"/>
          </p:cNvCxnSpPr>
          <p:nvPr/>
        </p:nvCxnSpPr>
        <p:spPr>
          <a:xfrm rot="5400000">
            <a:off x="3533465" y="2273529"/>
            <a:ext cx="182709" cy="121806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立方体 91"/>
          <p:cNvSpPr/>
          <p:nvPr/>
        </p:nvSpPr>
        <p:spPr>
          <a:xfrm>
            <a:off x="4402507" y="1038484"/>
            <a:ext cx="483127" cy="1932509"/>
          </a:xfrm>
          <a:prstGeom prst="cube">
            <a:avLst/>
          </a:prstGeom>
          <a:gradFill flip="none" rotWithShape="1">
            <a:gsLst>
              <a:gs pos="100000">
                <a:srgbClr val="0093DD"/>
              </a:gs>
              <a:gs pos="3200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rot="10800000">
            <a:off x="4769593" y="1818520"/>
            <a:ext cx="199198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550020" y="2986665"/>
            <a:ext cx="5882325" cy="663620"/>
            <a:chOff x="550020" y="2986665"/>
            <a:chExt cx="5882325" cy="663620"/>
          </a:xfrm>
        </p:grpSpPr>
        <p:sp>
          <p:nvSpPr>
            <p:cNvPr id="99" name="内容占位符 2"/>
            <p:cNvSpPr txBox="1">
              <a:spLocks/>
            </p:cNvSpPr>
            <p:nvPr/>
          </p:nvSpPr>
          <p:spPr>
            <a:xfrm>
              <a:off x="860181" y="3003954"/>
              <a:ext cx="55721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ym typeface="宋体" charset="0"/>
                </a:rPr>
                <a:t>读取或写入时，磁头必须被定位在</a:t>
              </a:r>
              <a:r>
                <a:rPr lang="zh-CN" altLang="en-US" sz="1800" dirty="0" smtClean="0">
                  <a:solidFill>
                    <a:srgbClr val="C00000"/>
                  </a:solidFill>
                  <a:sym typeface="宋体" charset="0"/>
                </a:rPr>
                <a:t>期望的磁道</a:t>
              </a:r>
              <a:r>
                <a:rPr lang="zh-CN" altLang="en-US" sz="1800" dirty="0" smtClean="0">
                  <a:sym typeface="宋体" charset="0"/>
                </a:rPr>
                <a:t>，并从所</a:t>
              </a:r>
              <a:r>
                <a:rPr lang="zh-CN" altLang="en-US" sz="1800" dirty="0" smtClean="0">
                  <a:solidFill>
                    <a:srgbClr val="C00000"/>
                  </a:solidFill>
                  <a:sym typeface="宋体" charset="0"/>
                </a:rPr>
                <a:t>期望的柱面和扇区</a:t>
              </a:r>
              <a:r>
                <a:rPr lang="zh-CN" altLang="en-US" sz="1800" dirty="0" smtClean="0">
                  <a:sym typeface="宋体" charset="0"/>
                </a:rPr>
                <a:t>的开始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TextBox 11"/>
            <p:cNvSpPr txBox="1"/>
            <p:nvPr/>
          </p:nvSpPr>
          <p:spPr>
            <a:xfrm>
              <a:off x="550020" y="298666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0020" y="3580221"/>
            <a:ext cx="4418771" cy="629642"/>
            <a:chOff x="550020" y="3580221"/>
            <a:chExt cx="4418771" cy="629642"/>
          </a:xfrm>
        </p:grpSpPr>
        <p:sp>
          <p:nvSpPr>
            <p:cNvPr id="102" name="内容占位符 2"/>
            <p:cNvSpPr txBox="1">
              <a:spLocks/>
            </p:cNvSpPr>
            <p:nvPr/>
          </p:nvSpPr>
          <p:spPr>
            <a:xfrm>
              <a:off x="834569" y="3580352"/>
              <a:ext cx="15001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寻道时间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TextBox 31"/>
            <p:cNvSpPr txBox="1"/>
            <p:nvPr/>
          </p:nvSpPr>
          <p:spPr>
            <a:xfrm>
              <a:off x="550020" y="3580221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4" name="图片 10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33" y="39730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07" name="内容占位符 2"/>
            <p:cNvSpPr txBox="1">
              <a:spLocks/>
            </p:cNvSpPr>
            <p:nvPr/>
          </p:nvSpPr>
          <p:spPr>
            <a:xfrm>
              <a:off x="1077397" y="3868231"/>
              <a:ext cx="3891394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定位到期望的磁道所花费的时间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0020" y="4114117"/>
            <a:ext cx="5572828" cy="643008"/>
            <a:chOff x="550020" y="4114117"/>
            <a:chExt cx="5572828" cy="643008"/>
          </a:xfrm>
        </p:grpSpPr>
        <p:sp>
          <p:nvSpPr>
            <p:cNvPr id="108" name="内容占位符 2"/>
            <p:cNvSpPr txBox="1">
              <a:spLocks/>
            </p:cNvSpPr>
            <p:nvPr/>
          </p:nvSpPr>
          <p:spPr>
            <a:xfrm>
              <a:off x="834569" y="4114117"/>
              <a:ext cx="15001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旋转延迟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9" name="TextBox 33"/>
            <p:cNvSpPr txBox="1"/>
            <p:nvPr/>
          </p:nvSpPr>
          <p:spPr>
            <a:xfrm>
              <a:off x="550020" y="411411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3" name="图片 1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33" y="44911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5" name="内容占位符 2"/>
            <p:cNvSpPr txBox="1">
              <a:spLocks/>
            </p:cNvSpPr>
            <p:nvPr/>
          </p:nvSpPr>
          <p:spPr>
            <a:xfrm>
              <a:off x="1088446" y="4415493"/>
              <a:ext cx="5034402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从零扇区开始处到达目的地花费的时间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8" name="内容占位符 2"/>
          <p:cNvSpPr txBox="1">
            <a:spLocks/>
          </p:cNvSpPr>
          <p:nvPr/>
        </p:nvSpPr>
        <p:spPr>
          <a:xfrm>
            <a:off x="620568" y="4736450"/>
            <a:ext cx="5391592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 smtClean="0">
                <a:solidFill>
                  <a:srgbClr val="C00000"/>
                </a:solidFill>
                <a:sym typeface="宋体" charset="0"/>
              </a:rPr>
              <a:t>平均旋转延迟时间=磁盘旋转一周时间的一半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346115" y="1948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>
                <a:sym typeface="宋体" charset="0"/>
              </a:rPr>
              <a:t>磁盘</a:t>
            </a:r>
            <a:r>
              <a:rPr lang="en-US" altLang="zh-CN" dirty="0" smtClean="0">
                <a:sym typeface="宋体" charset="0"/>
              </a:rPr>
              <a:t>I/O</a:t>
            </a:r>
            <a:r>
              <a:rPr lang="zh-CN" altLang="en-US" dirty="0" smtClean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62" y="247848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2804731" y="2491075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>
              <a:solidFill>
                <a:srgbClr val="000099"/>
              </a:solidFill>
              <a:ea typeface="MS PGothic" charset="0"/>
              <a:cs typeface="MS PGothic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350" y="843558"/>
            <a:ext cx="2117948" cy="976821"/>
            <a:chOff x="262350" y="843558"/>
            <a:chExt cx="2117948" cy="976821"/>
          </a:xfrm>
        </p:grpSpPr>
        <p:sp>
          <p:nvSpPr>
            <p:cNvPr id="33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等待设备可用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2146889" y="839126"/>
            <a:ext cx="1569660" cy="981253"/>
            <a:chOff x="2146889" y="839126"/>
            <a:chExt cx="1569660" cy="981253"/>
          </a:xfrm>
        </p:grpSpPr>
        <p:sp>
          <p:nvSpPr>
            <p:cNvPr id="34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等待通道可用</a:t>
              </a:r>
              <a:endParaRPr lang="en-US" altLang="zh-CN" b="1" dirty="0" smtClean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437175" y="843558"/>
            <a:ext cx="1869927" cy="976821"/>
            <a:chOff x="3437175" y="843558"/>
            <a:chExt cx="1869927" cy="976821"/>
          </a:xfrm>
        </p:grpSpPr>
        <p:sp>
          <p:nvSpPr>
            <p:cNvPr id="3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寻道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6948264" y="839126"/>
            <a:ext cx="1409536" cy="981253"/>
            <a:chOff x="6948264" y="839126"/>
            <a:chExt cx="1409536" cy="981253"/>
          </a:xfrm>
        </p:grpSpPr>
        <p:sp>
          <p:nvSpPr>
            <p:cNvPr id="37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5072"/>
                  </a:solidFill>
                  <a:latin typeface="+mn-ea"/>
                </a:rPr>
                <a:t>   </a:t>
              </a:r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数据传送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30358" y="3408739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+mn-ea"/>
                <a:sym typeface="宋体" charset="0"/>
              </a:rPr>
              <a:t>访问时间</a:t>
            </a:r>
            <a:endParaRPr lang="zh-CN" altLang="zh-CN" b="1" dirty="0">
              <a:solidFill>
                <a:srgbClr val="005072"/>
              </a:solidFill>
              <a:latin typeface="+mn-ea"/>
              <a:sym typeface="宋体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84489" y="1902651"/>
            <a:ext cx="5854699" cy="369332"/>
            <a:chOff x="2384489" y="1902651"/>
            <a:chExt cx="5854699" cy="369332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设备忙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5365229" y="842390"/>
            <a:ext cx="1822807" cy="977989"/>
            <a:chOff x="5365229" y="842390"/>
            <a:chExt cx="1822807" cy="977989"/>
          </a:xfrm>
        </p:grpSpPr>
        <p:sp>
          <p:nvSpPr>
            <p:cNvPr id="36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旋转延时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346115" y="1948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>
                <a:sym typeface="宋体" charset="0"/>
              </a:rPr>
              <a:t>磁盘</a:t>
            </a:r>
            <a:r>
              <a:rPr lang="en-US" altLang="zh-CN" dirty="0" smtClean="0">
                <a:sym typeface="宋体" charset="0"/>
              </a:rPr>
              <a:t>I/O</a:t>
            </a:r>
            <a:r>
              <a:rPr lang="zh-CN" altLang="en-US" dirty="0" smtClean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62" y="247848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3487907" y="2491075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>
              <a:solidFill>
                <a:srgbClr val="000099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87244" y="3386425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+mn-ea"/>
                <a:sym typeface="宋体" charset="0"/>
              </a:rPr>
              <a:t>寻道时间</a:t>
            </a:r>
            <a:endParaRPr lang="zh-CN" altLang="zh-CN" b="1" dirty="0">
              <a:solidFill>
                <a:srgbClr val="005072"/>
              </a:solidFill>
              <a:latin typeface="+mn-ea"/>
              <a:sym typeface="宋体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62350" y="843558"/>
            <a:ext cx="2117948" cy="976821"/>
            <a:chOff x="262350" y="843558"/>
            <a:chExt cx="2117948" cy="976821"/>
          </a:xfrm>
        </p:grpSpPr>
        <p:sp>
          <p:nvSpPr>
            <p:cNvPr id="57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等待设备可用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2146889" y="839126"/>
            <a:ext cx="1569660" cy="981253"/>
            <a:chOff x="2146889" y="839126"/>
            <a:chExt cx="1569660" cy="981253"/>
          </a:xfrm>
        </p:grpSpPr>
        <p:sp>
          <p:nvSpPr>
            <p:cNvPr id="68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等待通道可用</a:t>
              </a:r>
              <a:endParaRPr lang="en-US" altLang="zh-CN" b="1" dirty="0" smtClean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3437175" y="843558"/>
            <a:ext cx="1869927" cy="976821"/>
            <a:chOff x="3437175" y="843558"/>
            <a:chExt cx="1869927" cy="976821"/>
          </a:xfrm>
        </p:grpSpPr>
        <p:sp>
          <p:nvSpPr>
            <p:cNvPr id="74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寻道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6948264" y="839126"/>
            <a:ext cx="1409536" cy="981253"/>
            <a:chOff x="6948264" y="839126"/>
            <a:chExt cx="1409536" cy="981253"/>
          </a:xfrm>
        </p:grpSpPr>
        <p:sp>
          <p:nvSpPr>
            <p:cNvPr id="78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5072"/>
                  </a:solidFill>
                  <a:latin typeface="+mn-ea"/>
                </a:rPr>
                <a:t>   </a:t>
              </a:r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数据传送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384489" y="1902651"/>
            <a:ext cx="5854699" cy="369332"/>
            <a:chOff x="2384489" y="1902651"/>
            <a:chExt cx="5854699" cy="369332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设备忙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5365229" y="842390"/>
            <a:ext cx="1822807" cy="977989"/>
            <a:chOff x="5365229" y="842390"/>
            <a:chExt cx="1822807" cy="977989"/>
          </a:xfrm>
        </p:grpSpPr>
        <p:sp>
          <p:nvSpPr>
            <p:cNvPr id="86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旋转延时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394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346115" y="1948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>
                <a:sym typeface="宋体" charset="0"/>
              </a:rPr>
              <a:t>磁盘</a:t>
            </a:r>
            <a:r>
              <a:rPr lang="en-US" altLang="zh-CN" dirty="0" smtClean="0">
                <a:sym typeface="宋体" charset="0"/>
              </a:rPr>
              <a:t>I/O</a:t>
            </a:r>
            <a:r>
              <a:rPr lang="zh-CN" altLang="en-US" dirty="0" smtClean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62" y="247848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148474" y="2548597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>
              <a:solidFill>
                <a:srgbClr val="000099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5524" y="3488874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+mn-ea"/>
                <a:sym typeface="宋体" charset="0"/>
              </a:rPr>
              <a:t>旋转延迟</a:t>
            </a:r>
            <a:endParaRPr lang="zh-CN" altLang="zh-CN" b="1" dirty="0">
              <a:solidFill>
                <a:srgbClr val="005072"/>
              </a:solidFill>
              <a:latin typeface="+mn-ea"/>
              <a:sym typeface="宋体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3406802" y="3776272"/>
            <a:ext cx="25275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sz="1600" b="1" dirty="0">
                <a:solidFill>
                  <a:srgbClr val="C00000"/>
                </a:solidFill>
                <a:latin typeface="+mn-ea"/>
                <a:ea typeface="+mn-ea"/>
              </a:rPr>
              <a:t>1/r 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  <a:ea typeface="+mn-ea"/>
              </a:rPr>
              <a:t>=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旋转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  <a:ea typeface="+mn-ea"/>
              </a:rPr>
              <a:t>一周的时间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262350" y="843558"/>
            <a:ext cx="2117948" cy="976821"/>
            <a:chOff x="262350" y="843558"/>
            <a:chExt cx="2117948" cy="976821"/>
          </a:xfrm>
        </p:grpSpPr>
        <p:sp>
          <p:nvSpPr>
            <p:cNvPr id="58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等待设备可用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146889" y="839126"/>
            <a:ext cx="1569660" cy="981253"/>
            <a:chOff x="2146889" y="839126"/>
            <a:chExt cx="1569660" cy="981253"/>
          </a:xfrm>
        </p:grpSpPr>
        <p:sp>
          <p:nvSpPr>
            <p:cNvPr id="69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等待通道可用</a:t>
              </a:r>
              <a:endParaRPr lang="en-US" altLang="zh-CN" b="1" dirty="0" smtClean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3437175" y="843558"/>
            <a:ext cx="1869927" cy="976821"/>
            <a:chOff x="3437175" y="843558"/>
            <a:chExt cx="1869927" cy="976821"/>
          </a:xfrm>
        </p:grpSpPr>
        <p:sp>
          <p:nvSpPr>
            <p:cNvPr id="7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寻道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6948264" y="839126"/>
            <a:ext cx="1409536" cy="981253"/>
            <a:chOff x="6948264" y="839126"/>
            <a:chExt cx="1409536" cy="981253"/>
          </a:xfrm>
        </p:grpSpPr>
        <p:sp>
          <p:nvSpPr>
            <p:cNvPr id="79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5072"/>
                  </a:solidFill>
                  <a:latin typeface="+mn-ea"/>
                </a:rPr>
                <a:t>   </a:t>
              </a:r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数据传送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2384489" y="1902651"/>
            <a:ext cx="5854699" cy="369332"/>
            <a:chOff x="2384489" y="1902651"/>
            <a:chExt cx="5854699" cy="36933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设备忙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5365229" y="842390"/>
            <a:ext cx="1822807" cy="977989"/>
            <a:chOff x="5365229" y="842390"/>
            <a:chExt cx="1822807" cy="977989"/>
          </a:xfrm>
        </p:grpSpPr>
        <p:sp>
          <p:nvSpPr>
            <p:cNvPr id="87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旋转延时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68003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62" y="247848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346115" y="1948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>
                <a:sym typeface="宋体" charset="0"/>
              </a:rPr>
              <a:t>磁盘</a:t>
            </a:r>
            <a:r>
              <a:rPr lang="en-US" altLang="zh-CN" dirty="0" smtClean="0">
                <a:sym typeface="宋体" charset="0"/>
              </a:rPr>
              <a:t>I/O</a:t>
            </a:r>
            <a:r>
              <a:rPr lang="zh-CN" altLang="en-US" dirty="0" smtClean="0">
                <a:sym typeface="宋体" charset="0"/>
              </a:rPr>
              <a:t>传输时间</a:t>
            </a:r>
            <a:endParaRPr lang="zh-CN" altLang="en-US" dirty="0"/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860032" y="2533296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>
              <a:solidFill>
                <a:srgbClr val="000099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0599" y="3433466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 smtClean="0">
                <a:solidFill>
                  <a:srgbClr val="005072"/>
                </a:solidFill>
                <a:latin typeface="+mn-ea"/>
                <a:sym typeface="宋体" charset="0"/>
              </a:rPr>
              <a:t>传输时间</a:t>
            </a:r>
            <a:endParaRPr lang="zh-CN" altLang="zh-CN" b="1" dirty="0">
              <a:solidFill>
                <a:srgbClr val="005072"/>
              </a:solidFill>
              <a:latin typeface="+mn-ea"/>
              <a:sym typeface="宋体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4165661" y="3775098"/>
            <a:ext cx="2527538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+mn-ea"/>
                <a:ea typeface="+mn-ea"/>
                <a:sym typeface="宋体" charset="0"/>
              </a:rPr>
              <a:t>b = 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  <a:ea typeface="+mn-ea"/>
                <a:sym typeface="宋体" charset="0"/>
              </a:rPr>
              <a:t>传输的比特数</a:t>
            </a:r>
            <a:endParaRPr lang="en-US" altLang="zh-CN" sz="1600" b="1" dirty="0">
              <a:solidFill>
                <a:srgbClr val="C00000"/>
              </a:solidFill>
              <a:latin typeface="+mn-ea"/>
              <a:ea typeface="+mn-ea"/>
              <a:sym typeface="宋体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8482" y="4033467"/>
            <a:ext cx="207300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+mn-ea"/>
                <a:sym typeface="宋体" charset="0"/>
              </a:rPr>
              <a:t>N = 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  <a:sym typeface="宋体" charset="0"/>
              </a:rPr>
              <a:t>磁道上的比特数</a:t>
            </a:r>
            <a:endParaRPr lang="en-US" altLang="zh-CN" sz="1600" b="1" dirty="0">
              <a:solidFill>
                <a:srgbClr val="C00000"/>
              </a:solidFill>
              <a:latin typeface="+mn-ea"/>
              <a:sym typeface="宋体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31572" y="4294363"/>
            <a:ext cx="136928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+mn-ea"/>
                <a:sym typeface="宋体" charset="0"/>
              </a:rPr>
              <a:t>r = 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  <a:sym typeface="宋体" charset="0"/>
              </a:rPr>
              <a:t>磁盘转数</a:t>
            </a:r>
            <a:endParaRPr lang="zh-CN" altLang="zh-CN" sz="1400" b="1" dirty="0">
              <a:solidFill>
                <a:srgbClr val="C00000"/>
              </a:solidFill>
              <a:latin typeface="+mn-ea"/>
              <a:cs typeface="MS PGothic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62350" y="843558"/>
            <a:ext cx="2117948" cy="976821"/>
            <a:chOff x="262350" y="843558"/>
            <a:chExt cx="2117948" cy="976821"/>
          </a:xfrm>
        </p:grpSpPr>
        <p:sp>
          <p:nvSpPr>
            <p:cNvPr id="58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等待设备可用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146889" y="839126"/>
            <a:ext cx="1569660" cy="981253"/>
            <a:chOff x="2146889" y="839126"/>
            <a:chExt cx="1569660" cy="981253"/>
          </a:xfrm>
        </p:grpSpPr>
        <p:sp>
          <p:nvSpPr>
            <p:cNvPr id="69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等待通道可用</a:t>
              </a:r>
              <a:endParaRPr lang="en-US" altLang="zh-CN" b="1" dirty="0" smtClean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3437175" y="843558"/>
            <a:ext cx="1869927" cy="976821"/>
            <a:chOff x="3437175" y="843558"/>
            <a:chExt cx="1869927" cy="976821"/>
          </a:xfrm>
        </p:grpSpPr>
        <p:sp>
          <p:nvSpPr>
            <p:cNvPr id="7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寻道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6948264" y="839126"/>
            <a:ext cx="1409536" cy="981253"/>
            <a:chOff x="6948264" y="839126"/>
            <a:chExt cx="1409536" cy="981253"/>
          </a:xfrm>
        </p:grpSpPr>
        <p:sp>
          <p:nvSpPr>
            <p:cNvPr id="79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5072"/>
                  </a:solidFill>
                  <a:latin typeface="+mn-ea"/>
                </a:rPr>
                <a:t>   </a:t>
              </a:r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数据传送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2384489" y="1902651"/>
            <a:ext cx="5854699" cy="369332"/>
            <a:chOff x="2384489" y="1902651"/>
            <a:chExt cx="5854699" cy="36933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设备忙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5365229" y="842390"/>
            <a:ext cx="1822807" cy="977989"/>
            <a:chOff x="5365229" y="842390"/>
            <a:chExt cx="1822807" cy="977989"/>
          </a:xfrm>
        </p:grpSpPr>
        <p:sp>
          <p:nvSpPr>
            <p:cNvPr id="87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旋转延时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7746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磁盘调度算法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1092271"/>
            <a:ext cx="5870247" cy="687391"/>
            <a:chOff x="844893" y="843558"/>
            <a:chExt cx="5870247" cy="687391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843558"/>
              <a:ext cx="5572164" cy="68739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通过优化磁盘访问请求顺序来提高磁盘访问性能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843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81005" y="2215130"/>
            <a:ext cx="4793473" cy="428628"/>
            <a:chOff x="1281005" y="1841981"/>
            <a:chExt cx="4793473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431008" y="1841981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随机处理磁盘访问请求的性能表现很差</a:t>
              </a:r>
              <a:endParaRPr lang="zh-CN" altLang="en-US" dirty="0"/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005" y="197477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79942" y="1495050"/>
            <a:ext cx="4294470" cy="428628"/>
            <a:chOff x="1279942" y="1172050"/>
            <a:chExt cx="4294470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431008" y="1172050"/>
              <a:ext cx="414340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>
                  <a:sym typeface="宋体" charset="0"/>
                </a:rPr>
                <a:t>寻道时间是磁盘访问最耗时的部分</a:t>
              </a:r>
              <a:endParaRPr lang="zh-CN" altLang="en-US" dirty="0"/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942" y="127560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79942" y="1855090"/>
            <a:ext cx="4876234" cy="428628"/>
            <a:chOff x="1279942" y="1499078"/>
            <a:chExt cx="487623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31008" y="1499078"/>
              <a:ext cx="47251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同时会有多个在同一磁盘上的</a:t>
              </a:r>
              <a:r>
                <a:rPr lang="en-US" altLang="zh-CN" dirty="0" smtClean="0">
                  <a:sym typeface="宋体" charset="0"/>
                </a:rPr>
                <a:t>I/O</a:t>
              </a:r>
              <a:r>
                <a:rPr lang="zh-CN" altLang="en-US" dirty="0" smtClean="0">
                  <a:sym typeface="宋体" charset="0"/>
                </a:rPr>
                <a:t>请求</a:t>
              </a:r>
              <a:endParaRPr lang="zh-CN" altLang="en-US" dirty="0"/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942" y="1627902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>
                <a:sym typeface="宋体" charset="0"/>
              </a:rPr>
              <a:t>先进先出(FIFO)算法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59582"/>
            <a:ext cx="2441223" cy="428628"/>
            <a:chOff x="844893" y="1059582"/>
            <a:chExt cx="244122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59582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>
                  <a:sym typeface="宋体" charset="0"/>
                </a:rPr>
                <a:t>按顺序处理请求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5958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433798"/>
            <a:ext cx="2726975" cy="428628"/>
            <a:chOff x="844893" y="1433798"/>
            <a:chExt cx="2726975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433798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公平对待所有进程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4337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855090"/>
            <a:ext cx="5941685" cy="428628"/>
            <a:chOff x="844893" y="1855090"/>
            <a:chExt cx="5941685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1855090"/>
              <a:ext cx="56436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在有很多进程的情况下，接近随机调度的性能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18550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rot="5400000">
            <a:off x="-6393733" y="2321717"/>
            <a:ext cx="857256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>
                <a:sym typeface="宋体" charset="0"/>
              </a:rPr>
              <a:t>FIFO算法示例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042988" y="5810240"/>
            <a:ext cx="7326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600" dirty="0">
                <a:solidFill>
                  <a:srgbClr val="000099"/>
                </a:solidFill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626067" y="4623356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7860" y="84355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321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5072"/>
                  </a:solidFill>
                  <a:latin typeface="+mn-ea"/>
                </a:rPr>
                <a:t>磁盘访问序列 </a:t>
              </a:r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5072"/>
                  </a:solidFill>
                  <a:latin typeface="+mn-ea"/>
                </a:rPr>
                <a:t>初始磁头位置：</a:t>
              </a:r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3133" y="113839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+mn-ea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 rot="60000">
            <a:off x="3050307" y="1715370"/>
            <a:ext cx="1368000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458651" y="2100355"/>
            <a:ext cx="2777645" cy="30652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483768" y="2425363"/>
            <a:ext cx="4793870" cy="34155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464152" y="2789904"/>
            <a:ext cx="2736000" cy="318001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644055" y="3126955"/>
            <a:ext cx="3600000" cy="35051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622413" y="3499032"/>
            <a:ext cx="3669667" cy="27599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410347" y="3818460"/>
            <a:ext cx="1903800" cy="316607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59480" y="4159451"/>
            <a:ext cx="130292" cy="424606"/>
            <a:chOff x="3359480" y="4159451"/>
            <a:chExt cx="130292" cy="42460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3359480" y="4159451"/>
              <a:ext cx="60392" cy="335656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3381772" y="4476057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2434000" y="4636141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45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2692126" y="4634064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074907" y="4633706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+146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3601206" y="463160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3995527" y="4629939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+108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533528" y="4623711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+110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5059860" y="461973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5474740" y="4619639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5759677" y="4617531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=640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7545</TotalTime>
  <Words>719</Words>
  <Application>Microsoft Office PowerPoint</Application>
  <PresentationFormat>全屏显示(16:9)</PresentationFormat>
  <Paragraphs>195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1092</cp:revision>
  <dcterms:created xsi:type="dcterms:W3CDTF">2015-01-11T06:38:50Z</dcterms:created>
  <dcterms:modified xsi:type="dcterms:W3CDTF">2015-04-23T08:23:20Z</dcterms:modified>
</cp:coreProperties>
</file>