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630" r:id="rId2"/>
    <p:sldId id="541" r:id="rId3"/>
    <p:sldId id="636" r:id="rId4"/>
    <p:sldId id="637" r:id="rId5"/>
    <p:sldId id="638" r:id="rId6"/>
    <p:sldId id="643" r:id="rId7"/>
    <p:sldId id="644" r:id="rId8"/>
    <p:sldId id="645" r:id="rId9"/>
    <p:sldId id="641" r:id="rId1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849">
          <p15:clr>
            <a:srgbClr val="A4A3A4"/>
          </p15:clr>
        </p15:guide>
        <p15:guide id="4" pos="165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576A"/>
    <a:srgbClr val="CCFFFF"/>
    <a:srgbClr val="33FFFF"/>
    <a:srgbClr val="CC9900"/>
    <a:srgbClr val="0EB1C8"/>
    <a:srgbClr val="0093DD"/>
    <a:srgbClr val="005072"/>
    <a:srgbClr val="CCCCCC"/>
    <a:srgbClr val="666666"/>
    <a:srgbClr val="FFF9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43" autoAdjust="0"/>
    <p:restoredTop sz="94353" autoAdjust="0"/>
  </p:normalViewPr>
  <p:slideViewPr>
    <p:cSldViewPr>
      <p:cViewPr varScale="1">
        <p:scale>
          <a:sx n="111" d="100"/>
          <a:sy n="111" d="100"/>
        </p:scale>
        <p:origin x="586" y="77"/>
      </p:cViewPr>
      <p:guideLst>
        <p:guide orient="horz" pos="1620"/>
        <p:guide pos="2880"/>
        <p:guide orient="horz" pos="849"/>
        <p:guide pos="1655"/>
      </p:guideLst>
    </p:cSldViewPr>
  </p:slideViewPr>
  <p:notesTextViewPr>
    <p:cViewPr>
      <p:scale>
        <a:sx n="200" d="100"/>
        <a:sy n="200" d="100"/>
      </p:scale>
      <p:origin x="0" y="0"/>
    </p:cViewPr>
  </p:notesTextViewPr>
  <p:sorterViewPr>
    <p:cViewPr>
      <p:scale>
        <a:sx n="66" d="100"/>
        <a:sy n="66" d="100"/>
      </p:scale>
      <p:origin x="0" y="1308"/>
    </p:cViewPr>
  </p:sorterViewPr>
  <p:notesViewPr>
    <p:cSldViewPr showGuides="1">
      <p:cViewPr varScale="1">
        <p:scale>
          <a:sx n="52" d="100"/>
          <a:sy n="52" d="100"/>
        </p:scale>
        <p:origin x="-28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903832-870B-4643-8505-26E0ADE03C8D}" type="datetimeFigureOut">
              <a:rPr lang="zh-CN" altLang="en-US" smtClean="0"/>
              <a:pPr/>
              <a:t>2015/4/23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BBD128-3B8A-468C-AB86-A1A478E94576}" type="slidenum">
              <a:rPr lang="zh-CN" altLang="en-US" smtClean="0"/>
              <a:pPr/>
              <a:t>‹#›</a:t>
            </a:fld>
            <a:endParaRPr lang="zh-CN" altLang="en-US"/>
          </a:p>
        </p:txBody>
      </p:sp>
    </p:spTree>
    <p:extLst>
      <p:ext uri="{BB962C8B-B14F-4D97-AF65-F5344CB8AC3E}">
        <p14:creationId xmlns:p14="http://schemas.microsoft.com/office/powerpoint/2010/main" val="4107024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6DA51D-4080-4BB4-AD44-5F30D51FDB3C}" type="datetimeFigureOut">
              <a:rPr lang="zh-CN" altLang="en-US" smtClean="0"/>
              <a:pPr/>
              <a:t>2015/4/23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9FEAC-2858-416F-A4F6-E1735B752296}" type="slidenum">
              <a:rPr lang="zh-CN" altLang="en-US" smtClean="0"/>
              <a:pPr/>
              <a:t>‹#›</a:t>
            </a:fld>
            <a:endParaRPr lang="zh-CN" altLang="en-US"/>
          </a:p>
        </p:txBody>
      </p:sp>
    </p:spTree>
    <p:extLst>
      <p:ext uri="{BB962C8B-B14F-4D97-AF65-F5344CB8AC3E}">
        <p14:creationId xmlns:p14="http://schemas.microsoft.com/office/powerpoint/2010/main" val="3587902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3级标题">
    <p:spTree>
      <p:nvGrpSpPr>
        <p:cNvPr id="1" name=""/>
        <p:cNvGrpSpPr/>
        <p:nvPr/>
      </p:nvGrpSpPr>
      <p:grpSpPr>
        <a:xfrm>
          <a:off x="0" y="0"/>
          <a:ext cx="0" cy="0"/>
          <a:chOff x="0" y="0"/>
          <a:chExt cx="0" cy="0"/>
        </a:xfrm>
      </p:grpSpPr>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571472" y="3857634"/>
            <a:ext cx="720000" cy="72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userDrawn="1"/>
        </p:nvSpPr>
        <p:spPr>
          <a:xfrm>
            <a:off x="928662" y="1643056"/>
            <a:ext cx="720000" cy="720000"/>
          </a:xfrm>
          <a:prstGeom prst="rect">
            <a:avLst/>
          </a:prstGeom>
          <a:gradFill>
            <a:gsLst>
              <a:gs pos="100000">
                <a:srgbClr val="11576A"/>
              </a:gs>
              <a:gs pos="0">
                <a:srgbClr val="0EB1C8"/>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userDrawn="1"/>
        </p:nvSpPr>
        <p:spPr>
          <a:xfrm>
            <a:off x="1000100" y="785800"/>
            <a:ext cx="720000" cy="720000"/>
          </a:xfrm>
          <a:prstGeom prst="rect">
            <a:avLst/>
          </a:prstGeom>
          <a:gradFill>
            <a:gsLst>
              <a:gs pos="100000">
                <a:srgbClr val="005072"/>
              </a:gs>
              <a:gs pos="0">
                <a:srgbClr val="0093DD"/>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userDrawn="1"/>
        </p:nvSpPr>
        <p:spPr>
          <a:xfrm>
            <a:off x="7500958" y="1851750"/>
            <a:ext cx="720000" cy="720000"/>
          </a:xfrm>
          <a:prstGeom prst="rect">
            <a:avLst/>
          </a:prstGeom>
          <a:gradFill>
            <a:gsLst>
              <a:gs pos="100000">
                <a:srgbClr val="FDD000"/>
              </a:gs>
              <a:gs pos="0">
                <a:srgbClr val="FFF9B1"/>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userDrawn="1"/>
        </p:nvSpPr>
        <p:spPr>
          <a:xfrm>
            <a:off x="928662" y="2714626"/>
            <a:ext cx="720000" cy="720000"/>
          </a:xfrm>
          <a:prstGeom prst="rect">
            <a:avLst/>
          </a:prstGeom>
          <a:gradFill>
            <a:gsLst>
              <a:gs pos="100000">
                <a:srgbClr val="33FFFF"/>
              </a:gs>
              <a:gs pos="0">
                <a:srgbClr val="99FF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userDrawn="1"/>
        </p:nvSpPr>
        <p:spPr>
          <a:xfrm>
            <a:off x="2428860" y="785800"/>
            <a:ext cx="720000" cy="720000"/>
          </a:xfrm>
          <a:prstGeom prst="rect">
            <a:avLst/>
          </a:prstGeom>
          <a:gradFill>
            <a:gsLst>
              <a:gs pos="100000">
                <a:srgbClr val="339900"/>
              </a:gs>
              <a:gs pos="0">
                <a:srgbClr val="CCFF99"/>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userDrawn="1"/>
        </p:nvSpPr>
        <p:spPr>
          <a:xfrm>
            <a:off x="7500958" y="785800"/>
            <a:ext cx="720000" cy="720000"/>
          </a:xfrm>
          <a:prstGeom prst="rect">
            <a:avLst/>
          </a:prstGeom>
          <a:gradFill>
            <a:gsLst>
              <a:gs pos="100000">
                <a:srgbClr val="FF9900"/>
              </a:gs>
              <a:gs pos="0">
                <a:srgbClr val="FFCC66"/>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userDrawn="1"/>
        </p:nvSpPr>
        <p:spPr>
          <a:xfrm>
            <a:off x="6357950" y="785800"/>
            <a:ext cx="720000" cy="720000"/>
          </a:xfrm>
          <a:prstGeom prst="rect">
            <a:avLst/>
          </a:prstGeom>
          <a:gradFill>
            <a:gsLst>
              <a:gs pos="100000">
                <a:srgbClr val="330033"/>
              </a:gs>
              <a:gs pos="0">
                <a:srgbClr val="CC66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userDrawn="1"/>
        </p:nvSpPr>
        <p:spPr>
          <a:xfrm>
            <a:off x="457200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userDrawn="1"/>
        </p:nvSpPr>
        <p:spPr>
          <a:xfrm>
            <a:off x="600076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背景1.jpg"/>
          <p:cNvPicPr>
            <a:picLocks noChangeAspect="1"/>
          </p:cNvPicPr>
          <p:nvPr/>
        </p:nvPicPr>
        <p:blipFill>
          <a:blip r:embed="rId5" cstate="print"/>
          <a:stretch>
            <a:fillRect/>
          </a:stretch>
        </p:blipFill>
        <p:spPr>
          <a:xfrm>
            <a:off x="244" y="0"/>
            <a:ext cx="9143756" cy="5141934"/>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 id="2147483650" r:id="rId2"/>
    <p:sldLayoutId id="2147483660" r:id="rId3"/>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a:spLocks/>
          </p:cNvSpPr>
          <p:nvPr/>
        </p:nvSpPr>
        <p:spPr>
          <a:xfrm>
            <a:off x="1142976" y="1000114"/>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dirty="0" smtClean="0"/>
              <a:t>I/O</a:t>
            </a:r>
            <a:r>
              <a:rPr lang="zh-CN" altLang="en-US" dirty="0" smtClean="0"/>
              <a:t>特点</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a:spLocks/>
          </p:cNvSpPr>
          <p:nvPr/>
        </p:nvSpPr>
        <p:spPr>
          <a:xfrm>
            <a:off x="1142976" y="132714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结构</a:t>
            </a:r>
            <a:endParaRPr lang="zh-CN" altLang="en-US" dirty="0"/>
          </a:p>
        </p:txBody>
      </p:sp>
      <p:sp>
        <p:nvSpPr>
          <p:cNvPr id="16" name="TextBox 15"/>
          <p:cNvSpPr txBox="1"/>
          <p:nvPr/>
        </p:nvSpPr>
        <p:spPr>
          <a:xfrm>
            <a:off x="844893" y="13271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a:spLocks/>
          </p:cNvSpPr>
          <p:nvPr/>
        </p:nvSpPr>
        <p:spPr>
          <a:xfrm>
            <a:off x="1142976" y="1670045"/>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数据传输</a:t>
            </a:r>
            <a:endParaRPr lang="zh-CN" altLang="en-US" dirty="0"/>
          </a:p>
        </p:txBody>
      </p:sp>
      <p:sp>
        <p:nvSpPr>
          <p:cNvPr id="18" name="TextBox 17"/>
          <p:cNvSpPr txBox="1"/>
          <p:nvPr/>
        </p:nvSpPr>
        <p:spPr>
          <a:xfrm>
            <a:off x="844893" y="167004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a:spLocks/>
          </p:cNvSpPr>
          <p:nvPr/>
        </p:nvSpPr>
        <p:spPr>
          <a:xfrm>
            <a:off x="1142976" y="2027235"/>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磁盘调度</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2723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a:spLocks/>
          </p:cNvSpPr>
          <p:nvPr/>
        </p:nvSpPr>
        <p:spPr>
          <a:xfrm>
            <a:off x="1142976" y="2370816"/>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磁盘缓存</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7081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3" name="图片 12" descr="封面.jpg"/>
          <p:cNvPicPr>
            <a:picLocks noChangeAspect="1"/>
          </p:cNvPicPr>
          <p:nvPr/>
        </p:nvPicPr>
        <p:blipFill>
          <a:blip r:embed="rId2" cstate="print"/>
          <a:stretch>
            <a:fillRect/>
          </a:stretch>
        </p:blipFill>
        <p:spPr>
          <a:xfrm>
            <a:off x="0" y="1566"/>
            <a:ext cx="9140974" cy="5141934"/>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5736"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14"/>
                                        </p:tgtEl>
                                        <p:attrNameLst>
                                          <p:attrName>ppt_w</p:attrName>
                                        </p:attrNameLst>
                                      </p:cBhvr>
                                      <p:tavLst>
                                        <p:tav tm="0">
                                          <p:val>
                                            <p:strVal val="ppt_w"/>
                                          </p:val>
                                        </p:tav>
                                        <p:tav tm="100000">
                                          <p:val>
                                            <p:strVal val="4*ppt_w"/>
                                          </p:val>
                                        </p:tav>
                                      </p:tavLst>
                                    </p:anim>
                                    <p:anim calcmode="lin" valueType="num">
                                      <p:cBhvr>
                                        <p:cTn id="7" dur="500"/>
                                        <p:tgtEl>
                                          <p:spTgt spid="14"/>
                                        </p:tgtEl>
                                        <p:attrNameLst>
                                          <p:attrName>ppt_h</p:attrName>
                                        </p:attrNameLst>
                                      </p:cBhvr>
                                      <p:tavLst>
                                        <p:tav tm="0">
                                          <p:val>
                                            <p:strVal val="ppt_h"/>
                                          </p:val>
                                        </p:tav>
                                        <p:tav tm="100000">
                                          <p:val>
                                            <p:strVal val="4*ppt_h"/>
                                          </p:val>
                                        </p:tav>
                                      </p:tavLst>
                                    </p:anim>
                                    <p:set>
                                      <p:cBhvr>
                                        <p:cTn id="8" dur="1" fill="hold">
                                          <p:stCondLst>
                                            <p:cond delay="499"/>
                                          </p:stCondLst>
                                        </p:cTn>
                                        <p:tgtEl>
                                          <p:spTgt spid="14"/>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14"/>
                                        </p:tgtEl>
                                      </p:cBhvr>
                                    </p:animEffect>
                                    <p:set>
                                      <p:cBhvr>
                                        <p:cTn id="11" dur="1" fill="hold">
                                          <p:stCondLst>
                                            <p:cond delay="499"/>
                                          </p:stCondLst>
                                        </p:cTn>
                                        <p:tgtEl>
                                          <p:spTgt spid="14"/>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3"/>
                                        </p:tgtEl>
                                      </p:cBhvr>
                                    </p:animEffect>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sym typeface="宋体" charset="0"/>
              </a:rPr>
              <a:t>磁盘缓存</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995686"/>
            <a:ext cx="5155867" cy="423636"/>
            <a:chOff x="844893" y="2260598"/>
            <a:chExt cx="5155867" cy="423636"/>
          </a:xfrm>
        </p:grpSpPr>
        <p:sp>
          <p:nvSpPr>
            <p:cNvPr id="15" name="内容占位符 2"/>
            <p:cNvSpPr txBox="1">
              <a:spLocks/>
            </p:cNvSpPr>
            <p:nvPr/>
          </p:nvSpPr>
          <p:spPr>
            <a:xfrm>
              <a:off x="1142976" y="2260598"/>
              <a:ext cx="4857784"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磁盘缓存是磁盘扇区在内存中的缓存区</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226059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44893" y="1019164"/>
            <a:ext cx="5870247" cy="958528"/>
            <a:chOff x="844893" y="1019164"/>
            <a:chExt cx="5870247" cy="958528"/>
          </a:xfrm>
        </p:grpSpPr>
        <p:sp>
          <p:nvSpPr>
            <p:cNvPr id="9" name="内容占位符 2"/>
            <p:cNvSpPr txBox="1">
              <a:spLocks/>
            </p:cNvSpPr>
            <p:nvPr/>
          </p:nvSpPr>
          <p:spPr>
            <a:xfrm>
              <a:off x="1142976" y="1019164"/>
              <a:ext cx="7858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缓存</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462080"/>
              <a:ext cx="151066" cy="148997"/>
            </a:xfrm>
            <a:prstGeom prst="rect">
              <a:avLst/>
            </a:prstGeom>
            <a:effectLst/>
          </p:spPr>
        </p:pic>
        <p:sp>
          <p:nvSpPr>
            <p:cNvPr id="30" name="内容占位符 2"/>
            <p:cNvSpPr txBox="1">
              <a:spLocks/>
            </p:cNvSpPr>
            <p:nvPr/>
          </p:nvSpPr>
          <p:spPr>
            <a:xfrm>
              <a:off x="1394985" y="1357304"/>
              <a:ext cx="5320155" cy="6203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数据传输双方访问速度差异较大时，引入的速度匹配中间层</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346614"/>
            <a:ext cx="5452718" cy="355598"/>
            <a:chOff x="1262422" y="2611526"/>
            <a:chExt cx="5452718" cy="355598"/>
          </a:xfrm>
        </p:grpSpPr>
        <p:pic>
          <p:nvPicPr>
            <p:cNvPr id="19" name="图片 18" descr="小点1.png"/>
            <p:cNvPicPr>
              <a:picLocks noChangeAspect="1"/>
            </p:cNvPicPr>
            <p:nvPr/>
          </p:nvPicPr>
          <p:blipFill>
            <a:blip r:embed="rId2" cstate="print"/>
            <a:stretch>
              <a:fillRect/>
            </a:stretch>
          </p:blipFill>
          <p:spPr>
            <a:xfrm>
              <a:off x="1262422" y="2716302"/>
              <a:ext cx="151066" cy="148997"/>
            </a:xfrm>
            <a:prstGeom prst="rect">
              <a:avLst/>
            </a:prstGeom>
            <a:effectLst/>
          </p:spPr>
        </p:pic>
        <p:sp>
          <p:nvSpPr>
            <p:cNvPr id="20" name="内容占位符 2"/>
            <p:cNvSpPr txBox="1">
              <a:spLocks/>
            </p:cNvSpPr>
            <p:nvPr/>
          </p:nvSpPr>
          <p:spPr>
            <a:xfrm>
              <a:off x="1394985" y="2611526"/>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磁盘缓存的调度算法很类似虚拟存储调度算法</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262422" y="2656174"/>
            <a:ext cx="5452718" cy="354014"/>
            <a:chOff x="1262422" y="2921086"/>
            <a:chExt cx="5452718" cy="354014"/>
          </a:xfrm>
        </p:grpSpPr>
        <p:pic>
          <p:nvPicPr>
            <p:cNvPr id="21" name="图片 20" descr="小点1.png"/>
            <p:cNvPicPr>
              <a:picLocks noChangeAspect="1"/>
            </p:cNvPicPr>
            <p:nvPr/>
          </p:nvPicPr>
          <p:blipFill>
            <a:blip r:embed="rId2" cstate="print"/>
            <a:stretch>
              <a:fillRect/>
            </a:stretch>
          </p:blipFill>
          <p:spPr>
            <a:xfrm>
              <a:off x="1262422" y="3025862"/>
              <a:ext cx="151066" cy="148997"/>
            </a:xfrm>
            <a:prstGeom prst="rect">
              <a:avLst/>
            </a:prstGeom>
            <a:effectLst/>
          </p:spPr>
        </p:pic>
        <p:sp>
          <p:nvSpPr>
            <p:cNvPr id="22" name="内容占位符 2"/>
            <p:cNvSpPr txBox="1">
              <a:spLocks/>
            </p:cNvSpPr>
            <p:nvPr/>
          </p:nvSpPr>
          <p:spPr>
            <a:xfrm>
              <a:off x="1394986" y="2921086"/>
              <a:ext cx="532015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磁盘的访问频率远低于虚拟存储中的内存访问频率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262422" y="3240282"/>
            <a:ext cx="4952652" cy="357190"/>
            <a:chOff x="1262422" y="3505194"/>
            <a:chExt cx="4952652" cy="357190"/>
          </a:xfrm>
        </p:grpSpPr>
        <p:pic>
          <p:nvPicPr>
            <p:cNvPr id="23" name="图片 22" descr="小点1.png"/>
            <p:cNvPicPr>
              <a:picLocks noChangeAspect="1"/>
            </p:cNvPicPr>
            <p:nvPr/>
          </p:nvPicPr>
          <p:blipFill>
            <a:blip r:embed="rId2" cstate="print"/>
            <a:stretch>
              <a:fillRect/>
            </a:stretch>
          </p:blipFill>
          <p:spPr>
            <a:xfrm>
              <a:off x="1262422" y="3597270"/>
              <a:ext cx="151066" cy="148997"/>
            </a:xfrm>
            <a:prstGeom prst="rect">
              <a:avLst/>
            </a:prstGeom>
            <a:effectLst/>
          </p:spPr>
        </p:pic>
        <p:sp>
          <p:nvSpPr>
            <p:cNvPr id="24" name="内容占位符 2"/>
            <p:cNvSpPr txBox="1">
              <a:spLocks/>
            </p:cNvSpPr>
            <p:nvPr/>
          </p:nvSpPr>
          <p:spPr>
            <a:xfrm>
              <a:off x="1394986" y="3505194"/>
              <a:ext cx="482008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通常磁盘缓存调度算法会比虚拟存储复杂</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单缓存与双缓存</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17" name="Text Box 2"/>
          <p:cNvSpPr txBox="1">
            <a:spLocks noChangeArrowheads="1"/>
          </p:cNvSpPr>
          <p:nvPr/>
        </p:nvSpPr>
        <p:spPr bwMode="auto">
          <a:xfrm>
            <a:off x="1051205" y="756577"/>
            <a:ext cx="3518912" cy="400110"/>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sym typeface="MS PGothic" charset="0"/>
              </a:defRPr>
            </a:lvl1pPr>
            <a:lvl2pPr>
              <a:defRPr sz="2000">
                <a:solidFill>
                  <a:schemeClr val="folHlink"/>
                </a:solidFill>
                <a:latin typeface="Times New Roman" charset="0"/>
                <a:ea typeface="MS PGothic" charset="0"/>
                <a:cs typeface="MS PGothic" charset="0"/>
                <a:sym typeface="MS PGothic" charset="0"/>
              </a:defRPr>
            </a:lvl2pPr>
            <a:lvl3pPr>
              <a:defRPr sz="2400">
                <a:solidFill>
                  <a:schemeClr val="tx1"/>
                </a:solidFill>
                <a:latin typeface="Times New Roman" charset="0"/>
                <a:ea typeface="MS PGothic" charset="0"/>
                <a:cs typeface="MS PGothic" charset="0"/>
                <a:sym typeface="MS PGothic" charset="0"/>
              </a:defRPr>
            </a:lvl3pPr>
            <a:lvl4pPr>
              <a:defRPr sz="1600">
                <a:solidFill>
                  <a:schemeClr val="tx1"/>
                </a:solidFill>
                <a:latin typeface="Times New Roman" charset="0"/>
                <a:ea typeface="MS PGothic" charset="0"/>
                <a:cs typeface="MS PGothic" charset="0"/>
                <a:sym typeface="MS PGothic" charset="0"/>
              </a:defRPr>
            </a:lvl4pPr>
            <a:lvl5pPr>
              <a:defRPr sz="1400">
                <a:solidFill>
                  <a:schemeClr val="tx1"/>
                </a:solidFill>
                <a:latin typeface="Times New Roman" charset="0"/>
                <a:ea typeface="MS PGothic" charset="0"/>
                <a:cs typeface="MS PGothic" charset="0"/>
                <a:sym typeface="MS PGothic" charset="0"/>
              </a:defRPr>
            </a:lvl5pPr>
            <a:lvl6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6pPr>
            <a:lvl7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7pPr>
            <a:lvl8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8pPr>
            <a:lvl9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9pPr>
          </a:lstStyle>
          <a:p>
            <a:pPr>
              <a:buFont typeface="Arial" charset="0"/>
              <a:buNone/>
            </a:pPr>
            <a:r>
              <a:rPr lang="zh-CN" altLang="en-US" sz="2000" b="1" dirty="0" smtClean="0">
                <a:solidFill>
                  <a:srgbClr val="11576A"/>
                </a:solidFill>
                <a:latin typeface="微软雅黑" pitchFamily="34" charset="-122"/>
                <a:ea typeface="微软雅黑" pitchFamily="34" charset="-122"/>
                <a:cs typeface="+mn-cs"/>
                <a:sym typeface="宋体" charset="0"/>
              </a:rPr>
              <a:t>单缓存(</a:t>
            </a:r>
            <a:r>
              <a:rPr lang="zh-CN" altLang="en-US" sz="2000" b="1" dirty="0">
                <a:solidFill>
                  <a:srgbClr val="11576A"/>
                </a:solidFill>
                <a:latin typeface="微软雅黑" pitchFamily="34" charset="-122"/>
                <a:ea typeface="微软雅黑" pitchFamily="34" charset="-122"/>
                <a:cs typeface="+mn-cs"/>
                <a:sym typeface="宋体" charset="0"/>
              </a:rPr>
              <a:t>Single Buffer Cache) </a:t>
            </a:r>
          </a:p>
        </p:txBody>
      </p:sp>
      <p:sp>
        <p:nvSpPr>
          <p:cNvPr id="31" name="Text Box 7"/>
          <p:cNvSpPr txBox="1">
            <a:spLocks noChangeArrowheads="1"/>
          </p:cNvSpPr>
          <p:nvPr/>
        </p:nvSpPr>
        <p:spPr bwMode="auto">
          <a:xfrm>
            <a:off x="1092525" y="2671706"/>
            <a:ext cx="3672800" cy="400110"/>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sym typeface="MS PGothic" charset="0"/>
              </a:defRPr>
            </a:lvl1pPr>
            <a:lvl2pPr>
              <a:defRPr sz="2000">
                <a:solidFill>
                  <a:schemeClr val="folHlink"/>
                </a:solidFill>
                <a:latin typeface="Times New Roman" charset="0"/>
                <a:ea typeface="MS PGothic" charset="0"/>
                <a:cs typeface="MS PGothic" charset="0"/>
                <a:sym typeface="MS PGothic" charset="0"/>
              </a:defRPr>
            </a:lvl2pPr>
            <a:lvl3pPr>
              <a:defRPr sz="2400">
                <a:solidFill>
                  <a:schemeClr val="tx1"/>
                </a:solidFill>
                <a:latin typeface="Times New Roman" charset="0"/>
                <a:ea typeface="MS PGothic" charset="0"/>
                <a:cs typeface="MS PGothic" charset="0"/>
                <a:sym typeface="MS PGothic" charset="0"/>
              </a:defRPr>
            </a:lvl3pPr>
            <a:lvl4pPr>
              <a:defRPr sz="1600">
                <a:solidFill>
                  <a:schemeClr val="tx1"/>
                </a:solidFill>
                <a:latin typeface="Times New Roman" charset="0"/>
                <a:ea typeface="MS PGothic" charset="0"/>
                <a:cs typeface="MS PGothic" charset="0"/>
                <a:sym typeface="MS PGothic" charset="0"/>
              </a:defRPr>
            </a:lvl4pPr>
            <a:lvl5pPr>
              <a:defRPr sz="1400">
                <a:solidFill>
                  <a:schemeClr val="tx1"/>
                </a:solidFill>
                <a:latin typeface="Times New Roman" charset="0"/>
                <a:ea typeface="MS PGothic" charset="0"/>
                <a:cs typeface="MS PGothic" charset="0"/>
                <a:sym typeface="MS PGothic" charset="0"/>
              </a:defRPr>
            </a:lvl5pPr>
            <a:lvl6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6pPr>
            <a:lvl7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7pPr>
            <a:lvl8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8pPr>
            <a:lvl9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9pPr>
          </a:lstStyle>
          <a:p>
            <a:pPr>
              <a:buFont typeface="Arial" charset="0"/>
              <a:buNone/>
            </a:pPr>
            <a:r>
              <a:rPr lang="zh-CN" altLang="en-US" sz="2000" b="1" dirty="0" smtClean="0">
                <a:solidFill>
                  <a:srgbClr val="11576A"/>
                </a:solidFill>
                <a:latin typeface="微软雅黑" pitchFamily="34" charset="-122"/>
                <a:ea typeface="微软雅黑" pitchFamily="34" charset="-122"/>
                <a:cs typeface="+mn-cs"/>
                <a:sym typeface="宋体" charset="0"/>
              </a:rPr>
              <a:t>双缓存(</a:t>
            </a:r>
            <a:r>
              <a:rPr lang="zh-CN" altLang="en-US" sz="2000" b="1" dirty="0">
                <a:solidFill>
                  <a:srgbClr val="11576A"/>
                </a:solidFill>
                <a:latin typeface="微软雅黑" pitchFamily="34" charset="-122"/>
                <a:ea typeface="微软雅黑" pitchFamily="34" charset="-122"/>
                <a:cs typeface="+mn-cs"/>
                <a:sym typeface="宋体" charset="0"/>
              </a:rPr>
              <a:t>Double Buffer Cache) </a:t>
            </a:r>
          </a:p>
        </p:txBody>
      </p:sp>
      <p:cxnSp>
        <p:nvCxnSpPr>
          <p:cNvPr id="10" name="直接连接符 9"/>
          <p:cNvCxnSpPr/>
          <p:nvPr/>
        </p:nvCxnSpPr>
        <p:spPr>
          <a:xfrm rot="5400000">
            <a:off x="-10787170" y="4429138"/>
            <a:ext cx="13501782"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79900" y="2000246"/>
            <a:ext cx="87716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smtClean="0">
                <a:solidFill>
                  <a:schemeClr val="bg1"/>
                </a:solidFill>
              </a:rPr>
              <a:t>缓存区</a:t>
            </a:r>
          </a:p>
        </p:txBody>
      </p:sp>
      <p:grpSp>
        <p:nvGrpSpPr>
          <p:cNvPr id="3" name="组合 2"/>
          <p:cNvGrpSpPr/>
          <p:nvPr/>
        </p:nvGrpSpPr>
        <p:grpSpPr>
          <a:xfrm>
            <a:off x="5157064" y="1777994"/>
            <a:ext cx="2439809" cy="591584"/>
            <a:chOff x="5157064" y="1777994"/>
            <a:chExt cx="2439809" cy="591584"/>
          </a:xfrm>
        </p:grpSpPr>
        <p:cxnSp>
          <p:nvCxnSpPr>
            <p:cNvPr id="20" name="直接箭头连接符 19"/>
            <p:cNvCxnSpPr/>
            <p:nvPr/>
          </p:nvCxnSpPr>
          <p:spPr>
            <a:xfrm rot="10800000">
              <a:off x="5157064" y="2201860"/>
              <a:ext cx="1415201"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57818" y="1777994"/>
              <a:ext cx="970137" cy="369332"/>
            </a:xfrm>
            <a:prstGeom prst="rect">
              <a:avLst/>
            </a:prstGeom>
            <a:noFill/>
            <a:ln w="28575">
              <a:noFill/>
            </a:ln>
          </p:spPr>
          <p:txBody>
            <a:bodyPr wrap="none" rtlCol="0">
              <a:spAutoFit/>
            </a:bodyPr>
            <a:lstStyle/>
            <a:p>
              <a:r>
                <a:rPr lang="zh-CN" altLang="en-US" b="1" dirty="0" smtClean="0">
                  <a:solidFill>
                    <a:srgbClr val="11576A"/>
                  </a:solidFill>
                  <a:latin typeface="+mj-ea"/>
                  <a:ea typeface="+mj-ea"/>
                </a:rPr>
                <a:t>输入</a:t>
              </a:r>
              <a:r>
                <a:rPr lang="en-US" altLang="zh-CN" b="1" dirty="0" smtClean="0">
                  <a:solidFill>
                    <a:srgbClr val="11576A"/>
                  </a:solidFill>
                  <a:latin typeface="+mj-ea"/>
                  <a:ea typeface="+mj-ea"/>
                </a:rPr>
                <a:t>(T)</a:t>
              </a:r>
              <a:endParaRPr lang="zh-CN" altLang="en-US" b="1" dirty="0">
                <a:solidFill>
                  <a:srgbClr val="11576A"/>
                </a:solidFill>
                <a:latin typeface="+mj-ea"/>
                <a:ea typeface="+mj-ea"/>
              </a:endParaRPr>
            </a:p>
          </p:txBody>
        </p:sp>
        <p:sp>
          <p:nvSpPr>
            <p:cNvPr id="23" name="TextBox 22"/>
            <p:cNvSpPr txBox="1"/>
            <p:nvPr/>
          </p:nvSpPr>
          <p:spPr>
            <a:xfrm>
              <a:off x="6575440" y="2000246"/>
              <a:ext cx="1021433" cy="369332"/>
            </a:xfrm>
            <a:prstGeom prst="rect">
              <a:avLst/>
            </a:prstGeom>
            <a:noFill/>
            <a:ln w="28575">
              <a:noFill/>
            </a:ln>
          </p:spPr>
          <p:txBody>
            <a:bodyPr wrap="none" rtlCol="0">
              <a:spAutoFit/>
            </a:bodyPr>
            <a:lstStyle/>
            <a:p>
              <a:r>
                <a:rPr lang="en-US" altLang="zh-CN" b="1" dirty="0" smtClean="0">
                  <a:solidFill>
                    <a:srgbClr val="11576A"/>
                  </a:solidFill>
                  <a:latin typeface="+mj-ea"/>
                  <a:ea typeface="+mj-ea"/>
                </a:rPr>
                <a:t>I/O</a:t>
              </a:r>
              <a:r>
                <a:rPr lang="zh-CN" altLang="en-US" b="1" dirty="0" smtClean="0">
                  <a:solidFill>
                    <a:srgbClr val="11576A"/>
                  </a:solidFill>
                  <a:latin typeface="+mj-ea"/>
                  <a:ea typeface="+mj-ea"/>
                </a:rPr>
                <a:t>设备</a:t>
              </a:r>
              <a:endParaRPr lang="zh-CN" altLang="en-US" b="1" dirty="0">
                <a:solidFill>
                  <a:srgbClr val="11576A"/>
                </a:solidFill>
                <a:latin typeface="+mj-ea"/>
                <a:ea typeface="+mj-ea"/>
              </a:endParaRPr>
            </a:p>
          </p:txBody>
        </p:sp>
      </p:grpSp>
      <p:sp>
        <p:nvSpPr>
          <p:cNvPr id="33" name="TextBox 32"/>
          <p:cNvSpPr txBox="1"/>
          <p:nvPr/>
        </p:nvSpPr>
        <p:spPr>
          <a:xfrm>
            <a:off x="4435073" y="3227384"/>
            <a:ext cx="99418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a:solidFill>
                  <a:schemeClr val="bg1"/>
                </a:solidFill>
              </a:rPr>
              <a:t>缓存区</a:t>
            </a:r>
            <a:r>
              <a:rPr lang="en-US" altLang="zh-CN" b="1" dirty="0" smtClean="0">
                <a:solidFill>
                  <a:schemeClr val="bg1"/>
                </a:solidFill>
              </a:rPr>
              <a:t>1</a:t>
            </a:r>
            <a:endParaRPr lang="zh-CN" altLang="en-US" b="1" dirty="0" smtClean="0">
              <a:solidFill>
                <a:schemeClr val="bg1"/>
              </a:solidFill>
            </a:endParaRPr>
          </a:p>
        </p:txBody>
      </p:sp>
      <p:sp>
        <p:nvSpPr>
          <p:cNvPr id="34" name="TextBox 33"/>
          <p:cNvSpPr txBox="1"/>
          <p:nvPr/>
        </p:nvSpPr>
        <p:spPr>
          <a:xfrm>
            <a:off x="4435073" y="4287848"/>
            <a:ext cx="99418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a:solidFill>
                  <a:schemeClr val="bg1"/>
                </a:solidFill>
              </a:rPr>
              <a:t>缓存区</a:t>
            </a:r>
            <a:r>
              <a:rPr lang="en-US" altLang="zh-CN" b="1" dirty="0" smtClean="0">
                <a:solidFill>
                  <a:schemeClr val="bg1"/>
                </a:solidFill>
              </a:rPr>
              <a:t>2</a:t>
            </a:r>
            <a:endParaRPr lang="zh-CN" altLang="en-US" b="1" dirty="0" smtClean="0">
              <a:solidFill>
                <a:schemeClr val="bg1"/>
              </a:solidFill>
            </a:endParaRPr>
          </a:p>
        </p:txBody>
      </p:sp>
      <p:grpSp>
        <p:nvGrpSpPr>
          <p:cNvPr id="7" name="组合 6"/>
          <p:cNvGrpSpPr/>
          <p:nvPr/>
        </p:nvGrpSpPr>
        <p:grpSpPr>
          <a:xfrm>
            <a:off x="3681406" y="3412050"/>
            <a:ext cx="2466993" cy="1077772"/>
            <a:chOff x="3681406" y="3412050"/>
            <a:chExt cx="2466993" cy="1077772"/>
          </a:xfrm>
        </p:grpSpPr>
        <p:cxnSp>
          <p:nvCxnSpPr>
            <p:cNvPr id="38" name="直接连接符 37"/>
            <p:cNvCxnSpPr>
              <a:stCxn id="33" idx="1"/>
            </p:cNvCxnSpPr>
            <p:nvPr/>
          </p:nvCxnSpPr>
          <p:spPr>
            <a:xfrm rot="10800000">
              <a:off x="3929059" y="3412050"/>
              <a:ext cx="506015"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769513" y="3448842"/>
              <a:ext cx="214314" cy="142876"/>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3681406" y="3598861"/>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3" name="直接连接符 52"/>
            <p:cNvCxnSpPr/>
            <p:nvPr/>
          </p:nvCxnSpPr>
          <p:spPr>
            <a:xfrm rot="10800000">
              <a:off x="5416433" y="4484692"/>
              <a:ext cx="506015"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H="1" flipV="1">
              <a:off x="5929322" y="4346946"/>
              <a:ext cx="142876" cy="142876"/>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a:off x="6005523" y="4227516"/>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 name="组合 4"/>
          <p:cNvGrpSpPr/>
          <p:nvPr/>
        </p:nvGrpSpPr>
        <p:grpSpPr>
          <a:xfrm>
            <a:off x="5416433" y="3227384"/>
            <a:ext cx="3048808" cy="1007511"/>
            <a:chOff x="5416433" y="3227384"/>
            <a:chExt cx="3048808" cy="1007511"/>
          </a:xfrm>
        </p:grpSpPr>
        <p:cxnSp>
          <p:nvCxnSpPr>
            <p:cNvPr id="52" name="直接连接符 51"/>
            <p:cNvCxnSpPr/>
            <p:nvPr/>
          </p:nvCxnSpPr>
          <p:spPr>
            <a:xfrm rot="10800000">
              <a:off x="5416433" y="3412050"/>
              <a:ext cx="506015"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16200000" flipH="1">
              <a:off x="5891710" y="3408848"/>
              <a:ext cx="180000" cy="142876"/>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005523" y="3570286"/>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0" name="直接连接符 59"/>
            <p:cNvCxnSpPr/>
            <p:nvPr/>
          </p:nvCxnSpPr>
          <p:spPr>
            <a:xfrm>
              <a:off x="6500826" y="4045476"/>
              <a:ext cx="906478"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6357950" y="3960814"/>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2" name="直接连接符 61"/>
            <p:cNvCxnSpPr>
              <a:stCxn id="58" idx="7"/>
            </p:cNvCxnSpPr>
            <p:nvPr/>
          </p:nvCxnSpPr>
          <p:spPr>
            <a:xfrm>
              <a:off x="6127475" y="3591210"/>
              <a:ext cx="340010" cy="36484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443808" y="3865563"/>
              <a:ext cx="1021433" cy="369332"/>
            </a:xfrm>
            <a:prstGeom prst="rect">
              <a:avLst/>
            </a:prstGeom>
            <a:noFill/>
            <a:ln w="28575">
              <a:noFill/>
            </a:ln>
          </p:spPr>
          <p:txBody>
            <a:bodyPr wrap="none" rtlCol="0">
              <a:spAutoFit/>
            </a:bodyPr>
            <a:lstStyle/>
            <a:p>
              <a:r>
                <a:rPr lang="en-US" altLang="zh-CN" b="1" dirty="0" smtClean="0">
                  <a:solidFill>
                    <a:srgbClr val="11576A"/>
                  </a:solidFill>
                  <a:latin typeface="+mj-ea"/>
                  <a:ea typeface="+mj-ea"/>
                </a:rPr>
                <a:t>I/O</a:t>
              </a:r>
              <a:r>
                <a:rPr lang="zh-CN" altLang="en-US" b="1" dirty="0" smtClean="0">
                  <a:solidFill>
                    <a:srgbClr val="11576A"/>
                  </a:solidFill>
                  <a:latin typeface="+mj-ea"/>
                  <a:ea typeface="+mj-ea"/>
                </a:rPr>
                <a:t>设备</a:t>
              </a:r>
              <a:endParaRPr lang="zh-CN" altLang="en-US" b="1" dirty="0">
                <a:solidFill>
                  <a:srgbClr val="11576A"/>
                </a:solidFill>
                <a:latin typeface="+mj-ea"/>
                <a:ea typeface="+mj-ea"/>
              </a:endParaRPr>
            </a:p>
          </p:txBody>
        </p:sp>
        <p:cxnSp>
          <p:nvCxnSpPr>
            <p:cNvPr id="67" name="直接箭头连接符 66"/>
            <p:cNvCxnSpPr/>
            <p:nvPr/>
          </p:nvCxnSpPr>
          <p:spPr>
            <a:xfrm rot="10800000">
              <a:off x="5500694" y="3227384"/>
              <a:ext cx="35719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10800000">
              <a:off x="6786578" y="3903664"/>
              <a:ext cx="35719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1000100" y="3143254"/>
            <a:ext cx="3434974" cy="1481140"/>
            <a:chOff x="1000100" y="3143254"/>
            <a:chExt cx="3434974" cy="1481140"/>
          </a:xfrm>
        </p:grpSpPr>
        <p:sp>
          <p:nvSpPr>
            <p:cNvPr id="28" name="矩形 27"/>
            <p:cNvSpPr/>
            <p:nvPr/>
          </p:nvSpPr>
          <p:spPr>
            <a:xfrm>
              <a:off x="1000100" y="3503620"/>
              <a:ext cx="1857388" cy="1081086"/>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1480259" y="3860810"/>
              <a:ext cx="87716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smtClean="0">
                  <a:solidFill>
                    <a:schemeClr val="bg1"/>
                  </a:solidFill>
                </a:rPr>
                <a:t>工作区</a:t>
              </a:r>
              <a:endParaRPr lang="zh-CN" altLang="en-US" b="1" dirty="0">
                <a:solidFill>
                  <a:schemeClr val="bg1"/>
                </a:solidFill>
              </a:endParaRPr>
            </a:p>
          </p:txBody>
        </p:sp>
        <p:sp>
          <p:nvSpPr>
            <p:cNvPr id="30" name="TextBox 29"/>
            <p:cNvSpPr txBox="1"/>
            <p:nvPr/>
          </p:nvSpPr>
          <p:spPr>
            <a:xfrm>
              <a:off x="1389141" y="3143254"/>
              <a:ext cx="1107996" cy="369332"/>
            </a:xfrm>
            <a:prstGeom prst="rect">
              <a:avLst/>
            </a:prstGeom>
            <a:noFill/>
            <a:ln w="28575">
              <a:noFill/>
            </a:ln>
          </p:spPr>
          <p:txBody>
            <a:bodyPr wrap="none" rtlCol="0">
              <a:spAutoFit/>
            </a:bodyPr>
            <a:lstStyle/>
            <a:p>
              <a:r>
                <a:rPr lang="zh-CN" altLang="en-US" b="1" dirty="0" smtClean="0">
                  <a:solidFill>
                    <a:srgbClr val="11576A"/>
                  </a:solidFill>
                  <a:latin typeface="+mj-ea"/>
                  <a:ea typeface="+mj-ea"/>
                </a:rPr>
                <a:t>用户进程</a:t>
              </a:r>
              <a:endParaRPr lang="zh-CN" altLang="en-US" b="1" dirty="0">
                <a:solidFill>
                  <a:srgbClr val="11576A"/>
                </a:solidFill>
                <a:latin typeface="+mj-ea"/>
                <a:ea typeface="+mj-ea"/>
              </a:endParaRPr>
            </a:p>
          </p:txBody>
        </p:sp>
        <p:cxnSp>
          <p:nvCxnSpPr>
            <p:cNvPr id="36" name="直接连接符 35"/>
            <p:cNvCxnSpPr>
              <a:stCxn id="29" idx="3"/>
            </p:cNvCxnSpPr>
            <p:nvPr/>
          </p:nvCxnSpPr>
          <p:spPr>
            <a:xfrm>
              <a:off x="2357422" y="4045476"/>
              <a:ext cx="906478"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10800000">
              <a:off x="3929059" y="4484692"/>
              <a:ext cx="506015"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3257541" y="3970339"/>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7" name="直接连接符 46"/>
            <p:cNvCxnSpPr/>
            <p:nvPr/>
          </p:nvCxnSpPr>
          <p:spPr>
            <a:xfrm>
              <a:off x="3724269" y="4341816"/>
              <a:ext cx="214314" cy="142876"/>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3581393" y="4222753"/>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0" name="直接连接符 49"/>
            <p:cNvCxnSpPr/>
            <p:nvPr/>
          </p:nvCxnSpPr>
          <p:spPr>
            <a:xfrm>
              <a:off x="3376602" y="3979863"/>
              <a:ext cx="314327" cy="238127"/>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rot="10800000">
              <a:off x="2928926" y="4227516"/>
              <a:ext cx="35719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rot="10800000">
              <a:off x="3929058" y="4622806"/>
              <a:ext cx="35719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1000100" y="1130856"/>
            <a:ext cx="3283868" cy="1440894"/>
            <a:chOff x="1000100" y="1130856"/>
            <a:chExt cx="3283868" cy="1440894"/>
          </a:xfrm>
        </p:grpSpPr>
        <p:sp>
          <p:nvSpPr>
            <p:cNvPr id="11" name="矩形 10"/>
            <p:cNvSpPr/>
            <p:nvPr/>
          </p:nvSpPr>
          <p:spPr>
            <a:xfrm>
              <a:off x="1000100" y="1490664"/>
              <a:ext cx="1857388" cy="1081086"/>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1480259" y="2000246"/>
              <a:ext cx="87716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smtClean="0">
                  <a:solidFill>
                    <a:schemeClr val="bg1"/>
                  </a:solidFill>
                </a:rPr>
                <a:t>工作区</a:t>
              </a:r>
              <a:endParaRPr lang="zh-CN" altLang="en-US" b="1" dirty="0">
                <a:solidFill>
                  <a:schemeClr val="bg1"/>
                </a:solidFill>
              </a:endParaRPr>
            </a:p>
          </p:txBody>
        </p:sp>
        <p:sp>
          <p:nvSpPr>
            <p:cNvPr id="14" name="TextBox 13"/>
            <p:cNvSpPr txBox="1"/>
            <p:nvPr/>
          </p:nvSpPr>
          <p:spPr>
            <a:xfrm>
              <a:off x="1454859" y="1571618"/>
              <a:ext cx="981359" cy="369332"/>
            </a:xfrm>
            <a:prstGeom prst="rect">
              <a:avLst/>
            </a:prstGeom>
            <a:noFill/>
            <a:ln w="28575">
              <a:noFill/>
            </a:ln>
          </p:spPr>
          <p:txBody>
            <a:bodyPr wrap="none" rtlCol="0">
              <a:spAutoFit/>
            </a:bodyPr>
            <a:lstStyle/>
            <a:p>
              <a:r>
                <a:rPr lang="zh-CN" altLang="en-US" b="1" dirty="0" smtClean="0">
                  <a:solidFill>
                    <a:srgbClr val="11576A"/>
                  </a:solidFill>
                  <a:latin typeface="+mj-ea"/>
                  <a:ea typeface="+mj-ea"/>
                </a:rPr>
                <a:t>处理</a:t>
              </a:r>
              <a:r>
                <a:rPr lang="en-US" altLang="zh-CN" b="1" dirty="0" smtClean="0">
                  <a:solidFill>
                    <a:srgbClr val="11576A"/>
                  </a:solidFill>
                  <a:latin typeface="+mj-ea"/>
                  <a:ea typeface="+mj-ea"/>
                </a:rPr>
                <a:t>(C)</a:t>
              </a:r>
              <a:endParaRPr lang="zh-CN" altLang="en-US" b="1" dirty="0">
                <a:solidFill>
                  <a:srgbClr val="11576A"/>
                </a:solidFill>
                <a:latin typeface="+mj-ea"/>
                <a:ea typeface="+mj-ea"/>
              </a:endParaRPr>
            </a:p>
          </p:txBody>
        </p:sp>
        <p:sp>
          <p:nvSpPr>
            <p:cNvPr id="21" name="TextBox 20"/>
            <p:cNvSpPr txBox="1"/>
            <p:nvPr/>
          </p:nvSpPr>
          <p:spPr>
            <a:xfrm>
              <a:off x="3143240" y="1777994"/>
              <a:ext cx="1063112" cy="369332"/>
            </a:xfrm>
            <a:prstGeom prst="rect">
              <a:avLst/>
            </a:prstGeom>
            <a:noFill/>
            <a:ln w="28575">
              <a:noFill/>
            </a:ln>
          </p:spPr>
          <p:txBody>
            <a:bodyPr wrap="none" rtlCol="0">
              <a:spAutoFit/>
            </a:bodyPr>
            <a:lstStyle/>
            <a:p>
              <a:r>
                <a:rPr lang="zh-CN" altLang="en-US" b="1" dirty="0" smtClean="0">
                  <a:solidFill>
                    <a:srgbClr val="11576A"/>
                  </a:solidFill>
                  <a:latin typeface="+mj-ea"/>
                  <a:ea typeface="+mj-ea"/>
                </a:rPr>
                <a:t>传送</a:t>
              </a:r>
              <a:r>
                <a:rPr lang="en-US" altLang="zh-CN" b="1" dirty="0" smtClean="0">
                  <a:solidFill>
                    <a:srgbClr val="11576A"/>
                  </a:solidFill>
                  <a:latin typeface="+mj-ea"/>
                  <a:ea typeface="+mj-ea"/>
                </a:rPr>
                <a:t>(M)</a:t>
              </a:r>
              <a:endParaRPr lang="zh-CN" altLang="en-US" b="1" dirty="0">
                <a:solidFill>
                  <a:srgbClr val="11576A"/>
                </a:solidFill>
                <a:latin typeface="+mj-ea"/>
                <a:ea typeface="+mj-ea"/>
              </a:endParaRPr>
            </a:p>
          </p:txBody>
        </p:sp>
        <p:sp>
          <p:nvSpPr>
            <p:cNvPr id="27" name="TextBox 26"/>
            <p:cNvSpPr txBox="1"/>
            <p:nvPr/>
          </p:nvSpPr>
          <p:spPr>
            <a:xfrm>
              <a:off x="1379391" y="1130856"/>
              <a:ext cx="1107996" cy="369332"/>
            </a:xfrm>
            <a:prstGeom prst="rect">
              <a:avLst/>
            </a:prstGeom>
            <a:noFill/>
            <a:ln w="28575">
              <a:noFill/>
            </a:ln>
          </p:spPr>
          <p:txBody>
            <a:bodyPr wrap="none" rtlCol="0">
              <a:spAutoFit/>
            </a:bodyPr>
            <a:lstStyle/>
            <a:p>
              <a:r>
                <a:rPr lang="zh-CN" altLang="en-US" b="1" dirty="0" smtClean="0">
                  <a:solidFill>
                    <a:srgbClr val="11576A"/>
                  </a:solidFill>
                  <a:latin typeface="+mj-ea"/>
                  <a:ea typeface="+mj-ea"/>
                </a:rPr>
                <a:t>用户进程</a:t>
              </a:r>
              <a:endParaRPr lang="zh-CN" altLang="en-US" b="1" dirty="0">
                <a:solidFill>
                  <a:srgbClr val="11576A"/>
                </a:solidFill>
                <a:latin typeface="+mj-ea"/>
                <a:ea typeface="+mj-ea"/>
              </a:endParaRPr>
            </a:p>
          </p:txBody>
        </p:sp>
        <p:cxnSp>
          <p:nvCxnSpPr>
            <p:cNvPr id="44" name="直接箭头连接符 19"/>
            <p:cNvCxnSpPr/>
            <p:nvPr/>
          </p:nvCxnSpPr>
          <p:spPr>
            <a:xfrm rot="10800000">
              <a:off x="2868767" y="2211709"/>
              <a:ext cx="1415201"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righ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right)">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right)">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right)">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1" grpId="0"/>
      <p:bldP spid="13" grpId="0" animBg="1"/>
      <p:bldP spid="33"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TW" altLang="en-US" sz="2400" dirty="0" smtClean="0">
                <a:sym typeface="宋体" charset="0"/>
              </a:rPr>
              <a:t>访问频率置换算法</a:t>
            </a:r>
            <a:r>
              <a:rPr lang="en-US" altLang="zh-TW" sz="2400" dirty="0" smtClean="0">
                <a:sym typeface="宋体" charset="0"/>
              </a:rPr>
              <a:t>(Frequency-based Replacement)</a:t>
            </a:r>
            <a:endPar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19164"/>
            <a:ext cx="5870247" cy="958528"/>
            <a:chOff x="844893" y="1019164"/>
            <a:chExt cx="5870247" cy="958528"/>
          </a:xfrm>
        </p:grpSpPr>
        <p:sp>
          <p:nvSpPr>
            <p:cNvPr id="9" name="内容占位符 2"/>
            <p:cNvSpPr txBox="1">
              <a:spLocks/>
            </p:cNvSpPr>
            <p:nvPr/>
          </p:nvSpPr>
          <p:spPr>
            <a:xfrm>
              <a:off x="1142976" y="1019164"/>
              <a:ext cx="7858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问题</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462080"/>
              <a:ext cx="151066" cy="148997"/>
            </a:xfrm>
            <a:prstGeom prst="rect">
              <a:avLst/>
            </a:prstGeom>
            <a:effectLst/>
          </p:spPr>
        </p:pic>
        <p:sp>
          <p:nvSpPr>
            <p:cNvPr id="30" name="内容占位符 2"/>
            <p:cNvSpPr txBox="1">
              <a:spLocks/>
            </p:cNvSpPr>
            <p:nvPr/>
          </p:nvSpPr>
          <p:spPr>
            <a:xfrm>
              <a:off x="1394985" y="1357304"/>
              <a:ext cx="5320155" cy="6203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在一段密集磁盘访问后，</a:t>
              </a:r>
              <a:r>
                <a:rPr lang="en-US" altLang="zh-CN" dirty="0" smtClean="0">
                  <a:sym typeface="宋体" charset="0"/>
                </a:rPr>
                <a:t>LFU</a:t>
              </a:r>
              <a:r>
                <a:rPr lang="zh-CN" altLang="en-US" dirty="0" smtClean="0">
                  <a:sym typeface="宋体" charset="0"/>
                </a:rPr>
                <a:t>算法的引用计数变化无法反映当前的引用情况</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3" y="1966908"/>
            <a:ext cx="5870247" cy="706526"/>
            <a:chOff x="844893" y="1966908"/>
            <a:chExt cx="5870247" cy="706526"/>
          </a:xfrm>
        </p:grpSpPr>
        <p:sp>
          <p:nvSpPr>
            <p:cNvPr id="15" name="内容占位符 2"/>
            <p:cNvSpPr txBox="1">
              <a:spLocks/>
            </p:cNvSpPr>
            <p:nvPr/>
          </p:nvSpPr>
          <p:spPr>
            <a:xfrm>
              <a:off x="1142976" y="1966908"/>
              <a:ext cx="1556816"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sym typeface="宋体" charset="0"/>
                </a:rPr>
                <a:t>算法思路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96690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2" cstate="print"/>
            <a:stretch>
              <a:fillRect/>
            </a:stretch>
          </p:blipFill>
          <p:spPr>
            <a:xfrm>
              <a:off x="1262422" y="2422612"/>
              <a:ext cx="151066" cy="148997"/>
            </a:xfrm>
            <a:prstGeom prst="rect">
              <a:avLst/>
            </a:prstGeom>
            <a:effectLst/>
          </p:spPr>
        </p:pic>
        <p:sp>
          <p:nvSpPr>
            <p:cNvPr id="20" name="内容占位符 2"/>
            <p:cNvSpPr txBox="1">
              <a:spLocks/>
            </p:cNvSpPr>
            <p:nvPr/>
          </p:nvSpPr>
          <p:spPr>
            <a:xfrm>
              <a:off x="1394985" y="2317836"/>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考虑磁盘访问的密集特征，对密集引用不计数</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643758"/>
            <a:ext cx="5452718" cy="354014"/>
            <a:chOff x="1262422" y="2643758"/>
            <a:chExt cx="5452718" cy="354014"/>
          </a:xfrm>
        </p:grpSpPr>
        <p:pic>
          <p:nvPicPr>
            <p:cNvPr id="21" name="图片 20" descr="小点1.png"/>
            <p:cNvPicPr>
              <a:picLocks noChangeAspect="1"/>
            </p:cNvPicPr>
            <p:nvPr/>
          </p:nvPicPr>
          <p:blipFill>
            <a:blip r:embed="rId2" cstate="print"/>
            <a:stretch>
              <a:fillRect/>
            </a:stretch>
          </p:blipFill>
          <p:spPr>
            <a:xfrm>
              <a:off x="1262422" y="2748534"/>
              <a:ext cx="151066" cy="148997"/>
            </a:xfrm>
            <a:prstGeom prst="rect">
              <a:avLst/>
            </a:prstGeom>
            <a:effectLst/>
          </p:spPr>
        </p:pic>
        <p:sp>
          <p:nvSpPr>
            <p:cNvPr id="22" name="内容占位符 2"/>
            <p:cNvSpPr txBox="1">
              <a:spLocks/>
            </p:cNvSpPr>
            <p:nvPr/>
          </p:nvSpPr>
          <p:spPr>
            <a:xfrm>
              <a:off x="1394986" y="2643758"/>
              <a:ext cx="532015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在短周期中使用</a:t>
              </a:r>
              <a:r>
                <a:rPr lang="en-US" altLang="zh-CN" dirty="0" smtClean="0">
                  <a:sym typeface="宋体" charset="0"/>
                </a:rPr>
                <a:t>LRU</a:t>
              </a:r>
              <a:r>
                <a:rPr lang="zh-CN" altLang="en-US" dirty="0" smtClean="0">
                  <a:sym typeface="宋体" charset="0"/>
                </a:rPr>
                <a:t>算法，而在长周期中使用</a:t>
              </a:r>
              <a:r>
                <a:rPr lang="en-US" altLang="zh-CN" dirty="0" smtClean="0">
                  <a:sym typeface="宋体" charset="0"/>
                </a:rPr>
                <a:t>LFU</a:t>
              </a:r>
              <a:r>
                <a:rPr lang="zh-CN" altLang="en-US" dirty="0" smtClean="0">
                  <a:sym typeface="宋体" charset="0"/>
                </a:rPr>
                <a:t>算法</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TW" altLang="en-US" sz="2400" dirty="0" smtClean="0">
                <a:sym typeface="宋体" charset="0"/>
              </a:rPr>
              <a:t>访问频率置换算法</a:t>
            </a:r>
            <a:r>
              <a:rPr lang="en-US" altLang="zh-TW" sz="2400" dirty="0" smtClean="0">
                <a:sym typeface="宋体" charset="0"/>
              </a:rPr>
              <a:t>(Frequency-based Replacement)</a:t>
            </a:r>
            <a:endPar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6" name="组合 5"/>
          <p:cNvGrpSpPr/>
          <p:nvPr/>
        </p:nvGrpSpPr>
        <p:grpSpPr>
          <a:xfrm>
            <a:off x="456023" y="2859782"/>
            <a:ext cx="5870247" cy="676280"/>
            <a:chOff x="456023" y="3221384"/>
            <a:chExt cx="5870247" cy="676280"/>
          </a:xfrm>
        </p:grpSpPr>
        <p:sp>
          <p:nvSpPr>
            <p:cNvPr id="13" name="内容占位符 2"/>
            <p:cNvSpPr txBox="1">
              <a:spLocks/>
            </p:cNvSpPr>
            <p:nvPr/>
          </p:nvSpPr>
          <p:spPr>
            <a:xfrm>
              <a:off x="754106" y="3221384"/>
              <a:ext cx="5572164" cy="6762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把</a:t>
              </a:r>
              <a:r>
                <a:rPr lang="en-US" altLang="zh-CN" dirty="0" smtClean="0">
                  <a:sym typeface="宋体" charset="0"/>
                </a:rPr>
                <a:t>LRU</a:t>
              </a:r>
              <a:r>
                <a:rPr lang="zh-CN" altLang="en-US" dirty="0" smtClean="0">
                  <a:sym typeface="宋体" charset="0"/>
                </a:rPr>
                <a:t>算法中的特殊栈分成三部分，并在每个缓存块增加一个引用计数</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4" name="TextBox 13"/>
            <p:cNvSpPr txBox="1"/>
            <p:nvPr/>
          </p:nvSpPr>
          <p:spPr>
            <a:xfrm>
              <a:off x="456023" y="322138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73552" y="3579862"/>
            <a:ext cx="3095264" cy="355598"/>
            <a:chOff x="873552" y="3899340"/>
            <a:chExt cx="3095264" cy="355598"/>
          </a:xfrm>
        </p:grpSpPr>
        <p:pic>
          <p:nvPicPr>
            <p:cNvPr id="17" name="图片 16" descr="小点1.png"/>
            <p:cNvPicPr>
              <a:picLocks noChangeAspect="1"/>
            </p:cNvPicPr>
            <p:nvPr/>
          </p:nvPicPr>
          <p:blipFill>
            <a:blip r:embed="rId2" cstate="print"/>
            <a:stretch>
              <a:fillRect/>
            </a:stretch>
          </p:blipFill>
          <p:spPr>
            <a:xfrm>
              <a:off x="873552" y="4004116"/>
              <a:ext cx="151066" cy="148997"/>
            </a:xfrm>
            <a:prstGeom prst="rect">
              <a:avLst/>
            </a:prstGeom>
            <a:effectLst/>
          </p:spPr>
        </p:pic>
        <p:sp>
          <p:nvSpPr>
            <p:cNvPr id="18" name="内容占位符 2"/>
            <p:cNvSpPr txBox="1">
              <a:spLocks/>
            </p:cNvSpPr>
            <p:nvPr/>
          </p:nvSpPr>
          <p:spPr>
            <a:xfrm>
              <a:off x="1006115" y="3899340"/>
              <a:ext cx="296270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新区域</a:t>
              </a:r>
              <a:r>
                <a:rPr lang="en-US" altLang="zh-CN" dirty="0" smtClean="0">
                  <a:sym typeface="宋体" charset="0"/>
                </a:rPr>
                <a:t>(New Section)</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9" name="组合 8"/>
          <p:cNvGrpSpPr/>
          <p:nvPr/>
        </p:nvGrpSpPr>
        <p:grpSpPr>
          <a:xfrm>
            <a:off x="873552" y="3944344"/>
            <a:ext cx="3381016" cy="355598"/>
            <a:chOff x="873552" y="4208816"/>
            <a:chExt cx="3381016" cy="355598"/>
          </a:xfrm>
        </p:grpSpPr>
        <p:pic>
          <p:nvPicPr>
            <p:cNvPr id="21" name="图片 20" descr="小点1.png"/>
            <p:cNvPicPr>
              <a:picLocks noChangeAspect="1"/>
            </p:cNvPicPr>
            <p:nvPr/>
          </p:nvPicPr>
          <p:blipFill>
            <a:blip r:embed="rId2" cstate="print"/>
            <a:stretch>
              <a:fillRect/>
            </a:stretch>
          </p:blipFill>
          <p:spPr>
            <a:xfrm>
              <a:off x="873552" y="4313592"/>
              <a:ext cx="151066" cy="148997"/>
            </a:xfrm>
            <a:prstGeom prst="rect">
              <a:avLst/>
            </a:prstGeom>
            <a:effectLst/>
          </p:spPr>
        </p:pic>
        <p:sp>
          <p:nvSpPr>
            <p:cNvPr id="22" name="内容占位符 2"/>
            <p:cNvSpPr txBox="1">
              <a:spLocks/>
            </p:cNvSpPr>
            <p:nvPr/>
          </p:nvSpPr>
          <p:spPr>
            <a:xfrm>
              <a:off x="1006115" y="4208816"/>
              <a:ext cx="324845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中间区域</a:t>
              </a:r>
              <a:r>
                <a:rPr lang="en-US" altLang="zh-CN" dirty="0" smtClean="0">
                  <a:sym typeface="宋体" charset="0"/>
                </a:rPr>
                <a:t>(Middle Section)</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0" name="组合 9"/>
          <p:cNvGrpSpPr/>
          <p:nvPr/>
        </p:nvGrpSpPr>
        <p:grpSpPr>
          <a:xfrm>
            <a:off x="873552" y="4291244"/>
            <a:ext cx="3095264" cy="355598"/>
            <a:chOff x="873552" y="4507268"/>
            <a:chExt cx="3095264" cy="355598"/>
          </a:xfrm>
        </p:grpSpPr>
        <p:pic>
          <p:nvPicPr>
            <p:cNvPr id="23" name="图片 22" descr="小点1.png"/>
            <p:cNvPicPr>
              <a:picLocks noChangeAspect="1"/>
            </p:cNvPicPr>
            <p:nvPr/>
          </p:nvPicPr>
          <p:blipFill>
            <a:blip r:embed="rId2" cstate="print"/>
            <a:stretch>
              <a:fillRect/>
            </a:stretch>
          </p:blipFill>
          <p:spPr>
            <a:xfrm>
              <a:off x="873552" y="4612044"/>
              <a:ext cx="151066" cy="148997"/>
            </a:xfrm>
            <a:prstGeom prst="rect">
              <a:avLst/>
            </a:prstGeom>
            <a:effectLst/>
          </p:spPr>
        </p:pic>
        <p:sp>
          <p:nvSpPr>
            <p:cNvPr id="24" name="内容占位符 2"/>
            <p:cNvSpPr txBox="1">
              <a:spLocks/>
            </p:cNvSpPr>
            <p:nvPr/>
          </p:nvSpPr>
          <p:spPr>
            <a:xfrm>
              <a:off x="1006115" y="4507268"/>
              <a:ext cx="296270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旧区域</a:t>
              </a:r>
              <a:r>
                <a:rPr lang="en-US" altLang="zh-CN" dirty="0" smtClean="0">
                  <a:sym typeface="宋体" charset="0"/>
                </a:rPr>
                <a:t>(Old Section)</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5817156" y="866140"/>
            <a:ext cx="1698224" cy="540000"/>
            <a:chOff x="5817156" y="866140"/>
            <a:chExt cx="1698224" cy="540000"/>
          </a:xfrm>
        </p:grpSpPr>
        <p:sp>
          <p:nvSpPr>
            <p:cNvPr id="27" name="标题 1"/>
            <p:cNvSpPr txBox="1">
              <a:spLocks/>
            </p:cNvSpPr>
            <p:nvPr/>
          </p:nvSpPr>
          <p:spPr>
            <a:xfrm>
              <a:off x="6157738"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zh-CN" altLang="en-US" sz="2000" dirty="0" smtClean="0">
                  <a:cs typeface="+mj-cs"/>
                </a:rPr>
                <a:t>旧</a:t>
              </a: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33" name="直接连接符 32"/>
            <p:cNvCxnSpPr/>
            <p:nvPr/>
          </p:nvCxnSpPr>
          <p:spPr>
            <a:xfrm flipV="1">
              <a:off x="7102790" y="1122642"/>
              <a:ext cx="39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817156" y="1122642"/>
              <a:ext cx="39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V="1">
              <a:off x="7245380"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3321020" y="866140"/>
            <a:ext cx="2476678" cy="540000"/>
            <a:chOff x="3321020" y="866140"/>
            <a:chExt cx="2476678" cy="540000"/>
          </a:xfrm>
        </p:grpSpPr>
        <p:sp>
          <p:nvSpPr>
            <p:cNvPr id="26" name="标题 1"/>
            <p:cNvSpPr txBox="1">
              <a:spLocks/>
            </p:cNvSpPr>
            <p:nvPr/>
          </p:nvSpPr>
          <p:spPr>
            <a:xfrm>
              <a:off x="3971368" y="918691"/>
              <a:ext cx="1224136"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中间区域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39" name="直接连接符 38"/>
            <p:cNvCxnSpPr/>
            <p:nvPr/>
          </p:nvCxnSpPr>
          <p:spPr>
            <a:xfrm flipV="1">
              <a:off x="5121220" y="1122642"/>
              <a:ext cx="648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321020" y="1122642"/>
              <a:ext cx="648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flipV="1">
              <a:off x="552769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785544" y="866140"/>
            <a:ext cx="2502384" cy="540000"/>
            <a:chOff x="785544" y="866140"/>
            <a:chExt cx="2502384" cy="540000"/>
          </a:xfrm>
        </p:grpSpPr>
        <p:sp>
          <p:nvSpPr>
            <p:cNvPr id="25" name="标题 1"/>
            <p:cNvSpPr txBox="1">
              <a:spLocks/>
            </p:cNvSpPr>
            <p:nvPr/>
          </p:nvSpPr>
          <p:spPr>
            <a:xfrm>
              <a:off x="1532892"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新区域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37" name="直接连接符 36"/>
            <p:cNvCxnSpPr/>
            <p:nvPr/>
          </p:nvCxnSpPr>
          <p:spPr>
            <a:xfrm flipV="1">
              <a:off x="2480644" y="1122642"/>
              <a:ext cx="75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785544" y="1122642"/>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flipV="1">
              <a:off x="301792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flipV="1">
              <a:off x="515544"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81660" y="1242706"/>
            <a:ext cx="7549178" cy="746732"/>
            <a:chOff x="381660" y="1242706"/>
            <a:chExt cx="7549178" cy="746732"/>
          </a:xfrm>
        </p:grpSpPr>
        <p:sp>
          <p:nvSpPr>
            <p:cNvPr id="28" name="标题 1"/>
            <p:cNvSpPr txBox="1">
              <a:spLocks/>
            </p:cNvSpPr>
            <p:nvPr/>
          </p:nvSpPr>
          <p:spPr>
            <a:xfrm>
              <a:off x="381660" y="1242706"/>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栈顶</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9" name="标题 1"/>
            <p:cNvSpPr txBox="1">
              <a:spLocks/>
            </p:cNvSpPr>
            <p:nvPr/>
          </p:nvSpPr>
          <p:spPr>
            <a:xfrm>
              <a:off x="7498790" y="1269358"/>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栈</a:t>
              </a:r>
              <a:r>
                <a:rPr lang="zh-CN" altLang="en-US" sz="2000" dirty="0" smtClean="0">
                  <a:cs typeface="+mj-cs"/>
                </a:rPr>
                <a:t>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51" name="矩形 50"/>
            <p:cNvSpPr/>
            <p:nvPr/>
          </p:nvSpPr>
          <p:spPr>
            <a:xfrm>
              <a:off x="778158" y="1412236"/>
              <a:ext cx="6732000" cy="360000"/>
            </a:xfrm>
            <a:prstGeom prst="rect">
              <a:avLst/>
            </a:prstGeom>
            <a:ln w="28575">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2" name="直接连接符 51"/>
            <p:cNvCxnSpPr/>
            <p:nvPr/>
          </p:nvCxnSpPr>
          <p:spPr>
            <a:xfrm rot="5400000" flipV="1">
              <a:off x="696483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flipV="1">
              <a:off x="600926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flipV="1">
              <a:off x="561769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V="1">
              <a:off x="522612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flipV="1">
              <a:off x="483455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V="1">
              <a:off x="387899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flipV="1">
              <a:off x="348742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flipV="1">
              <a:off x="309585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flipV="1">
              <a:off x="270428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5400000" flipV="1">
              <a:off x="176392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flipV="1">
              <a:off x="137235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V="1">
              <a:off x="98078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标题 1"/>
            <p:cNvSpPr txBox="1">
              <a:spLocks/>
            </p:cNvSpPr>
            <p:nvPr/>
          </p:nvSpPr>
          <p:spPr>
            <a:xfrm>
              <a:off x="61682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5" name="标题 1"/>
            <p:cNvSpPr txBox="1">
              <a:spLocks/>
            </p:cNvSpPr>
            <p:nvPr/>
          </p:nvSpPr>
          <p:spPr>
            <a:xfrm>
              <a:off x="40500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6" name="标题 1"/>
            <p:cNvSpPr txBox="1">
              <a:spLocks/>
            </p:cNvSpPr>
            <p:nvPr/>
          </p:nvSpPr>
          <p:spPr>
            <a:xfrm>
              <a:off x="19318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TW" altLang="en-US" sz="2400" dirty="0" smtClean="0">
                <a:sym typeface="宋体" charset="0"/>
              </a:rPr>
              <a:t>访问频率置换算法</a:t>
            </a:r>
            <a:r>
              <a:rPr lang="en-US" altLang="zh-TW" sz="2400" dirty="0" smtClean="0">
                <a:sym typeface="宋体" charset="0"/>
              </a:rPr>
              <a:t>(Frequency-based Replacement)</a:t>
            </a:r>
            <a:endPar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5" name="标题 1"/>
          <p:cNvSpPr txBox="1">
            <a:spLocks/>
          </p:cNvSpPr>
          <p:nvPr/>
        </p:nvSpPr>
        <p:spPr>
          <a:xfrm>
            <a:off x="1532892"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新区域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6" name="标题 1"/>
          <p:cNvSpPr txBox="1">
            <a:spLocks/>
          </p:cNvSpPr>
          <p:nvPr/>
        </p:nvSpPr>
        <p:spPr>
          <a:xfrm>
            <a:off x="3971368" y="918691"/>
            <a:ext cx="1224136"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中间区域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7" name="标题 1"/>
          <p:cNvSpPr txBox="1">
            <a:spLocks/>
          </p:cNvSpPr>
          <p:nvPr/>
        </p:nvSpPr>
        <p:spPr>
          <a:xfrm>
            <a:off x="6157738"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zh-CN" altLang="en-US" sz="2000" dirty="0" smtClean="0">
                <a:cs typeface="+mj-cs"/>
              </a:rPr>
              <a:t>旧</a:t>
            </a: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33" name="直接连接符 32"/>
          <p:cNvCxnSpPr/>
          <p:nvPr/>
        </p:nvCxnSpPr>
        <p:spPr>
          <a:xfrm flipV="1">
            <a:off x="7102790" y="1122642"/>
            <a:ext cx="39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817156" y="1122642"/>
            <a:ext cx="39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480644" y="1122642"/>
            <a:ext cx="75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785544" y="1122642"/>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5121220" y="1122642"/>
            <a:ext cx="648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321020" y="1122642"/>
            <a:ext cx="648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V="1">
            <a:off x="7245380"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flipV="1">
            <a:off x="552769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flipV="1">
            <a:off x="301792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flipV="1">
            <a:off x="515544"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81660" y="1242706"/>
            <a:ext cx="7549178" cy="746732"/>
            <a:chOff x="381660" y="1242706"/>
            <a:chExt cx="7549178" cy="746732"/>
          </a:xfrm>
        </p:grpSpPr>
        <p:sp>
          <p:nvSpPr>
            <p:cNvPr id="28" name="标题 1"/>
            <p:cNvSpPr txBox="1">
              <a:spLocks/>
            </p:cNvSpPr>
            <p:nvPr/>
          </p:nvSpPr>
          <p:spPr>
            <a:xfrm>
              <a:off x="381660" y="1242706"/>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栈顶</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9" name="标题 1"/>
            <p:cNvSpPr txBox="1">
              <a:spLocks/>
            </p:cNvSpPr>
            <p:nvPr/>
          </p:nvSpPr>
          <p:spPr>
            <a:xfrm>
              <a:off x="7498790" y="1269358"/>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栈</a:t>
              </a:r>
              <a:r>
                <a:rPr lang="zh-CN" altLang="en-US" sz="2000" dirty="0" smtClean="0">
                  <a:cs typeface="+mj-cs"/>
                </a:rPr>
                <a:t>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51" name="矩形 50"/>
            <p:cNvSpPr/>
            <p:nvPr/>
          </p:nvSpPr>
          <p:spPr>
            <a:xfrm>
              <a:off x="778158" y="1412236"/>
              <a:ext cx="6732000" cy="360000"/>
            </a:xfrm>
            <a:prstGeom prst="rect">
              <a:avLst/>
            </a:prstGeom>
            <a:ln w="28575">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2" name="直接连接符 51"/>
            <p:cNvCxnSpPr/>
            <p:nvPr/>
          </p:nvCxnSpPr>
          <p:spPr>
            <a:xfrm rot="5400000" flipV="1">
              <a:off x="696483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flipV="1">
              <a:off x="600926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flipV="1">
              <a:off x="561769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V="1">
              <a:off x="522612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flipV="1">
              <a:off x="483455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V="1">
              <a:off x="387899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flipV="1">
              <a:off x="348742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flipV="1">
              <a:off x="309585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flipV="1">
              <a:off x="270428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5400000" flipV="1">
              <a:off x="176392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flipV="1">
              <a:off x="137235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V="1">
              <a:off x="98078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标题 1"/>
            <p:cNvSpPr txBox="1">
              <a:spLocks/>
            </p:cNvSpPr>
            <p:nvPr/>
          </p:nvSpPr>
          <p:spPr>
            <a:xfrm>
              <a:off x="61682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5" name="标题 1"/>
            <p:cNvSpPr txBox="1">
              <a:spLocks/>
            </p:cNvSpPr>
            <p:nvPr/>
          </p:nvSpPr>
          <p:spPr>
            <a:xfrm>
              <a:off x="40500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6" name="标题 1"/>
            <p:cNvSpPr txBox="1">
              <a:spLocks/>
            </p:cNvSpPr>
            <p:nvPr/>
          </p:nvSpPr>
          <p:spPr>
            <a:xfrm>
              <a:off x="19318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grpSp>
        <p:nvGrpSpPr>
          <p:cNvPr id="4" name="组合 3"/>
          <p:cNvGrpSpPr/>
          <p:nvPr/>
        </p:nvGrpSpPr>
        <p:grpSpPr>
          <a:xfrm>
            <a:off x="962652" y="1802244"/>
            <a:ext cx="4644000" cy="762120"/>
            <a:chOff x="962652" y="1802244"/>
            <a:chExt cx="4644000" cy="762120"/>
          </a:xfrm>
        </p:grpSpPr>
        <p:sp>
          <p:nvSpPr>
            <p:cNvPr id="30" name="标题 1"/>
            <p:cNvSpPr txBox="1">
              <a:spLocks/>
            </p:cNvSpPr>
            <p:nvPr/>
          </p:nvSpPr>
          <p:spPr>
            <a:xfrm>
              <a:off x="1103493" y="2015223"/>
              <a:ext cx="172819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引用计数不变</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31" name="标题 1"/>
            <p:cNvSpPr txBox="1">
              <a:spLocks/>
            </p:cNvSpPr>
            <p:nvPr/>
          </p:nvSpPr>
          <p:spPr>
            <a:xfrm>
              <a:off x="4113036" y="2192732"/>
              <a:ext cx="1479148" cy="361122"/>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smtClean="0">
                  <a:ln>
                    <a:noFill/>
                  </a:ln>
                  <a:solidFill>
                    <a:srgbClr val="11576A"/>
                  </a:solidFill>
                  <a:effectLst/>
                  <a:uLnTx/>
                  <a:uFillTx/>
                  <a:cs typeface="+mj-cs"/>
                </a:rPr>
                <a:t>引用计数</a:t>
              </a:r>
              <a:r>
                <a:rPr lang="zh-CN" altLang="en-US" sz="1800" dirty="0" smtClean="0">
                  <a:cs typeface="+mj-cs"/>
                </a:rPr>
                <a:t>加</a:t>
              </a:r>
              <a:r>
                <a:rPr lang="en-US" altLang="zh-CN" sz="1800" dirty="0" smtClean="0">
                  <a:cs typeface="+mj-cs"/>
                </a:rPr>
                <a:t>1</a:t>
              </a:r>
              <a:endParaRPr kumimoji="0" lang="zh-CN" altLang="en-US" sz="1800" b="1" i="0" u="none" strike="noStrike" kern="1200" cap="none" spc="0" normalizeH="0" baseline="0" noProof="0" dirty="0">
                <a:ln>
                  <a:noFill/>
                </a:ln>
                <a:solidFill>
                  <a:srgbClr val="11576A"/>
                </a:solidFill>
                <a:effectLst/>
                <a:uLnTx/>
                <a:uFillTx/>
                <a:cs typeface="+mj-cs"/>
              </a:endParaRPr>
            </a:p>
          </p:txBody>
        </p:sp>
        <p:cxnSp>
          <p:nvCxnSpPr>
            <p:cNvPr id="34" name="直接连接符 33"/>
            <p:cNvCxnSpPr/>
            <p:nvPr/>
          </p:nvCxnSpPr>
          <p:spPr>
            <a:xfrm rot="5400000" flipV="1">
              <a:off x="5214184" y="2180244"/>
              <a:ext cx="756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flipV="1">
              <a:off x="595162" y="2180244"/>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flipV="1">
              <a:off x="778190" y="2090244"/>
              <a:ext cx="57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flipV="1">
              <a:off x="2413354" y="2090244"/>
              <a:ext cx="576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962652" y="2564364"/>
              <a:ext cx="4644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接连接符 49"/>
            <p:cNvCxnSpPr/>
            <p:nvPr/>
          </p:nvCxnSpPr>
          <p:spPr>
            <a:xfrm>
              <a:off x="1050642" y="2362760"/>
              <a:ext cx="1656184"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611560" y="3054903"/>
            <a:ext cx="5870247" cy="623892"/>
            <a:chOff x="844893" y="1019164"/>
            <a:chExt cx="5870247" cy="623892"/>
          </a:xfrm>
        </p:grpSpPr>
        <p:sp>
          <p:nvSpPr>
            <p:cNvPr id="69" name="内容占位符 2"/>
            <p:cNvSpPr txBox="1">
              <a:spLocks/>
            </p:cNvSpPr>
            <p:nvPr/>
          </p:nvSpPr>
          <p:spPr>
            <a:xfrm>
              <a:off x="1142976" y="1019164"/>
              <a:ext cx="5572164" cy="62389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栈中缓存块被访问时移到栈顶；如果该块在新区域，引用计数不变；否则，引用计数加</a:t>
              </a:r>
              <a:r>
                <a:rPr lang="en-US" altLang="zh-CN" dirty="0" smtClean="0">
                  <a:sym typeface="宋体" charset="0"/>
                </a:rPr>
                <a:t>1</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0"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1" name="组合 70"/>
          <p:cNvGrpSpPr/>
          <p:nvPr/>
        </p:nvGrpSpPr>
        <p:grpSpPr>
          <a:xfrm>
            <a:off x="1029089" y="3718719"/>
            <a:ext cx="5452718" cy="620388"/>
            <a:chOff x="1262422" y="1682980"/>
            <a:chExt cx="5452718" cy="620388"/>
          </a:xfrm>
        </p:grpSpPr>
        <p:pic>
          <p:nvPicPr>
            <p:cNvPr id="72" name="图片 71" descr="小点1.png"/>
            <p:cNvPicPr>
              <a:picLocks noChangeAspect="1"/>
            </p:cNvPicPr>
            <p:nvPr/>
          </p:nvPicPr>
          <p:blipFill>
            <a:blip r:embed="rId2" cstate="print"/>
            <a:stretch>
              <a:fillRect/>
            </a:stretch>
          </p:blipFill>
          <p:spPr>
            <a:xfrm>
              <a:off x="1262422" y="1787756"/>
              <a:ext cx="151066" cy="148997"/>
            </a:xfrm>
            <a:prstGeom prst="rect">
              <a:avLst/>
            </a:prstGeom>
            <a:effectLst/>
          </p:spPr>
        </p:pic>
        <p:sp>
          <p:nvSpPr>
            <p:cNvPr id="73" name="内容占位符 2"/>
            <p:cNvSpPr txBox="1">
              <a:spLocks/>
            </p:cNvSpPr>
            <p:nvPr/>
          </p:nvSpPr>
          <p:spPr>
            <a:xfrm>
              <a:off x="1394985" y="1682980"/>
              <a:ext cx="5320155" cy="6203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在新区域中引用计数不变的目的是避免密集访问对引用计数不利影响</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4" name="组合 73"/>
          <p:cNvGrpSpPr/>
          <p:nvPr/>
        </p:nvGrpSpPr>
        <p:grpSpPr>
          <a:xfrm>
            <a:off x="1029089" y="4315401"/>
            <a:ext cx="5452718" cy="354014"/>
            <a:chOff x="1262422" y="2279662"/>
            <a:chExt cx="5452718" cy="354014"/>
          </a:xfrm>
        </p:grpSpPr>
        <p:pic>
          <p:nvPicPr>
            <p:cNvPr id="75" name="图片 74" descr="小点1.png"/>
            <p:cNvPicPr>
              <a:picLocks noChangeAspect="1"/>
            </p:cNvPicPr>
            <p:nvPr/>
          </p:nvPicPr>
          <p:blipFill>
            <a:blip r:embed="rId2" cstate="print"/>
            <a:stretch>
              <a:fillRect/>
            </a:stretch>
          </p:blipFill>
          <p:spPr>
            <a:xfrm>
              <a:off x="1262422" y="2384438"/>
              <a:ext cx="151066" cy="148997"/>
            </a:xfrm>
            <a:prstGeom prst="rect">
              <a:avLst/>
            </a:prstGeom>
            <a:effectLst/>
          </p:spPr>
        </p:pic>
        <p:sp>
          <p:nvSpPr>
            <p:cNvPr id="76" name="内容占位符 2"/>
            <p:cNvSpPr txBox="1">
              <a:spLocks/>
            </p:cNvSpPr>
            <p:nvPr/>
          </p:nvSpPr>
          <p:spPr>
            <a:xfrm>
              <a:off x="1394986" y="2279662"/>
              <a:ext cx="532015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在中间区域和旧区域中引用计数加</a:t>
              </a:r>
              <a:r>
                <a:rPr lang="en-US" altLang="zh-CN" dirty="0" smtClean="0">
                  <a:sym typeface="宋体" charset="0"/>
                </a:rPr>
                <a:t>1</a:t>
              </a:r>
              <a:r>
                <a:rPr lang="zh-CN" altLang="en-US" dirty="0" smtClean="0">
                  <a:sym typeface="宋体" charset="0"/>
                </a:rPr>
                <a:t>是为了使用</a:t>
              </a:r>
              <a:r>
                <a:rPr lang="en-US" altLang="zh-CN" dirty="0" smtClean="0">
                  <a:sym typeface="宋体" charset="0"/>
                </a:rPr>
                <a:t>LFU</a:t>
              </a:r>
              <a:r>
                <a:rPr lang="zh-CN" altLang="en-US" dirty="0" smtClean="0">
                  <a:sym typeface="宋体" charset="0"/>
                </a:rPr>
                <a:t>算法</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28501549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left)">
                                      <p:cBhvr>
                                        <p:cTn id="16" dur="500"/>
                                        <p:tgtEl>
                                          <p:spTgt spid="7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TW" altLang="en-US" sz="2400" dirty="0" smtClean="0">
                <a:sym typeface="宋体" charset="0"/>
              </a:rPr>
              <a:t>访问频率置换算法</a:t>
            </a:r>
            <a:r>
              <a:rPr lang="en-US" altLang="zh-TW" sz="2400" dirty="0" smtClean="0">
                <a:sym typeface="宋体" charset="0"/>
              </a:rPr>
              <a:t>(Frequency-based Replacement)</a:t>
            </a:r>
            <a:endPar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5" name="标题 1"/>
          <p:cNvSpPr txBox="1">
            <a:spLocks/>
          </p:cNvSpPr>
          <p:nvPr/>
        </p:nvSpPr>
        <p:spPr>
          <a:xfrm>
            <a:off x="1532892"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新区域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6" name="标题 1"/>
          <p:cNvSpPr txBox="1">
            <a:spLocks/>
          </p:cNvSpPr>
          <p:nvPr/>
        </p:nvSpPr>
        <p:spPr>
          <a:xfrm>
            <a:off x="3971368" y="918691"/>
            <a:ext cx="1224136"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中间区域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7" name="标题 1"/>
          <p:cNvSpPr txBox="1">
            <a:spLocks/>
          </p:cNvSpPr>
          <p:nvPr/>
        </p:nvSpPr>
        <p:spPr>
          <a:xfrm>
            <a:off x="6157738"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zh-CN" altLang="en-US" sz="2000" dirty="0" smtClean="0">
                <a:cs typeface="+mj-cs"/>
              </a:rPr>
              <a:t>旧</a:t>
            </a: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区域</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33" name="直接连接符 32"/>
          <p:cNvCxnSpPr/>
          <p:nvPr/>
        </p:nvCxnSpPr>
        <p:spPr>
          <a:xfrm flipV="1">
            <a:off x="7102790" y="1122642"/>
            <a:ext cx="39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817156" y="1122642"/>
            <a:ext cx="39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480644" y="1122642"/>
            <a:ext cx="75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785544" y="1122642"/>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5121220" y="1122642"/>
            <a:ext cx="648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321020" y="1122642"/>
            <a:ext cx="648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V="1">
            <a:off x="7245380"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flipV="1">
            <a:off x="552769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flipV="1">
            <a:off x="301792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flipV="1">
            <a:off x="515544"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81660" y="1242706"/>
            <a:ext cx="7549178" cy="746732"/>
            <a:chOff x="381660" y="1242706"/>
            <a:chExt cx="7549178" cy="746732"/>
          </a:xfrm>
        </p:grpSpPr>
        <p:sp>
          <p:nvSpPr>
            <p:cNvPr id="28" name="标题 1"/>
            <p:cNvSpPr txBox="1">
              <a:spLocks/>
            </p:cNvSpPr>
            <p:nvPr/>
          </p:nvSpPr>
          <p:spPr>
            <a:xfrm>
              <a:off x="381660" y="1242706"/>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栈顶</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9" name="标题 1"/>
            <p:cNvSpPr txBox="1">
              <a:spLocks/>
            </p:cNvSpPr>
            <p:nvPr/>
          </p:nvSpPr>
          <p:spPr>
            <a:xfrm>
              <a:off x="7498790" y="1269358"/>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栈</a:t>
              </a:r>
              <a:r>
                <a:rPr lang="zh-CN" altLang="en-US" sz="2000" dirty="0" smtClean="0">
                  <a:cs typeface="+mj-cs"/>
                </a:rPr>
                <a:t>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51" name="矩形 50"/>
            <p:cNvSpPr/>
            <p:nvPr/>
          </p:nvSpPr>
          <p:spPr>
            <a:xfrm>
              <a:off x="778158" y="1412236"/>
              <a:ext cx="6732000" cy="360000"/>
            </a:xfrm>
            <a:prstGeom prst="rect">
              <a:avLst/>
            </a:prstGeom>
            <a:ln w="28575">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2" name="直接连接符 51"/>
            <p:cNvCxnSpPr/>
            <p:nvPr/>
          </p:nvCxnSpPr>
          <p:spPr>
            <a:xfrm rot="5400000" flipV="1">
              <a:off x="696483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flipV="1">
              <a:off x="600926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flipV="1">
              <a:off x="561769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V="1">
              <a:off x="522612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flipV="1">
              <a:off x="483455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V="1">
              <a:off x="387899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flipV="1">
              <a:off x="348742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flipV="1">
              <a:off x="309585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flipV="1">
              <a:off x="270428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5400000" flipV="1">
              <a:off x="176392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flipV="1">
              <a:off x="137235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V="1">
              <a:off x="98078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标题 1"/>
            <p:cNvSpPr txBox="1">
              <a:spLocks/>
            </p:cNvSpPr>
            <p:nvPr/>
          </p:nvSpPr>
          <p:spPr>
            <a:xfrm>
              <a:off x="61682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5" name="标题 1"/>
            <p:cNvSpPr txBox="1">
              <a:spLocks/>
            </p:cNvSpPr>
            <p:nvPr/>
          </p:nvSpPr>
          <p:spPr>
            <a:xfrm>
              <a:off x="40500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6" name="标题 1"/>
            <p:cNvSpPr txBox="1">
              <a:spLocks/>
            </p:cNvSpPr>
            <p:nvPr/>
          </p:nvSpPr>
          <p:spPr>
            <a:xfrm>
              <a:off x="19318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smtClean="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grpSp>
        <p:nvGrpSpPr>
          <p:cNvPr id="3" name="组合 2"/>
          <p:cNvGrpSpPr/>
          <p:nvPr/>
        </p:nvGrpSpPr>
        <p:grpSpPr>
          <a:xfrm>
            <a:off x="878572" y="1802244"/>
            <a:ext cx="3919026" cy="1351202"/>
            <a:chOff x="878572" y="1802244"/>
            <a:chExt cx="3919026" cy="1351202"/>
          </a:xfrm>
        </p:grpSpPr>
        <p:sp>
          <p:nvSpPr>
            <p:cNvPr id="32" name="标题 1"/>
            <p:cNvSpPr txBox="1">
              <a:spLocks/>
            </p:cNvSpPr>
            <p:nvPr/>
          </p:nvSpPr>
          <p:spPr>
            <a:xfrm>
              <a:off x="1377726" y="2721398"/>
              <a:ext cx="341987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新读入数据块，引用计数为</a:t>
              </a:r>
              <a:r>
                <a:rPr kumimoji="0" lang="en-US" altLang="zh-CN"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1</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46" name="直接连接符 45"/>
            <p:cNvCxnSpPr/>
            <p:nvPr/>
          </p:nvCxnSpPr>
          <p:spPr>
            <a:xfrm rot="5400000" flipV="1">
              <a:off x="413696" y="2270244"/>
              <a:ext cx="93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878572" y="2731232"/>
              <a:ext cx="3852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962652" y="1802244"/>
            <a:ext cx="4644000" cy="762120"/>
            <a:chOff x="962652" y="1802244"/>
            <a:chExt cx="4644000" cy="762120"/>
          </a:xfrm>
        </p:grpSpPr>
        <p:sp>
          <p:nvSpPr>
            <p:cNvPr id="30" name="标题 1"/>
            <p:cNvSpPr txBox="1">
              <a:spLocks/>
            </p:cNvSpPr>
            <p:nvPr/>
          </p:nvSpPr>
          <p:spPr>
            <a:xfrm>
              <a:off x="1103493" y="2015223"/>
              <a:ext cx="172819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引用计数不变</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31" name="标题 1"/>
            <p:cNvSpPr txBox="1">
              <a:spLocks/>
            </p:cNvSpPr>
            <p:nvPr/>
          </p:nvSpPr>
          <p:spPr>
            <a:xfrm>
              <a:off x="4113036" y="2192732"/>
              <a:ext cx="1479148" cy="361122"/>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smtClean="0">
                  <a:ln>
                    <a:noFill/>
                  </a:ln>
                  <a:solidFill>
                    <a:srgbClr val="11576A"/>
                  </a:solidFill>
                  <a:effectLst/>
                  <a:uLnTx/>
                  <a:uFillTx/>
                  <a:cs typeface="+mj-cs"/>
                </a:rPr>
                <a:t>引用计数</a:t>
              </a:r>
              <a:r>
                <a:rPr lang="zh-CN" altLang="en-US" sz="1800" dirty="0" smtClean="0">
                  <a:cs typeface="+mj-cs"/>
                </a:rPr>
                <a:t>加</a:t>
              </a:r>
              <a:r>
                <a:rPr lang="en-US" altLang="zh-CN" sz="1800" dirty="0" smtClean="0">
                  <a:cs typeface="+mj-cs"/>
                </a:rPr>
                <a:t>1</a:t>
              </a:r>
              <a:endParaRPr kumimoji="0" lang="zh-CN" altLang="en-US" sz="1800" b="1" i="0" u="none" strike="noStrike" kern="1200" cap="none" spc="0" normalizeH="0" baseline="0" noProof="0" dirty="0">
                <a:ln>
                  <a:noFill/>
                </a:ln>
                <a:solidFill>
                  <a:srgbClr val="11576A"/>
                </a:solidFill>
                <a:effectLst/>
                <a:uLnTx/>
                <a:uFillTx/>
                <a:cs typeface="+mj-cs"/>
              </a:endParaRPr>
            </a:p>
          </p:txBody>
        </p:sp>
        <p:cxnSp>
          <p:nvCxnSpPr>
            <p:cNvPr id="34" name="直接连接符 33"/>
            <p:cNvCxnSpPr/>
            <p:nvPr/>
          </p:nvCxnSpPr>
          <p:spPr>
            <a:xfrm rot="5400000" flipV="1">
              <a:off x="5214184" y="2180244"/>
              <a:ext cx="756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flipV="1">
              <a:off x="595162" y="2180244"/>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flipV="1">
              <a:off x="778190" y="2090244"/>
              <a:ext cx="57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flipV="1">
              <a:off x="2413354" y="2090244"/>
              <a:ext cx="576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962652" y="2564364"/>
              <a:ext cx="4644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接连接符 49"/>
            <p:cNvCxnSpPr/>
            <p:nvPr/>
          </p:nvCxnSpPr>
          <p:spPr>
            <a:xfrm>
              <a:off x="1050642" y="2362760"/>
              <a:ext cx="1656184"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611560" y="3054903"/>
            <a:ext cx="5870247" cy="623892"/>
            <a:chOff x="844893" y="1019164"/>
            <a:chExt cx="5870247" cy="623892"/>
          </a:xfrm>
        </p:grpSpPr>
        <p:sp>
          <p:nvSpPr>
            <p:cNvPr id="69" name="内容占位符 2"/>
            <p:cNvSpPr txBox="1">
              <a:spLocks/>
            </p:cNvSpPr>
            <p:nvPr/>
          </p:nvSpPr>
          <p:spPr>
            <a:xfrm>
              <a:off x="1142976" y="1019164"/>
              <a:ext cx="5572164" cy="62389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栈中缓存块被访问时移到栈顶；如果该块在新区域，引用计数不变；否则，引用计数加</a:t>
              </a:r>
              <a:r>
                <a:rPr lang="en-US" altLang="zh-CN" dirty="0" smtClean="0">
                  <a:sym typeface="宋体" charset="0"/>
                </a:rPr>
                <a:t>1</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0"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7" name="组合 76"/>
          <p:cNvGrpSpPr/>
          <p:nvPr/>
        </p:nvGrpSpPr>
        <p:grpSpPr>
          <a:xfrm>
            <a:off x="611560" y="3685566"/>
            <a:ext cx="5727371" cy="423636"/>
            <a:chOff x="844893" y="2870214"/>
            <a:chExt cx="5727371" cy="423636"/>
          </a:xfrm>
        </p:grpSpPr>
        <p:sp>
          <p:nvSpPr>
            <p:cNvPr id="78" name="内容占位符 2"/>
            <p:cNvSpPr txBox="1">
              <a:spLocks/>
            </p:cNvSpPr>
            <p:nvPr/>
          </p:nvSpPr>
          <p:spPr>
            <a:xfrm>
              <a:off x="1142976" y="2870214"/>
              <a:ext cx="5429288"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未缓存数据块读入后放在栈顶，引用计数为</a:t>
              </a:r>
              <a:r>
                <a:rPr lang="en-US" altLang="zh-CN" dirty="0" smtClean="0">
                  <a:sym typeface="宋体" charset="0"/>
                </a:rPr>
                <a:t>1</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9" name="TextBox 15"/>
            <p:cNvSpPr txBox="1"/>
            <p:nvPr/>
          </p:nvSpPr>
          <p:spPr>
            <a:xfrm>
              <a:off x="844893" y="28702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80" name="组合 79"/>
          <p:cNvGrpSpPr/>
          <p:nvPr/>
        </p:nvGrpSpPr>
        <p:grpSpPr>
          <a:xfrm>
            <a:off x="1029089" y="4386102"/>
            <a:ext cx="5452718" cy="644074"/>
            <a:chOff x="1262422" y="3570750"/>
            <a:chExt cx="5452718" cy="644074"/>
          </a:xfrm>
        </p:grpSpPr>
        <p:pic>
          <p:nvPicPr>
            <p:cNvPr id="81" name="图片 80" descr="小点1.png"/>
            <p:cNvPicPr>
              <a:picLocks noChangeAspect="1"/>
            </p:cNvPicPr>
            <p:nvPr/>
          </p:nvPicPr>
          <p:blipFill>
            <a:blip r:embed="rId2" cstate="print"/>
            <a:stretch>
              <a:fillRect/>
            </a:stretch>
          </p:blipFill>
          <p:spPr>
            <a:xfrm>
              <a:off x="1262422" y="3662826"/>
              <a:ext cx="151066" cy="148997"/>
            </a:xfrm>
            <a:prstGeom prst="rect">
              <a:avLst/>
            </a:prstGeom>
            <a:effectLst/>
          </p:spPr>
        </p:pic>
        <p:sp>
          <p:nvSpPr>
            <p:cNvPr id="82" name="内容占位符 2"/>
            <p:cNvSpPr txBox="1">
              <a:spLocks/>
            </p:cNvSpPr>
            <p:nvPr/>
          </p:nvSpPr>
          <p:spPr>
            <a:xfrm>
              <a:off x="1394986" y="3570750"/>
              <a:ext cx="5320154" cy="64407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宋体" charset="0"/>
                </a:rPr>
                <a:t>中间区域的定义是为了避免新读入的缓存块在第一次出新区域时马上被置换，有一个过渡期</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83" name="组合 82"/>
          <p:cNvGrpSpPr/>
          <p:nvPr/>
        </p:nvGrpSpPr>
        <p:grpSpPr>
          <a:xfrm>
            <a:off x="611560" y="4044558"/>
            <a:ext cx="5227305" cy="423636"/>
            <a:chOff x="844893" y="3229206"/>
            <a:chExt cx="5227305" cy="423636"/>
          </a:xfrm>
        </p:grpSpPr>
        <p:sp>
          <p:nvSpPr>
            <p:cNvPr id="84" name="内容占位符 2"/>
            <p:cNvSpPr txBox="1">
              <a:spLocks/>
            </p:cNvSpPr>
            <p:nvPr/>
          </p:nvSpPr>
          <p:spPr>
            <a:xfrm>
              <a:off x="1142976" y="3229206"/>
              <a:ext cx="4929222"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ym typeface="宋体" charset="0"/>
                </a:rPr>
                <a:t>在旧区域中引用计数最小的缓存块被置换</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85" name="TextBox 17"/>
            <p:cNvSpPr txBox="1"/>
            <p:nvPr/>
          </p:nvSpPr>
          <p:spPr>
            <a:xfrm>
              <a:off x="844893" y="322920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09432236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wipe(left)">
                                      <p:cBhvr>
                                        <p:cTn id="16" dur="500"/>
                                        <p:tgtEl>
                                          <p:spTgt spid="8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wipe(left)">
                                      <p:cBhvr>
                                        <p:cTn id="21"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小结</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3" name="内容占位符 2"/>
          <p:cNvSpPr txBox="1">
            <a:spLocks/>
          </p:cNvSpPr>
          <p:nvPr/>
        </p:nvSpPr>
        <p:spPr>
          <a:xfrm>
            <a:off x="1142976" y="1000114"/>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dirty="0" smtClean="0"/>
              <a:t>I/O</a:t>
            </a:r>
            <a:r>
              <a:rPr lang="zh-CN" altLang="en-US" dirty="0" smtClean="0"/>
              <a:t>特点</a:t>
            </a:r>
            <a:endParaRPr lang="zh-CN" altLang="en-US" dirty="0"/>
          </a:p>
        </p:txBody>
      </p:sp>
      <p:sp>
        <p:nvSpPr>
          <p:cNvPr id="4"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5" name="内容占位符 2"/>
          <p:cNvSpPr txBox="1">
            <a:spLocks/>
          </p:cNvSpPr>
          <p:nvPr/>
        </p:nvSpPr>
        <p:spPr>
          <a:xfrm>
            <a:off x="1142976" y="132714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结构</a:t>
            </a:r>
            <a:endParaRPr lang="zh-CN" altLang="en-US" dirty="0"/>
          </a:p>
        </p:txBody>
      </p:sp>
      <p:sp>
        <p:nvSpPr>
          <p:cNvPr id="6" name="TextBox 15"/>
          <p:cNvSpPr txBox="1"/>
          <p:nvPr/>
        </p:nvSpPr>
        <p:spPr>
          <a:xfrm>
            <a:off x="844893" y="13271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7" name="内容占位符 2"/>
          <p:cNvSpPr txBox="1">
            <a:spLocks/>
          </p:cNvSpPr>
          <p:nvPr/>
        </p:nvSpPr>
        <p:spPr>
          <a:xfrm>
            <a:off x="1142976" y="1670045"/>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smtClean="0"/>
              <a:t>I/O</a:t>
            </a:r>
            <a:r>
              <a:rPr lang="zh-CN" altLang="en-US" dirty="0" smtClean="0"/>
              <a:t>数据传输</a:t>
            </a:r>
            <a:endParaRPr lang="zh-CN" altLang="en-US" dirty="0"/>
          </a:p>
        </p:txBody>
      </p:sp>
      <p:sp>
        <p:nvSpPr>
          <p:cNvPr id="8" name="TextBox 17"/>
          <p:cNvSpPr txBox="1"/>
          <p:nvPr/>
        </p:nvSpPr>
        <p:spPr>
          <a:xfrm>
            <a:off x="844893" y="167004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9" name="内容占位符 2"/>
          <p:cNvSpPr txBox="1">
            <a:spLocks/>
          </p:cNvSpPr>
          <p:nvPr/>
        </p:nvSpPr>
        <p:spPr>
          <a:xfrm>
            <a:off x="1142976" y="2027235"/>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磁盘调度</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0" name="TextBox 19"/>
          <p:cNvSpPr txBox="1"/>
          <p:nvPr/>
        </p:nvSpPr>
        <p:spPr>
          <a:xfrm>
            <a:off x="844893" y="202723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1" name="内容占位符 2"/>
          <p:cNvSpPr txBox="1">
            <a:spLocks/>
          </p:cNvSpPr>
          <p:nvPr/>
        </p:nvSpPr>
        <p:spPr>
          <a:xfrm>
            <a:off x="1142976" y="2370816"/>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磁盘缓存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22"/>
          <p:cNvSpPr txBox="1"/>
          <p:nvPr/>
        </p:nvSpPr>
        <p:spPr>
          <a:xfrm>
            <a:off x="844893" y="237081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605996832"/>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封面.jpg"/>
          <p:cNvPicPr>
            <a:picLocks noChangeAspect="1"/>
          </p:cNvPicPr>
          <p:nvPr/>
        </p:nvPicPr>
        <p:blipFill>
          <a:blip r:embed="rId2" cstate="print"/>
          <a:stretch>
            <a:fillRect/>
          </a:stretch>
        </p:blipFill>
        <p:spPr>
          <a:xfrm>
            <a:off x="0" y="1566"/>
            <a:ext cx="9140974" cy="5141934"/>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5736" y="1974278"/>
            <a:ext cx="4591364" cy="1196510"/>
          </a:xfrm>
          <a:prstGeom prst="rect">
            <a:avLst/>
          </a:prstGeom>
        </p:spPr>
      </p:pic>
    </p:spTree>
    <p:extLst>
      <p:ext uri="{BB962C8B-B14F-4D97-AF65-F5344CB8AC3E}">
        <p14:creationId xmlns:p14="http://schemas.microsoft.com/office/powerpoint/2010/main" val="48466737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3"/>
                                        </p:tgtEl>
                                        <p:attrNameLst>
                                          <p:attrName>ppt_w</p:attrName>
                                        </p:attrNameLst>
                                      </p:cBhvr>
                                      <p:tavLst>
                                        <p:tav tm="0">
                                          <p:val>
                                            <p:strVal val="ppt_w"/>
                                          </p:val>
                                        </p:tav>
                                        <p:tav tm="100000">
                                          <p:val>
                                            <p:strVal val="4*ppt_w"/>
                                          </p:val>
                                        </p:tav>
                                      </p:tavLst>
                                    </p:anim>
                                    <p:anim calcmode="lin" valueType="num">
                                      <p:cBhvr>
                                        <p:cTn id="7" dur="500"/>
                                        <p:tgtEl>
                                          <p:spTgt spid="3"/>
                                        </p:tgtEl>
                                        <p:attrNameLst>
                                          <p:attrName>ppt_h</p:attrName>
                                        </p:attrNameLst>
                                      </p:cBhvr>
                                      <p:tavLst>
                                        <p:tav tm="0">
                                          <p:val>
                                            <p:strVal val="ppt_h"/>
                                          </p:val>
                                        </p:tav>
                                        <p:tav tm="100000">
                                          <p:val>
                                            <p:strVal val="4*ppt_h"/>
                                          </p:val>
                                        </p:tav>
                                      </p:tavLst>
                                    </p:anim>
                                    <p:set>
                                      <p:cBhvr>
                                        <p:cTn id="8" dur="1" fill="hold">
                                          <p:stCondLst>
                                            <p:cond delay="499"/>
                                          </p:stCondLst>
                                        </p:cTn>
                                        <p:tgtEl>
                                          <p:spTgt spid="3"/>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MS PGothic"/>
        <a:ea typeface="微软雅黑"/>
        <a:cs typeface=""/>
      </a:majorFont>
      <a:minorFont>
        <a:latin typeface="MS P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7489</TotalTime>
  <Words>494</Words>
  <Application>Microsoft Office PowerPoint</Application>
  <PresentationFormat>全屏显示(16:9)</PresentationFormat>
  <Paragraphs>102</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MS PGothic</vt:lpstr>
      <vt:lpstr>宋体</vt:lpstr>
      <vt:lpstr>微软雅黑</vt:lpstr>
      <vt:lpstr>张海山锐谐体2.0-授权联系：Samtype@QQ.com</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SSL</cp:lastModifiedBy>
  <cp:revision>1073</cp:revision>
  <dcterms:created xsi:type="dcterms:W3CDTF">2015-01-11T06:38:50Z</dcterms:created>
  <dcterms:modified xsi:type="dcterms:W3CDTF">2015-04-23T08:45:45Z</dcterms:modified>
</cp:coreProperties>
</file>