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1" y="285752"/>
            <a:ext cx="2857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09537" y="1300993"/>
            <a:ext cx="10668000" cy="2493725"/>
            <a:chOff x="1132153" y="975745"/>
            <a:chExt cx="8001000" cy="1870294"/>
          </a:xfrm>
        </p:grpSpPr>
        <p:sp>
          <p:nvSpPr>
            <p:cNvPr id="16386" name="TextBox 10"/>
            <p:cNvSpPr txBox="1">
              <a:spLocks noChangeArrowheads="1"/>
            </p:cNvSpPr>
            <p:nvPr/>
          </p:nvSpPr>
          <p:spPr bwMode="auto">
            <a:xfrm>
              <a:off x="1489340" y="97574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16387" name="矩形 8"/>
            <p:cNvSpPr>
              <a:spLocks noChangeArrowheads="1"/>
            </p:cNvSpPr>
            <p:nvPr/>
          </p:nvSpPr>
          <p:spPr bwMode="auto">
            <a:xfrm>
              <a:off x="1132153" y="101225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388" name="TextBox 16"/>
            <p:cNvSpPr txBox="1">
              <a:spLocks noChangeArrowheads="1"/>
            </p:cNvSpPr>
            <p:nvPr/>
          </p:nvSpPr>
          <p:spPr bwMode="auto">
            <a:xfrm>
              <a:off x="1355990" y="1328170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16389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405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9"/>
            <p:cNvSpPr txBox="1">
              <a:spLocks noChangeArrowheads="1"/>
            </p:cNvSpPr>
            <p:nvPr/>
          </p:nvSpPr>
          <p:spPr bwMode="auto">
            <a:xfrm>
              <a:off x="1355990" y="1666307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16391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7425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Box 21"/>
            <p:cNvSpPr txBox="1">
              <a:spLocks noChangeArrowheads="1"/>
            </p:cNvSpPr>
            <p:nvPr/>
          </p:nvSpPr>
          <p:spPr bwMode="auto">
            <a:xfrm>
              <a:off x="1355990" y="202349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16393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209969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Box 25"/>
            <p:cNvSpPr txBox="1">
              <a:spLocks noChangeArrowheads="1"/>
            </p:cNvSpPr>
            <p:nvPr/>
          </p:nvSpPr>
          <p:spPr bwMode="auto">
            <a:xfrm>
              <a:off x="1489340" y="2499742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6395" name="矩形 26"/>
            <p:cNvSpPr>
              <a:spLocks noChangeArrowheads="1"/>
            </p:cNvSpPr>
            <p:nvPr/>
          </p:nvSpPr>
          <p:spPr bwMode="auto">
            <a:xfrm>
              <a:off x="1132153" y="247593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37" name="图片 3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8" name="图片 3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7503" y="1357559"/>
            <a:ext cx="6497227" cy="4612341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61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4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2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启动时计算机内存和磁盘布局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/>
        </p:nvSpPr>
        <p:spPr bwMode="auto">
          <a:xfrm>
            <a:off x="4307195" y="3333750"/>
            <a:ext cx="6644216" cy="176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基本输入输出的程序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系统设置信息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开机后自检程序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系统自启动程序等  </a:t>
            </a:r>
          </a:p>
        </p:txBody>
      </p:sp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4283911" y="1142984"/>
            <a:ext cx="5952067" cy="183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CS:IP = 0xf000:fff0. </a:t>
            </a:r>
          </a:p>
          <a:p>
            <a:pPr marL="0" lvl="1"/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（CS</a:t>
            </a:r>
            <a:r>
              <a:rPr lang="zh-CN" altLang="en-US" sz="2267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：代码段</a:t>
            </a: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寄存器；IP：</a:t>
            </a:r>
            <a:r>
              <a:rPr lang="zh-CN" altLang="en-US" sz="2267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指令指针寄存器</a:t>
            </a: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2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系统处于实模式</a:t>
            </a:r>
            <a:endParaRPr lang="en-US" altLang="zh-CN" sz="22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 = 16*CS+IP</a:t>
            </a:r>
          </a:p>
          <a:p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位地址空间：</a:t>
            </a:r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1MB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11" y="3327399"/>
            <a:ext cx="569384" cy="1725316"/>
            <a:chOff x="3212933" y="2495549"/>
            <a:chExt cx="427038" cy="1293987"/>
          </a:xfrm>
        </p:grpSpPr>
        <p:sp>
          <p:nvSpPr>
            <p:cNvPr id="18437" name="矩形 39"/>
            <p:cNvSpPr>
              <a:spLocks noChangeArrowheads="1"/>
            </p:cNvSpPr>
            <p:nvPr/>
          </p:nvSpPr>
          <p:spPr bwMode="auto">
            <a:xfrm>
              <a:off x="3212933" y="24955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8" name="矩形 40"/>
            <p:cNvSpPr>
              <a:spLocks noChangeArrowheads="1"/>
            </p:cNvSpPr>
            <p:nvPr/>
          </p:nvSpPr>
          <p:spPr bwMode="auto">
            <a:xfrm>
              <a:off x="3212933" y="28003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9" name="矩形 41"/>
            <p:cNvSpPr>
              <a:spLocks noChangeArrowheads="1"/>
            </p:cNvSpPr>
            <p:nvPr/>
          </p:nvSpPr>
          <p:spPr bwMode="auto">
            <a:xfrm>
              <a:off x="3212933" y="31178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40" name="矩形 42"/>
            <p:cNvSpPr>
              <a:spLocks noChangeArrowheads="1"/>
            </p:cNvSpPr>
            <p:nvPr/>
          </p:nvSpPr>
          <p:spPr bwMode="auto">
            <a:xfrm>
              <a:off x="3212933" y="3443287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2251" y="5099766"/>
            <a:ext cx="3889256" cy="1284226"/>
            <a:chOff x="2071688" y="3824823"/>
            <a:chExt cx="2916942" cy="96316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688" y="3824823"/>
              <a:ext cx="2916942" cy="963169"/>
            </a:xfrm>
            <a:prstGeom prst="rect">
              <a:avLst/>
            </a:prstGeom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327094" y="398146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lang="zh-CN" altLang="en-US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22518" y="399098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4835" y="441008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91478" y="1216200"/>
            <a:ext cx="2714623" cy="3830328"/>
            <a:chOff x="1043608" y="912150"/>
            <a:chExt cx="2035967" cy="2872746"/>
          </a:xfrm>
        </p:grpSpPr>
        <p:pic>
          <p:nvPicPr>
            <p:cNvPr id="18436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912150"/>
              <a:ext cx="1740690" cy="287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8441" y="159025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698441" y="332423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579377" y="2822291"/>
              <a:ext cx="1500198" cy="26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启动固件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778319" y="2450023"/>
            <a:ext cx="429390" cy="11395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46921" y="4140835"/>
            <a:ext cx="594798" cy="33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0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57" y="1489375"/>
            <a:ext cx="8106857" cy="45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/>
        </p:nvGrpSpPr>
        <p:grpSpPr>
          <a:xfrm>
            <a:off x="1198671" y="1489486"/>
            <a:ext cx="8106857" cy="4529106"/>
            <a:chOff x="899019" y="1120277"/>
            <a:chExt cx="6080143" cy="3396829"/>
          </a:xfrm>
        </p:grpSpPr>
        <p:pic>
          <p:nvPicPr>
            <p:cNvPr id="38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019" y="1120277"/>
              <a:ext cx="6080143" cy="3396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479011" y="4023528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512348" y="362426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41865" y="2081180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4715" y="3154889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固件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48215" y="3993094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19669" y="285752"/>
            <a:ext cx="69532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加载程序的内存地址空间</a:t>
            </a:r>
          </a:p>
        </p:txBody>
      </p:sp>
      <p:sp>
        <p:nvSpPr>
          <p:cNvPr id="28" name="Rectangle 3"/>
          <p:cNvSpPr>
            <a:spLocks noGrp="1" noChangeArrowheads="1"/>
          </p:cNvSpPr>
          <p:nvPr/>
        </p:nvSpPr>
        <p:spPr bwMode="auto">
          <a:xfrm>
            <a:off x="3325542" y="2862103"/>
            <a:ext cx="4095749" cy="143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endParaRPr lang="en-US" altLang="zh-CN" sz="1733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将操作系统的代码和数据从</a:t>
            </a:r>
            <a:r>
              <a:rPr lang="zh-CN" altLang="en-US" sz="1733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加载到内存中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跳转到操作系统的起始地址</a:t>
            </a:r>
            <a:r>
              <a:rPr 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1733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3305538" y="1267906"/>
            <a:ext cx="4095749" cy="14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7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将加载程序从磁盘的引导扇区（512字节）加载到0x7c00 .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CS:IP = 0000:7c00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3503712" y="1263672"/>
            <a:ext cx="45878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3" b="1" dirty="0">
              <a:latin typeface="Calibri" pitchFamily="34" charset="0"/>
            </a:endParaRPr>
          </a:p>
        </p:txBody>
      </p:sp>
      <p:pic>
        <p:nvPicPr>
          <p:cNvPr id="19461" name="图片 7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1786489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9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8064" y="237288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3503712" y="2862103"/>
            <a:ext cx="45878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3" b="1" dirty="0">
              <a:latin typeface="Calibri" pitchFamily="34" charset="0"/>
            </a:endParaRPr>
          </a:p>
        </p:txBody>
      </p:sp>
      <p:pic>
        <p:nvPicPr>
          <p:cNvPr id="19464" name="图片 11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337882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图片 12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3956677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088979" y="1459124"/>
            <a:ext cx="2401485" cy="4356986"/>
            <a:chOff x="5316734" y="1094343"/>
            <a:chExt cx="1801114" cy="32677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734" y="1094343"/>
              <a:ext cx="1670449" cy="3267739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974840" y="134777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960553" y="197167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917691" y="234791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固件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965316" y="296704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5965316" y="362427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931979" y="400527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92937" y="5161842"/>
            <a:ext cx="2973192" cy="931988"/>
            <a:chOff x="2722046" y="3831991"/>
            <a:chExt cx="2229894" cy="6989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046" y="3831991"/>
              <a:ext cx="2116880" cy="698991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762817" y="392083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808932" y="391711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488688" y="421331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 flipV="1">
            <a:off x="3370800" y="5058061"/>
            <a:ext cx="700109" cy="30664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46152" y="2813283"/>
            <a:ext cx="1297672" cy="243934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8" grpId="0"/>
      <p:bldP spid="19459" grpId="0"/>
      <p:bldP spid="19460" grpId="0"/>
      <p:bldP spid="19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99" y="285752"/>
            <a:ext cx="38100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1397001" y="2853263"/>
            <a:ext cx="1036955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667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INT 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16h: </a:t>
            </a:r>
            <a:r>
              <a: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键盘输入</a:t>
            </a:r>
            <a:endParaRPr lang="en-US" altLang="zh-CN" sz="26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1767" y="3280825"/>
            <a:ext cx="9620251" cy="503999"/>
            <a:chOff x="758825" y="2460618"/>
            <a:chExt cx="7215188" cy="377999"/>
          </a:xfrm>
        </p:grpSpPr>
        <p:sp>
          <p:nvSpPr>
            <p:cNvPr id="30" name="TextBox 4"/>
            <p:cNvSpPr txBox="1">
              <a:spLocks noChangeArrowheads="1"/>
            </p:cNvSpPr>
            <p:nvPr/>
          </p:nvSpPr>
          <p:spPr bwMode="auto">
            <a:xfrm>
              <a:off x="1116013" y="246061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只能在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x86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的实模式下访问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758825" y="2492368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768" y="1028701"/>
            <a:ext cx="10754784" cy="2184396"/>
            <a:chOff x="758825" y="771525"/>
            <a:chExt cx="8066088" cy="1638297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BIOS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以中断调用的方式 提供了基本的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I/O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功能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10h: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字符显示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7751" y="144542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13h: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磁盘扇区读写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15549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22605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789949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15h: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检测内存大小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185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870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240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SSL</cp:lastModifiedBy>
  <cp:revision>10</cp:revision>
  <dcterms:created xsi:type="dcterms:W3CDTF">2015-02-11T02:27:23Z</dcterms:created>
  <dcterms:modified xsi:type="dcterms:W3CDTF">2015-02-11T03:47:32Z</dcterms:modified>
</cp:coreProperties>
</file>