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05CA-3325-449C-8096-EA091625D2B7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BB762-C33C-47E8-A070-19256A31A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0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3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0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1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0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2015/2/11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197423" cy="68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67251" y="285752"/>
            <a:ext cx="2476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4651" y="1289980"/>
            <a:ext cx="10668000" cy="2493725"/>
            <a:chOff x="785813" y="785813"/>
            <a:chExt cx="8001000" cy="1870294"/>
          </a:xfrm>
        </p:grpSpPr>
        <p:sp>
          <p:nvSpPr>
            <p:cNvPr id="27" name="TextBox 10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28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1009650" y="1138238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计算机体系结构概述</a:t>
              </a:r>
            </a:p>
          </p:txBody>
        </p:sp>
        <p:pic>
          <p:nvPicPr>
            <p:cNvPr id="30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160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19"/>
            <p:cNvSpPr txBox="1">
              <a:spLocks noChangeArrowheads="1"/>
            </p:cNvSpPr>
            <p:nvPr/>
          </p:nvSpPr>
          <p:spPr bwMode="auto">
            <a:xfrm>
              <a:off x="1009650" y="1476375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计算机内存和硬盘布局</a:t>
              </a:r>
            </a:p>
          </p:txBody>
        </p:sp>
        <p:pic>
          <p:nvPicPr>
            <p:cNvPr id="32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5525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1009650" y="1833563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系统启动流程</a:t>
              </a:r>
              <a:endPara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2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097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25"/>
            <p:cNvSpPr txBox="1">
              <a:spLocks noChangeArrowheads="1"/>
            </p:cNvSpPr>
            <p:nvPr/>
          </p:nvSpPr>
          <p:spPr bwMode="auto">
            <a:xfrm>
              <a:off x="1143000" y="2309810"/>
              <a:ext cx="6858000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36" name="矩形 26"/>
            <p:cNvSpPr>
              <a:spLocks noChangeArrowheads="1"/>
            </p:cNvSpPr>
            <p:nvPr/>
          </p:nvSpPr>
          <p:spPr bwMode="auto">
            <a:xfrm>
              <a:off x="785813" y="2285998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12192000" cy="6858182"/>
          </a:xfrm>
          <a:prstGeom prst="rect">
            <a:avLst/>
          </a:prstGeom>
        </p:spPr>
      </p:pic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3349" y="2493153"/>
            <a:ext cx="6123845" cy="16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58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97" y="1709809"/>
            <a:ext cx="2128460" cy="705921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95736" y="285751"/>
            <a:ext cx="5238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计算机启动流程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09306" y="2337711"/>
            <a:ext cx="2128464" cy="1915944"/>
            <a:chOff x="6306979" y="1753283"/>
            <a:chExt cx="1596348" cy="143695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979" y="1753283"/>
              <a:ext cx="1596348" cy="1436958"/>
            </a:xfrm>
            <a:prstGeom prst="rect">
              <a:avLst/>
            </a:prstGeom>
          </p:spPr>
        </p:pic>
        <p:sp>
          <p:nvSpPr>
            <p:cNvPr id="26" name="文本框 3"/>
            <p:cNvSpPr txBox="1"/>
            <p:nvPr/>
          </p:nvSpPr>
          <p:spPr>
            <a:xfrm>
              <a:off x="6743839" y="1818961"/>
              <a:ext cx="1008930" cy="33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  <a:endParaRPr kumimoji="1" lang="zh-CN" altLang="en-US" sz="22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3"/>
            <p:cNvSpPr txBox="1"/>
            <p:nvPr/>
          </p:nvSpPr>
          <p:spPr>
            <a:xfrm>
              <a:off x="6331567" y="2259885"/>
              <a:ext cx="1379211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引导扇区代码读取文件系统的加载程序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89484" y="2334687"/>
            <a:ext cx="2128464" cy="1915944"/>
            <a:chOff x="2542113" y="1751015"/>
            <a:chExt cx="1596348" cy="143695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113" y="1751015"/>
              <a:ext cx="1596348" cy="1436958"/>
            </a:xfrm>
            <a:prstGeom prst="rect">
              <a:avLst/>
            </a:prstGeom>
          </p:spPr>
        </p:pic>
        <p:sp>
          <p:nvSpPr>
            <p:cNvPr id="25" name="文本框 3"/>
            <p:cNvSpPr txBox="1"/>
            <p:nvPr/>
          </p:nvSpPr>
          <p:spPr>
            <a:xfrm>
              <a:off x="2699792" y="1779662"/>
              <a:ext cx="14297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主引导记录</a:t>
              </a:r>
              <a:endParaRPr kumimoji="1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文本框 3"/>
            <p:cNvSpPr txBox="1"/>
            <p:nvPr/>
          </p:nvSpPr>
          <p:spPr>
            <a:xfrm>
              <a:off x="2622442" y="2307329"/>
              <a:ext cx="1285493" cy="500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读取主引导扇区代码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0929" y="2645887"/>
            <a:ext cx="2128464" cy="1915947"/>
            <a:chOff x="623197" y="1984415"/>
            <a:chExt cx="1596348" cy="143696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97" y="1984415"/>
              <a:ext cx="1596348" cy="1436960"/>
            </a:xfrm>
            <a:prstGeom prst="rect">
              <a:avLst/>
            </a:prstGeom>
          </p:spPr>
        </p:pic>
        <p:sp>
          <p:nvSpPr>
            <p:cNvPr id="22" name="文本框 3"/>
            <p:cNvSpPr txBox="1"/>
            <p:nvPr/>
          </p:nvSpPr>
          <p:spPr>
            <a:xfrm>
              <a:off x="1139417" y="2964740"/>
              <a:ext cx="764873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endParaRPr kumimoji="1"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文本框 3"/>
            <p:cNvSpPr txBox="1"/>
            <p:nvPr/>
          </p:nvSpPr>
          <p:spPr>
            <a:xfrm>
              <a:off x="793456" y="2093853"/>
              <a:ext cx="1279928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系统加电</a:t>
              </a:r>
            </a:p>
            <a:p>
              <a:r>
                <a:rPr kumimoji="1" lang="en-US" altLang="zh-CN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初始化硬件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61394" y="2704420"/>
            <a:ext cx="2128464" cy="1915947"/>
            <a:chOff x="4471045" y="2028315"/>
            <a:chExt cx="1596348" cy="143696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045" y="2028315"/>
              <a:ext cx="1596348" cy="1436960"/>
            </a:xfrm>
            <a:prstGeom prst="rect">
              <a:avLst/>
            </a:prstGeom>
          </p:spPr>
        </p:pic>
        <p:sp>
          <p:nvSpPr>
            <p:cNvPr id="23" name="文本框 3"/>
            <p:cNvSpPr txBox="1"/>
            <p:nvPr/>
          </p:nvSpPr>
          <p:spPr>
            <a:xfrm>
              <a:off x="4788024" y="3003798"/>
              <a:ext cx="1138773" cy="33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22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活动分区</a:t>
              </a:r>
              <a:endParaRPr kumimoji="1"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4498391" y="2134775"/>
              <a:ext cx="1428407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主引导扇区代码读取活动分区的引导扇区代码</a:t>
              </a: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7" y="4463596"/>
            <a:ext cx="2128464" cy="7059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71" y="4561834"/>
            <a:ext cx="2128464" cy="7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06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40807" y="271715"/>
            <a:ext cx="55245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CPU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初始化 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81" y="1245244"/>
            <a:ext cx="10655240" cy="1425633"/>
            <a:chOff x="785836" y="933933"/>
            <a:chExt cx="7991430" cy="1069225"/>
          </a:xfrm>
        </p:grpSpPr>
        <p:sp>
          <p:nvSpPr>
            <p:cNvPr id="21508" name="TextBox 13"/>
            <p:cNvSpPr txBox="1">
              <a:spLocks noChangeArrowheads="1"/>
            </p:cNvSpPr>
            <p:nvPr/>
          </p:nvSpPr>
          <p:spPr bwMode="auto">
            <a:xfrm>
              <a:off x="1143024" y="93393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加电稳定后从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0XFFFF0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读第一条指令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1509" name="矩形 14"/>
            <p:cNvSpPr>
              <a:spLocks noChangeArrowheads="1"/>
            </p:cNvSpPr>
            <p:nvPr/>
          </p:nvSpPr>
          <p:spPr bwMode="auto">
            <a:xfrm>
              <a:off x="785836" y="970446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1510" name="TextBox 15"/>
            <p:cNvSpPr txBox="1">
              <a:spLocks noChangeArrowheads="1"/>
            </p:cNvSpPr>
            <p:nvPr/>
          </p:nvSpPr>
          <p:spPr bwMode="auto">
            <a:xfrm>
              <a:off x="1500166" y="1306996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indent="-380990">
                <a:spcBef>
                  <a:spcPct val="20000"/>
                </a:spcBef>
                <a:defRPr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CS:IP = 0xf000:fff0</a:t>
              </a:r>
            </a:p>
          </p:txBody>
        </p:sp>
        <p:pic>
          <p:nvPicPr>
            <p:cNvPr id="21511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14355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5"/>
            <p:cNvSpPr txBox="1">
              <a:spLocks noChangeArrowheads="1"/>
            </p:cNvSpPr>
            <p:nvPr/>
          </p:nvSpPr>
          <p:spPr bwMode="auto">
            <a:xfrm>
              <a:off x="1500166" y="1626083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indent="-380990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第一条指令是跳转指令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17546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81" y="2644365"/>
            <a:ext cx="10655240" cy="1906130"/>
            <a:chOff x="785836" y="1983273"/>
            <a:chExt cx="7991430" cy="1429597"/>
          </a:xfrm>
        </p:grpSpPr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1143024" y="1983273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初始状态为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位实模式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>
              <a:off x="785836" y="2019786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500166" y="2356336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CS:IP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是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位寄存器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24849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15"/>
            <p:cNvSpPr txBox="1">
              <a:spLocks noChangeArrowheads="1"/>
            </p:cNvSpPr>
            <p:nvPr/>
          </p:nvSpPr>
          <p:spPr bwMode="auto">
            <a:xfrm>
              <a:off x="1500166" y="2675423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lvl="1" indent="-457189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指令指针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PC = 16*CS+IP</a:t>
              </a:r>
            </a:p>
          </p:txBody>
        </p:sp>
        <p:pic>
          <p:nvPicPr>
            <p:cNvPr id="26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280401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15"/>
            <p:cNvSpPr txBox="1">
              <a:spLocks noChangeArrowheads="1"/>
            </p:cNvSpPr>
            <p:nvPr/>
          </p:nvSpPr>
          <p:spPr bwMode="auto">
            <a:xfrm>
              <a:off x="1500166" y="3035796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lvl="1" indent="-457189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最大地址空间是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1MB</a:t>
              </a:r>
            </a:p>
          </p:txBody>
        </p:sp>
        <p:pic>
          <p:nvPicPr>
            <p:cNvPr id="28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31643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472232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38480" y="285751"/>
            <a:ext cx="55245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BIOS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初始化过程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81" y="1220610"/>
            <a:ext cx="9620251" cy="510349"/>
            <a:chOff x="785836" y="915456"/>
            <a:chExt cx="7215188" cy="382761"/>
          </a:xfrm>
        </p:grpSpPr>
        <p:sp>
          <p:nvSpPr>
            <p:cNvPr id="21508" name="TextBox 13"/>
            <p:cNvSpPr txBox="1">
              <a:spLocks noChangeArrowheads="1"/>
            </p:cNvSpPr>
            <p:nvPr/>
          </p:nvSpPr>
          <p:spPr bwMode="auto">
            <a:xfrm>
              <a:off x="1143024" y="915456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硬件自检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POST</a:t>
              </a:r>
            </a:p>
          </p:txBody>
        </p:sp>
        <p:sp>
          <p:nvSpPr>
            <p:cNvPr id="21509" name="矩形 14"/>
            <p:cNvSpPr>
              <a:spLocks noChangeArrowheads="1"/>
            </p:cNvSpPr>
            <p:nvPr/>
          </p:nvSpPr>
          <p:spPr bwMode="auto">
            <a:xfrm>
              <a:off x="785836" y="951969"/>
              <a:ext cx="370534" cy="346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47717" y="1724372"/>
            <a:ext cx="9620315" cy="985369"/>
            <a:chOff x="785788" y="1293279"/>
            <a:chExt cx="7215236" cy="739027"/>
          </a:xfrm>
        </p:grpSpPr>
        <p:sp>
          <p:nvSpPr>
            <p:cNvPr id="29" name="TextBox 13"/>
            <p:cNvSpPr txBox="1">
              <a:spLocks noChangeArrowheads="1"/>
            </p:cNvSpPr>
            <p:nvPr/>
          </p:nvSpPr>
          <p:spPr bwMode="auto">
            <a:xfrm>
              <a:off x="1143024" y="1293279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检测系统中内存和显卡等关键部件的存在和工作状态</a:t>
              </a:r>
            </a:p>
          </p:txBody>
        </p:sp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785836" y="1310742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1142976" y="1655231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查找并执行显卡等接口卡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BIOS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，进行设备初始化；</a:t>
              </a: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785788" y="1672694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7717" y="2657829"/>
            <a:ext cx="10655304" cy="1493373"/>
            <a:chOff x="785788" y="1993371"/>
            <a:chExt cx="7991478" cy="1120030"/>
          </a:xfrm>
        </p:grpSpPr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1143024" y="1993371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执行系统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BIOS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，进行系统检测；</a:t>
              </a: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>
              <a:off x="785836" y="2010834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500166" y="2366434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检测和配置系统中安装的即插即用设备；</a:t>
              </a: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249502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13"/>
            <p:cNvSpPr txBox="1">
              <a:spLocks noChangeArrowheads="1"/>
            </p:cNvSpPr>
            <p:nvPr/>
          </p:nvSpPr>
          <p:spPr bwMode="auto">
            <a:xfrm>
              <a:off x="1142976" y="2736326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更新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CMOS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中的扩展系统配置数据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ESCD</a:t>
              </a:r>
            </a:p>
          </p:txBody>
        </p:sp>
        <p:sp>
          <p:nvSpPr>
            <p:cNvPr id="34" name="矩形 14"/>
            <p:cNvSpPr>
              <a:spLocks noChangeArrowheads="1"/>
            </p:cNvSpPr>
            <p:nvPr/>
          </p:nvSpPr>
          <p:spPr bwMode="auto">
            <a:xfrm>
              <a:off x="785788" y="2753789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47717" y="4143742"/>
            <a:ext cx="9620251" cy="502766"/>
            <a:chOff x="785788" y="3107804"/>
            <a:chExt cx="7215188" cy="377074"/>
          </a:xfrm>
        </p:grpSpPr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1142976" y="3107804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按指定启动顺序从软盘、硬盘或光驱启动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36" name="矩形 14"/>
            <p:cNvSpPr>
              <a:spLocks noChangeArrowheads="1"/>
            </p:cNvSpPr>
            <p:nvPr/>
          </p:nvSpPr>
          <p:spPr bwMode="auto">
            <a:xfrm>
              <a:off x="785788" y="3125267"/>
              <a:ext cx="370534" cy="346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557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43229" y="285752"/>
            <a:ext cx="6858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主引导记录</a:t>
            </a:r>
            <a:r>
              <a:rPr lang="en-US" altLang="zh-CN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MBR</a:t>
            </a:r>
            <a:r>
              <a:rPr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格式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12" y="3905253"/>
            <a:ext cx="6096043" cy="1333732"/>
            <a:chOff x="500034" y="2928940"/>
            <a:chExt cx="4572032" cy="1000299"/>
          </a:xfrm>
        </p:grpSpPr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857222" y="2928940"/>
              <a:ext cx="385765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启动代码：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446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sp>
          <p:nvSpPr>
            <p:cNvPr id="20" name="矩形 14"/>
            <p:cNvSpPr>
              <a:spLocks noChangeArrowheads="1"/>
            </p:cNvSpPr>
            <p:nvPr/>
          </p:nvSpPr>
          <p:spPr bwMode="auto">
            <a:xfrm>
              <a:off x="500034" y="2965453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1214364" y="3263903"/>
              <a:ext cx="364338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检查分区表正确性</a:t>
              </a:r>
            </a:p>
          </p:txBody>
        </p:sp>
        <p:pic>
          <p:nvPicPr>
            <p:cNvPr id="22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33924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214364" y="3582990"/>
              <a:ext cx="385770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lvl="1" indent="-457189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加载并跳转到磁盘上的引导程序</a:t>
              </a: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371157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666712" y="5202772"/>
            <a:ext cx="5905541" cy="1297757"/>
            <a:chOff x="500034" y="3902080"/>
            <a:chExt cx="4429156" cy="973318"/>
          </a:xfrm>
        </p:grpSpPr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857222" y="3902080"/>
              <a:ext cx="292896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硬盘分区表：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64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sp>
          <p:nvSpPr>
            <p:cNvPr id="26" name="矩形 14"/>
            <p:cNvSpPr>
              <a:spLocks noChangeArrowheads="1"/>
            </p:cNvSpPr>
            <p:nvPr/>
          </p:nvSpPr>
          <p:spPr bwMode="auto">
            <a:xfrm>
              <a:off x="500034" y="3938593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7" name="TextBox 15"/>
            <p:cNvSpPr txBox="1">
              <a:spLocks noChangeArrowheads="1"/>
            </p:cNvSpPr>
            <p:nvPr/>
          </p:nvSpPr>
          <p:spPr bwMode="auto">
            <a:xfrm>
              <a:off x="1214364" y="4210062"/>
              <a:ext cx="33576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描述分区状态和位置</a:t>
              </a:r>
            </a:p>
          </p:txBody>
        </p:sp>
        <p:pic>
          <p:nvPicPr>
            <p:cNvPr id="28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43386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1214364" y="4529149"/>
              <a:ext cx="371482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每个分区描述信息占据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pic>
          <p:nvPicPr>
            <p:cNvPr id="30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465773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6043355" y="3860803"/>
            <a:ext cx="5429243" cy="959083"/>
            <a:chOff x="4532516" y="2895602"/>
            <a:chExt cx="4071932" cy="719312"/>
          </a:xfrm>
        </p:grpSpPr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4889704" y="2895602"/>
              <a:ext cx="371474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结束标志字：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(55AA)</a:t>
              </a: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4532516" y="2932115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5246846" y="3268665"/>
              <a:ext cx="335760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主引导记录的有效标志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34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38929" y="33972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669" y="1121959"/>
            <a:ext cx="1614355" cy="2670053"/>
            <a:chOff x="589252" y="841469"/>
            <a:chExt cx="1210766" cy="200254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52" y="841469"/>
              <a:ext cx="1210766" cy="2002540"/>
            </a:xfrm>
            <a:prstGeom prst="rect">
              <a:avLst/>
            </a:prstGeom>
          </p:spPr>
        </p:pic>
        <p:sp>
          <p:nvSpPr>
            <p:cNvPr id="36" name="TextBox 15"/>
            <p:cNvSpPr txBox="1">
              <a:spLocks noChangeArrowheads="1"/>
            </p:cNvSpPr>
            <p:nvPr/>
          </p:nvSpPr>
          <p:spPr bwMode="auto">
            <a:xfrm>
              <a:off x="683568" y="1491630"/>
              <a:ext cx="1080120" cy="330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</a:t>
              </a:r>
              <a:endParaRPr lang="en-US" altLang="zh-CN" sz="22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996468" y="1137572"/>
            <a:ext cx="2016352" cy="2670053"/>
            <a:chOff x="6747351" y="853179"/>
            <a:chExt cx="1512264" cy="2002540"/>
          </a:xfrm>
        </p:grpSpPr>
        <p:grpSp>
          <p:nvGrpSpPr>
            <p:cNvPr id="4" name="组合 3"/>
            <p:cNvGrpSpPr/>
            <p:nvPr/>
          </p:nvGrpSpPr>
          <p:grpSpPr>
            <a:xfrm>
              <a:off x="6864194" y="853179"/>
              <a:ext cx="1395421" cy="2002540"/>
              <a:chOff x="6864194" y="853179"/>
              <a:chExt cx="1395421" cy="2002540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8100" y="853179"/>
                <a:ext cx="1210766" cy="2002540"/>
              </a:xfrm>
              <a:prstGeom prst="rect">
                <a:avLst/>
              </a:prstGeom>
            </p:spPr>
          </p:pic>
          <p:sp>
            <p:nvSpPr>
              <p:cNvPr id="38" name="TextBox 15"/>
              <p:cNvSpPr txBox="1">
                <a:spLocks noChangeArrowheads="1"/>
              </p:cNvSpPr>
              <p:nvPr/>
            </p:nvSpPr>
            <p:spPr bwMode="auto">
              <a:xfrm>
                <a:off x="6864194" y="1147752"/>
                <a:ext cx="1395421" cy="644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indent="-457189">
                  <a:spcBef>
                    <a:spcPct val="20000"/>
                  </a:spcBef>
                  <a:defRPr/>
                </a:pPr>
                <a:r>
                  <a:rPr lang="en-US" altLang="zh-CN" sz="22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MBR</a:t>
                </a:r>
              </a:p>
              <a:p>
                <a:pPr marL="457189" indent="-457189">
                  <a:spcBef>
                    <a:spcPct val="20000"/>
                  </a:spcBef>
                  <a:defRPr/>
                </a:pPr>
                <a:r>
                  <a:rPr lang="zh-CN" altLang="en-US" sz="22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结束标志字</a:t>
                </a:r>
                <a:endParaRPr lang="en-US" altLang="zh-CN" sz="2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</p:grpSp>
        <p:sp>
          <p:nvSpPr>
            <p:cNvPr id="39" name="TextBox 15"/>
            <p:cNvSpPr txBox="1">
              <a:spLocks noChangeArrowheads="1"/>
            </p:cNvSpPr>
            <p:nvPr/>
          </p:nvSpPr>
          <p:spPr bwMode="auto">
            <a:xfrm>
              <a:off x="6747351" y="1790694"/>
              <a:ext cx="1388439" cy="64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en-US" altLang="zh-CN" sz="2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[0x55</a:t>
              </a:r>
            </a:p>
            <a:p>
              <a:pPr marL="457189" indent="-457189">
                <a:spcBef>
                  <a:spcPct val="20000"/>
                </a:spcBef>
                <a:defRPr/>
              </a:pPr>
              <a:r>
                <a:rPr lang="en-US" altLang="zh-CN" sz="2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   0xAA]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93672" y="1137572"/>
            <a:ext cx="6610147" cy="2696642"/>
            <a:chOff x="1870254" y="853179"/>
            <a:chExt cx="4957610" cy="2022482"/>
          </a:xfrm>
        </p:grpSpPr>
        <p:grpSp>
          <p:nvGrpSpPr>
            <p:cNvPr id="5" name="组合 4"/>
            <p:cNvGrpSpPr/>
            <p:nvPr/>
          </p:nvGrpSpPr>
          <p:grpSpPr>
            <a:xfrm>
              <a:off x="1870254" y="853179"/>
              <a:ext cx="4957610" cy="2022482"/>
              <a:chOff x="1870254" y="853179"/>
              <a:chExt cx="4957610" cy="2022482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0254" y="1949437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3630" y="1955628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583" y="1959421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371" y="1959421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5552" y="853179"/>
                <a:ext cx="4952312" cy="1003309"/>
              </a:xfrm>
              <a:prstGeom prst="rect">
                <a:avLst/>
              </a:prstGeom>
            </p:spPr>
          </p:pic>
          <p:sp>
            <p:nvSpPr>
              <p:cNvPr id="37" name="TextBox 15"/>
              <p:cNvSpPr txBox="1">
                <a:spLocks noChangeArrowheads="1"/>
              </p:cNvSpPr>
              <p:nvPr/>
            </p:nvSpPr>
            <p:spPr bwMode="auto">
              <a:xfrm>
                <a:off x="3344687" y="1165287"/>
                <a:ext cx="1928826" cy="330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indent="-457189">
                  <a:spcBef>
                    <a:spcPct val="20000"/>
                  </a:spcBef>
                  <a:defRPr/>
                </a:pPr>
                <a:r>
                  <a:rPr lang="zh-CN" altLang="en-US" sz="22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硬盘分区表</a:t>
                </a:r>
                <a:endParaRPr lang="en-US" altLang="zh-CN" sz="2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0" name="TextBox 15"/>
              <p:cNvSpPr txBox="1">
                <a:spLocks noChangeArrowheads="1"/>
              </p:cNvSpPr>
              <p:nvPr/>
            </p:nvSpPr>
            <p:spPr bwMode="auto">
              <a:xfrm>
                <a:off x="2135625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indent="-457189">
                  <a:spcBef>
                    <a:spcPct val="20000"/>
                  </a:spcBef>
                  <a:defRPr/>
                </a:pPr>
                <a:r>
                  <a:rPr lang="zh-CN" altLang="en-US" sz="22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lang="en-US" altLang="zh-CN" sz="22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1</a:t>
                </a:r>
              </a:p>
            </p:txBody>
          </p:sp>
          <p:sp>
            <p:nvSpPr>
              <p:cNvPr id="41" name="TextBox 15"/>
              <p:cNvSpPr txBox="1">
                <a:spLocks noChangeArrowheads="1"/>
              </p:cNvSpPr>
              <p:nvPr/>
            </p:nvSpPr>
            <p:spPr bwMode="auto">
              <a:xfrm>
                <a:off x="3373882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indent="-457189">
                  <a:spcBef>
                    <a:spcPct val="20000"/>
                  </a:spcBef>
                  <a:defRPr/>
                </a:pPr>
                <a:r>
                  <a:rPr lang="zh-CN" altLang="en-US" sz="22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lang="en-US" altLang="zh-CN" sz="22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2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4631190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indent="-457189">
                  <a:spcBef>
                    <a:spcPct val="20000"/>
                  </a:spcBef>
                  <a:defRPr/>
                </a:pPr>
                <a:r>
                  <a:rPr lang="zh-CN" altLang="en-US" sz="22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lang="en-US" altLang="zh-CN" sz="22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43" name="TextBox 15"/>
            <p:cNvSpPr txBox="1">
              <a:spLocks noChangeArrowheads="1"/>
            </p:cNvSpPr>
            <p:nvPr/>
          </p:nvSpPr>
          <p:spPr bwMode="auto">
            <a:xfrm>
              <a:off x="5878974" y="2200271"/>
              <a:ext cx="868377" cy="330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分区</a:t>
              </a:r>
              <a:r>
                <a:rPr lang="en-US" altLang="zh-CN" sz="2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940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08635" y="285752"/>
            <a:ext cx="42781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分区</a:t>
            </a:r>
            <a:r>
              <a:rPr kumimoji="1" lang="zh-CN" altLang="en-US" sz="4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引导扇区格式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7488" y="3619501"/>
            <a:ext cx="5810291" cy="949384"/>
            <a:chOff x="1115616" y="2714626"/>
            <a:chExt cx="4357718" cy="712038"/>
          </a:xfrm>
        </p:grpSpPr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1472804" y="2714626"/>
              <a:ext cx="3857654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跳转指令：跳转到启动代码</a:t>
              </a:r>
              <a:endParaRPr kumimoji="1"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4"/>
            <p:cNvSpPr>
              <a:spLocks noChangeArrowheads="1"/>
            </p:cNvSpPr>
            <p:nvPr/>
          </p:nvSpPr>
          <p:spPr bwMode="auto">
            <a:xfrm>
              <a:off x="1115616" y="2751139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9" name="TextBox 15"/>
            <p:cNvSpPr txBox="1">
              <a:spLocks noChangeArrowheads="1"/>
            </p:cNvSpPr>
            <p:nvPr/>
          </p:nvSpPr>
          <p:spPr bwMode="auto">
            <a:xfrm>
              <a:off x="1829946" y="3049589"/>
              <a:ext cx="3643388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与平台相关代码</a:t>
              </a:r>
            </a:p>
          </p:txBody>
        </p:sp>
        <p:pic>
          <p:nvPicPr>
            <p:cNvPr id="20" name="图片 16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22029" y="31781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603188" y="1216394"/>
            <a:ext cx="1954504" cy="2101092"/>
            <a:chOff x="1202391" y="912295"/>
            <a:chExt cx="1465878" cy="1575819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391" y="912295"/>
              <a:ext cx="1465878" cy="1575819"/>
            </a:xfrm>
            <a:prstGeom prst="rect">
              <a:avLst/>
            </a:prstGeom>
          </p:spPr>
        </p:pic>
        <p:sp>
          <p:nvSpPr>
            <p:cNvPr id="26" name="TextBox 13"/>
            <p:cNvSpPr txBox="1">
              <a:spLocks noChangeArrowheads="1"/>
            </p:cNvSpPr>
            <p:nvPr/>
          </p:nvSpPr>
          <p:spPr bwMode="auto">
            <a:xfrm>
              <a:off x="1544244" y="1500180"/>
              <a:ext cx="785818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en-US" altLang="zh-CN" sz="26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JMP</a:t>
              </a:r>
              <a:endPara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06176" y="1217059"/>
            <a:ext cx="2176955" cy="2101092"/>
            <a:chOff x="4354632" y="912794"/>
            <a:chExt cx="1632716" cy="157581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632" y="912794"/>
              <a:ext cx="1465878" cy="1575819"/>
            </a:xfrm>
            <a:prstGeom prst="rect">
              <a:avLst/>
            </a:prstGeom>
          </p:spPr>
        </p:pic>
        <p:sp>
          <p:nvSpPr>
            <p:cNvPr id="28" name="TextBox 13"/>
            <p:cNvSpPr txBox="1">
              <a:spLocks noChangeArrowheads="1"/>
            </p:cNvSpPr>
            <p:nvPr/>
          </p:nvSpPr>
          <p:spPr bwMode="auto">
            <a:xfrm>
              <a:off x="4510962" y="1506433"/>
              <a:ext cx="1476386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defRPr/>
              </a:pPr>
              <a:r>
                <a:rPr lang="zh-CN" altLang="en-US" sz="26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88432" y="1217059"/>
            <a:ext cx="6207408" cy="2101092"/>
            <a:chOff x="2766324" y="912794"/>
            <a:chExt cx="4655556" cy="1575819"/>
          </a:xfrm>
        </p:grpSpPr>
        <p:grpSp>
          <p:nvGrpSpPr>
            <p:cNvPr id="5" name="组合 4"/>
            <p:cNvGrpSpPr/>
            <p:nvPr/>
          </p:nvGrpSpPr>
          <p:grpSpPr>
            <a:xfrm>
              <a:off x="2766324" y="912794"/>
              <a:ext cx="1883226" cy="1575819"/>
              <a:chOff x="2766324" y="912794"/>
              <a:chExt cx="1883226" cy="1575819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6324" y="912794"/>
                <a:ext cx="1465878" cy="1575819"/>
              </a:xfrm>
              <a:prstGeom prst="rect">
                <a:avLst/>
              </a:prstGeom>
            </p:spPr>
          </p:pic>
          <p:sp>
            <p:nvSpPr>
              <p:cNvPr id="27" name="TextBox 13"/>
              <p:cNvSpPr txBox="1">
                <a:spLocks noChangeArrowheads="1"/>
              </p:cNvSpPr>
              <p:nvPr/>
            </p:nvSpPr>
            <p:spPr bwMode="auto">
              <a:xfrm>
                <a:off x="3006476" y="1321028"/>
                <a:ext cx="1643074" cy="746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indent="-457189">
                  <a:spcBef>
                    <a:spcPct val="20000"/>
                  </a:spcBef>
                  <a:defRPr/>
                </a:pPr>
                <a:r>
                  <a:rPr lang="zh-CN" altLang="en-US" sz="26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文件卷</a:t>
                </a:r>
                <a:endParaRPr lang="en-US" altLang="zh-CN" sz="26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  <a:p>
                <a:pPr marL="457189" indent="-457189">
                  <a:spcBef>
                    <a:spcPct val="20000"/>
                  </a:spcBef>
                  <a:defRPr/>
                </a:pPr>
                <a:r>
                  <a:rPr lang="zh-CN" altLang="en-US" sz="26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头结构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796136" y="912794"/>
              <a:ext cx="1625744" cy="1575819"/>
              <a:chOff x="5796136" y="912794"/>
              <a:chExt cx="1625744" cy="1575819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6002" y="912794"/>
                <a:ext cx="1465878" cy="1575819"/>
              </a:xfrm>
              <a:prstGeom prst="rect">
                <a:avLst/>
              </a:prstGeom>
            </p:spPr>
          </p:pic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5796136" y="1491630"/>
                <a:ext cx="1323413" cy="746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indent="-457189">
                  <a:spcBef>
                    <a:spcPct val="20000"/>
                  </a:spcBef>
                  <a:defRPr/>
                </a:pPr>
                <a:r>
                  <a:rPr lang="en-US" altLang="zh-CN" sz="26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[0x55</a:t>
                </a:r>
              </a:p>
              <a:p>
                <a:pPr marL="457189" indent="-457189">
                  <a:spcBef>
                    <a:spcPct val="20000"/>
                  </a:spcBef>
                  <a:defRPr/>
                </a:pPr>
                <a:r>
                  <a:rPr lang="en-US" altLang="zh-CN" sz="26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0xAA]</a:t>
                </a:r>
              </a:p>
            </p:txBody>
          </p:sp>
          <p:sp>
            <p:nvSpPr>
              <p:cNvPr id="30" name="TextBox 15"/>
              <p:cNvSpPr txBox="1">
                <a:spLocks noChangeArrowheads="1"/>
              </p:cNvSpPr>
              <p:nvPr/>
            </p:nvSpPr>
            <p:spPr bwMode="auto">
              <a:xfrm>
                <a:off x="6078355" y="1120973"/>
                <a:ext cx="1221172" cy="377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indent="-457189">
                  <a:spcBef>
                    <a:spcPct val="20000"/>
                  </a:spcBef>
                  <a:defRPr/>
                </a:pPr>
                <a:r>
                  <a:rPr lang="zh-CN" altLang="en-US" sz="26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结束标志</a:t>
                </a:r>
                <a:endParaRPr lang="en-US" altLang="zh-CN" sz="26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487488" y="4991122"/>
            <a:ext cx="5619789" cy="510349"/>
            <a:chOff x="1115616" y="3743334"/>
            <a:chExt cx="4214842" cy="382761"/>
          </a:xfrm>
        </p:grpSpPr>
        <p:sp>
          <p:nvSpPr>
            <p:cNvPr id="33" name="TextBox 13"/>
            <p:cNvSpPr txBox="1">
              <a:spLocks noChangeArrowheads="1"/>
            </p:cNvSpPr>
            <p:nvPr/>
          </p:nvSpPr>
          <p:spPr bwMode="auto">
            <a:xfrm>
              <a:off x="1472804" y="3743334"/>
              <a:ext cx="3857654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启动代码：跳转到加载程序</a:t>
              </a:r>
              <a:endParaRPr kumimoji="1"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14"/>
            <p:cNvSpPr>
              <a:spLocks noChangeArrowheads="1"/>
            </p:cNvSpPr>
            <p:nvPr/>
          </p:nvSpPr>
          <p:spPr bwMode="auto">
            <a:xfrm>
              <a:off x="1115616" y="3779847"/>
              <a:ext cx="370535" cy="346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87488" y="4552732"/>
            <a:ext cx="5619789" cy="1481904"/>
            <a:chOff x="1115616" y="3414548"/>
            <a:chExt cx="4214842" cy="1111428"/>
          </a:xfrm>
        </p:grpSpPr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1472804" y="3414548"/>
              <a:ext cx="38576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文件卷头：文件系统描述信息</a:t>
              </a:r>
              <a:endParaRPr kumimoji="1"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1115616" y="3451061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1472804" y="4143214"/>
              <a:ext cx="38576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结束标志：</a:t>
              </a:r>
              <a:r>
                <a:rPr kumimoji="1"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55AA</a:t>
              </a:r>
              <a:endParaRPr kumimoji="1"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14"/>
            <p:cNvSpPr>
              <a:spLocks noChangeArrowheads="1"/>
            </p:cNvSpPr>
            <p:nvPr/>
          </p:nvSpPr>
          <p:spPr bwMode="auto">
            <a:xfrm>
              <a:off x="1115616" y="4179727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802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33" y="1312722"/>
            <a:ext cx="2880319" cy="955281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28981" y="285752"/>
            <a:ext cx="57150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</a:t>
            </a:r>
            <a:r>
              <a:rPr kumimoji="1"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4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kumimoji="1"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17268" y="2491153"/>
            <a:ext cx="2880320" cy="2592731"/>
            <a:chOff x="827584" y="1711837"/>
            <a:chExt cx="2160240" cy="194454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711837"/>
              <a:ext cx="2160240" cy="1944548"/>
            </a:xfrm>
            <a:prstGeom prst="rect">
              <a:avLst/>
            </a:prstGeom>
          </p:spPr>
        </p:pic>
        <p:sp>
          <p:nvSpPr>
            <p:cNvPr id="26" name="文本框 3"/>
            <p:cNvSpPr txBox="1"/>
            <p:nvPr/>
          </p:nvSpPr>
          <p:spPr>
            <a:xfrm>
              <a:off x="1475656" y="3075806"/>
              <a:ext cx="1162818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  <a:endParaRPr kumimoji="1"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文本框 3"/>
            <p:cNvSpPr txBox="1"/>
            <p:nvPr/>
          </p:nvSpPr>
          <p:spPr>
            <a:xfrm>
              <a:off x="885870" y="2099336"/>
              <a:ext cx="1783181" cy="56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从文件系统中读取</a:t>
              </a:r>
            </a:p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启动配置信息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17394" y="2491153"/>
            <a:ext cx="2880320" cy="2592731"/>
            <a:chOff x="5777677" y="1711837"/>
            <a:chExt cx="2160240" cy="194454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677" y="1711837"/>
              <a:ext cx="2160240" cy="1944548"/>
            </a:xfrm>
            <a:prstGeom prst="rect">
              <a:avLst/>
            </a:prstGeom>
          </p:spPr>
        </p:pic>
        <p:sp>
          <p:nvSpPr>
            <p:cNvPr id="27" name="文本框 3"/>
            <p:cNvSpPr txBox="1"/>
            <p:nvPr/>
          </p:nvSpPr>
          <p:spPr>
            <a:xfrm>
              <a:off x="6291312" y="3167783"/>
              <a:ext cx="1602843" cy="361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5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操作系统内核</a:t>
              </a:r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6044567" y="1964163"/>
              <a:ext cx="1372010" cy="807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依据配置加载</a:t>
              </a:r>
            </a:p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指定内核并跳</a:t>
              </a:r>
            </a:p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转到内核执行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83765" y="2084851"/>
            <a:ext cx="2917637" cy="2592731"/>
            <a:chOff x="3277457" y="1407110"/>
            <a:chExt cx="2188228" cy="194454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446" y="1407110"/>
              <a:ext cx="2160239" cy="1944548"/>
            </a:xfrm>
            <a:prstGeom prst="rect">
              <a:avLst/>
            </a:prstGeom>
          </p:spPr>
        </p:pic>
        <p:sp>
          <p:nvSpPr>
            <p:cNvPr id="28" name="文本框 3"/>
            <p:cNvSpPr txBox="1"/>
            <p:nvPr/>
          </p:nvSpPr>
          <p:spPr>
            <a:xfrm>
              <a:off x="3943105" y="1564116"/>
              <a:ext cx="1162818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6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启动菜单</a:t>
              </a:r>
            </a:p>
          </p:txBody>
        </p:sp>
        <p:sp>
          <p:nvSpPr>
            <p:cNvPr id="31" name="文本框 3"/>
            <p:cNvSpPr txBox="1"/>
            <p:nvPr/>
          </p:nvSpPr>
          <p:spPr>
            <a:xfrm>
              <a:off x="3277457" y="2263943"/>
              <a:ext cx="1988766" cy="56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可选的操作系统内核</a:t>
              </a:r>
            </a:p>
            <a:p>
              <a:r>
                <a:rPr kumimoji="1"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列表和加载参数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9" y="4980336"/>
            <a:ext cx="2880320" cy="9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7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1488" y="285752"/>
            <a:ext cx="36195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系统启动规范</a:t>
            </a:r>
            <a:endParaRPr lang="zh-CN" altLang="en-US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51" y="1073151"/>
            <a:ext cx="10668000" cy="1423516"/>
            <a:chOff x="785813" y="804863"/>
            <a:chExt cx="8001000" cy="1067637"/>
          </a:xfrm>
        </p:grpSpPr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1143000" y="80486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kumimoji="1"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</a:p>
          </p:txBody>
        </p:sp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22" name="TextBox 16"/>
            <p:cNvSpPr txBox="1">
              <a:spLocks noChangeArrowheads="1"/>
            </p:cNvSpPr>
            <p:nvPr/>
          </p:nvSpPr>
          <p:spPr bwMode="auto">
            <a:xfrm>
              <a:off x="1009650" y="1157288"/>
              <a:ext cx="7777163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7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固化</a:t>
              </a: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到计算机主板上的程序</a:t>
              </a:r>
              <a:endParaRPr kumimoji="1"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827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19"/>
            <p:cNvSpPr txBox="1">
              <a:spLocks noChangeArrowheads="1"/>
            </p:cNvSpPr>
            <p:nvPr/>
          </p:nvSpPr>
          <p:spPr bwMode="auto">
            <a:xfrm>
              <a:off x="1009650" y="1495425"/>
              <a:ext cx="7777163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7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包括</a:t>
              </a: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系统设置、自检程序和系统自启动程序</a:t>
              </a:r>
              <a:endParaRPr kumimoji="1"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1925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346201" y="2482853"/>
            <a:ext cx="10369551" cy="502766"/>
            <a:chOff x="1009650" y="1862138"/>
            <a:chExt cx="7777163" cy="377074"/>
          </a:xfrm>
        </p:grpSpPr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009650" y="1862138"/>
              <a:ext cx="7777163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en-US" altLang="zh-CN" sz="2667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BIOS-MBR</a:t>
              </a: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kumimoji="1"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BIOS-GPT</a:t>
              </a: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kumimoji="1"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PXE</a:t>
              </a:r>
            </a:p>
          </p:txBody>
        </p:sp>
        <p:pic>
          <p:nvPicPr>
            <p:cNvPr id="27" name="图片 2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7643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47751" y="2952748"/>
            <a:ext cx="10668000" cy="1480666"/>
            <a:chOff x="785813" y="2214560"/>
            <a:chExt cx="8001000" cy="1110499"/>
          </a:xfrm>
        </p:grpSpPr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1009650" y="2590798"/>
              <a:ext cx="7777163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kumimoji="1" lang="zh-CN" altLang="en-US" sz="2667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接口</a:t>
              </a:r>
              <a:r>
                <a:rPr kumimoji="1"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标准</a:t>
              </a:r>
              <a:endParaRPr kumimoji="1"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85813" y="2214560"/>
              <a:ext cx="7215187" cy="1110499"/>
              <a:chOff x="785813" y="2214560"/>
              <a:chExt cx="7215187" cy="1110499"/>
            </a:xfrm>
          </p:grpSpPr>
          <p:sp>
            <p:nvSpPr>
              <p:cNvPr id="28" name="TextBox 25"/>
              <p:cNvSpPr txBox="1">
                <a:spLocks noChangeArrowheads="1"/>
              </p:cNvSpPr>
              <p:nvPr/>
            </p:nvSpPr>
            <p:spPr bwMode="auto">
              <a:xfrm>
                <a:off x="1143000" y="2214560"/>
                <a:ext cx="6858000" cy="377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kumimoji="1" lang="en-US" altLang="zh-CN" sz="2667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UEFI</a:t>
                </a:r>
              </a:p>
            </p:txBody>
          </p:sp>
          <p:sp>
            <p:nvSpPr>
              <p:cNvPr id="29" name="矩形 26"/>
              <p:cNvSpPr>
                <a:spLocks noChangeArrowheads="1"/>
              </p:cNvSpPr>
              <p:nvPr/>
            </p:nvSpPr>
            <p:spPr bwMode="auto">
              <a:xfrm>
                <a:off x="785813" y="2238373"/>
                <a:ext cx="37053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400" b="1" dirty="0">
                  <a:latin typeface="Calibri" pitchFamily="34" charset="0"/>
                </a:endParaRPr>
              </a:p>
            </p:txBody>
          </p:sp>
          <p:pic>
            <p:nvPicPr>
              <p:cNvPr id="31" name="图片 28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92225" y="273208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Box 29"/>
              <p:cNvSpPr txBox="1">
                <a:spLocks noChangeArrowheads="1"/>
              </p:cNvSpPr>
              <p:nvPr/>
            </p:nvSpPr>
            <p:spPr bwMode="auto">
              <a:xfrm>
                <a:off x="1009651" y="2947985"/>
                <a:ext cx="5276862" cy="377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1">
                  <a:buNone/>
                </a:pPr>
                <a:r>
                  <a:rPr kumimoji="1" lang="zh-CN" altLang="en-US" sz="2667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  在</a:t>
                </a:r>
                <a:r>
                  <a:rPr kumimoji="1" lang="zh-CN" altLang="en-US" sz="2667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所有平台上一致的操作系统启动服务</a:t>
                </a:r>
                <a:endParaRPr kumimoji="1"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3" name="图片 30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92225" y="308133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34640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12192000" cy="6858182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3349" y="2493153"/>
            <a:ext cx="6123845" cy="16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410</Words>
  <Application>Microsoft Office PowerPoint</Application>
  <PresentationFormat>宽屏</PresentationFormat>
  <Paragraphs>103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MS PGothic</vt:lpstr>
      <vt:lpstr>SimSun</vt:lpstr>
      <vt:lpstr>SimSun</vt:lpstr>
      <vt:lpstr>微软雅黑</vt:lpstr>
      <vt:lpstr>张海山锐谐体2.0-授权联系：Samtype@QQ.com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SSL</cp:lastModifiedBy>
  <cp:revision>10</cp:revision>
  <dcterms:created xsi:type="dcterms:W3CDTF">2015-02-11T02:27:23Z</dcterms:created>
  <dcterms:modified xsi:type="dcterms:W3CDTF">2015-02-11T03:55:10Z</dcterms:modified>
</cp:coreProperties>
</file>