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65" r:id="rId3"/>
    <p:sldId id="266" r:id="rId4"/>
    <p:sldId id="290" r:id="rId5"/>
    <p:sldId id="291" r:id="rId6"/>
    <p:sldId id="269" r:id="rId7"/>
    <p:sldId id="273" r:id="rId8"/>
    <p:sldId id="274" r:id="rId9"/>
    <p:sldId id="292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115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5"/>
            <a:ext cx="9144000" cy="514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00438" y="214313"/>
            <a:ext cx="18573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0897" y="785813"/>
            <a:ext cx="7220103" cy="3468539"/>
            <a:chOff x="780897" y="785813"/>
            <a:chExt cx="7220103" cy="3468539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中断、异常和系统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调用相比较</a:t>
              </a:r>
              <a:endPara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概念和实现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85813" y="785813"/>
            <a:ext cx="8215312" cy="1471612"/>
            <a:chOff x="785813" y="785813"/>
            <a:chExt cx="8215312" cy="1471612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在计算机运行中，内核是被信任的第三方</a:t>
              </a:r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只有内核可以执行特权指令</a:t>
              </a:r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方便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2214563"/>
            <a:ext cx="8215312" cy="1114425"/>
            <a:chOff x="785813" y="2214563"/>
            <a:chExt cx="8215312" cy="1114425"/>
          </a:xfrm>
        </p:grpSpPr>
        <p:sp>
          <p:nvSpPr>
            <p:cNvPr id="22538" name="TextBox 51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异常希望解决的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sp>
          <p:nvSpPr>
            <p:cNvPr id="22539" name="矩形 52"/>
            <p:cNvSpPr>
              <a:spLocks noChangeArrowheads="1"/>
            </p:cNvSpPr>
            <p:nvPr/>
          </p:nvSpPr>
          <p:spPr bwMode="auto">
            <a:xfrm>
              <a:off x="785813" y="2222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2540" name="TextBox 53"/>
            <p:cNvSpPr txBox="1">
              <a:spLocks noChangeArrowheads="1"/>
            </p:cNvSpPr>
            <p:nvPr/>
          </p:nvSpPr>
          <p:spPr bwMode="auto">
            <a:xfrm>
              <a:off x="1428750" y="256698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当外设连接计算机时，会出现什么现象？</a:t>
              </a:r>
            </a:p>
          </p:txBody>
        </p:sp>
        <p:pic>
          <p:nvPicPr>
            <p:cNvPr id="22541" name="图片 5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082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55"/>
            <p:cNvSpPr txBox="1">
              <a:spLocks noChangeArrowheads="1"/>
            </p:cNvSpPr>
            <p:nvPr/>
          </p:nvSpPr>
          <p:spPr bwMode="auto">
            <a:xfrm>
              <a:off x="1428750" y="292893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当应用程序处理意想不到的行为时，会出现什么现象？</a:t>
              </a:r>
            </a:p>
          </p:txBody>
        </p:sp>
        <p:pic>
          <p:nvPicPr>
            <p:cNvPr id="22543" name="图片 5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702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5813" y="3286125"/>
            <a:ext cx="8215312" cy="1114425"/>
            <a:chOff x="785813" y="3286125"/>
            <a:chExt cx="8215312" cy="1114425"/>
          </a:xfrm>
        </p:grpSpPr>
        <p:sp>
          <p:nvSpPr>
            <p:cNvPr id="22544" name="TextBox 57"/>
            <p:cNvSpPr txBox="1">
              <a:spLocks noChangeArrowheads="1"/>
            </p:cNvSpPr>
            <p:nvPr/>
          </p:nvSpPr>
          <p:spPr bwMode="auto">
            <a:xfrm>
              <a:off x="1143000" y="3286125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调用希望解决的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sp>
          <p:nvSpPr>
            <p:cNvPr id="22545" name="矩形 58"/>
            <p:cNvSpPr>
              <a:spLocks noChangeArrowheads="1"/>
            </p:cNvSpPr>
            <p:nvPr/>
          </p:nvSpPr>
          <p:spPr bwMode="auto">
            <a:xfrm>
              <a:off x="785813" y="3294063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2546" name="TextBox 59"/>
            <p:cNvSpPr txBox="1">
              <a:spLocks noChangeArrowheads="1"/>
            </p:cNvSpPr>
            <p:nvPr/>
          </p:nvSpPr>
          <p:spPr bwMode="auto">
            <a:xfrm>
              <a:off x="1428750" y="3638550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用户应用程序是如何得到系统服务？</a:t>
              </a:r>
            </a:p>
          </p:txBody>
        </p:sp>
        <p:pic>
          <p:nvPicPr>
            <p:cNvPr id="22547" name="图片 6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7798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61"/>
            <p:cNvSpPr txBox="1">
              <a:spLocks noChangeArrowheads="1"/>
            </p:cNvSpPr>
            <p:nvPr/>
          </p:nvSpPr>
          <p:spPr bwMode="auto">
            <a:xfrm>
              <a:off x="1428750" y="4000500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系统调用和功能调用的不同之处是什么？</a:t>
              </a:r>
            </a:p>
          </p:txBody>
        </p:sp>
        <p:pic>
          <p:nvPicPr>
            <p:cNvPr id="22549" name="图片 6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417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43" y="214313"/>
            <a:ext cx="40719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内核的进入与退出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523" y="1913458"/>
            <a:ext cx="1764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3683" y="2517223"/>
            <a:ext cx="4612159" cy="1484183"/>
            <a:chOff x="4332267" y="2301450"/>
            <a:chExt cx="4612159" cy="1484183"/>
          </a:xfrm>
        </p:grpSpPr>
        <p:grpSp>
          <p:nvGrpSpPr>
            <p:cNvPr id="4" name="组合 3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4527889" y="2443801"/>
                <a:ext cx="85151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08104" y="2981289"/>
                <a:ext cx="103105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18474" y="2661856"/>
                <a:ext cx="6848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768846" y="2401884"/>
                <a:ext cx="8643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951033" y="2936244"/>
                <a:ext cx="86433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447948" y="337227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835696" y="1057759"/>
            <a:ext cx="3536220" cy="35259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31772" y="3588043"/>
            <a:ext cx="3586659" cy="1225596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中断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>
            <a:off x="2364625" y="1444927"/>
            <a:ext cx="0" cy="14630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790758" y="1444927"/>
            <a:ext cx="386754" cy="11727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2601881" y="1452856"/>
            <a:ext cx="2770035" cy="1468917"/>
            <a:chOff x="2601881" y="1452856"/>
            <a:chExt cx="2770035" cy="146891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34" name="矩形 33"/>
                <p:cNvSpPr/>
                <p:nvPr/>
              </p:nvSpPr>
              <p:spPr>
                <a:xfrm>
                  <a:off x="3229829" y="2074821"/>
                  <a:ext cx="14157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29829" y="1405121"/>
            <a:ext cx="1642812" cy="499973"/>
            <a:chOff x="3229829" y="1405121"/>
            <a:chExt cx="1642812" cy="499973"/>
          </a:xfrm>
        </p:grpSpPr>
        <p:grpSp>
          <p:nvGrpSpPr>
            <p:cNvPr id="66" name="组合 65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3541684" y="1560433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28880" y="214313"/>
            <a:ext cx="4500574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813" y="843846"/>
            <a:ext cx="8215312" cy="752535"/>
            <a:chOff x="785813" y="843846"/>
            <a:chExt cx="8215312" cy="752535"/>
          </a:xfrm>
        </p:grpSpPr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1143000" y="843846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system call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0" name="矩形 44"/>
            <p:cNvSpPr>
              <a:spLocks noChangeArrowheads="1"/>
            </p:cNvSpPr>
            <p:nvPr/>
          </p:nvSpPr>
          <p:spPr bwMode="auto">
            <a:xfrm>
              <a:off x="785813" y="85178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1428750" y="1196271"/>
              <a:ext cx="75723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主动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向操作系统发出的服务请求</a:t>
              </a:r>
            </a:p>
          </p:txBody>
        </p:sp>
        <p:pic>
          <p:nvPicPr>
            <p:cNvPr id="32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3755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5813" y="1548688"/>
            <a:ext cx="7215187" cy="1060311"/>
            <a:chOff x="785813" y="1548688"/>
            <a:chExt cx="7215187" cy="1060311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1143000" y="1548688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异常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(exception)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4" name="矩形 44"/>
            <p:cNvSpPr>
              <a:spLocks noChangeArrowheads="1"/>
            </p:cNvSpPr>
            <p:nvPr/>
          </p:nvSpPr>
          <p:spPr bwMode="auto">
            <a:xfrm>
              <a:off x="785813" y="1556625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1428751" y="1901113"/>
              <a:ext cx="585789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非法指令或者其他原因导致当前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指令执行失败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buSzPct val="10000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(如：内存出错)后的处理请求</a:t>
              </a:r>
            </a:p>
          </p:txBody>
        </p:sp>
        <p:pic>
          <p:nvPicPr>
            <p:cNvPr id="36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233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785813" y="2539295"/>
            <a:ext cx="7215187" cy="752535"/>
            <a:chOff x="785813" y="2539295"/>
            <a:chExt cx="7215187" cy="752535"/>
          </a:xfrm>
        </p:grpSpPr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143000" y="2539295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(hardware interrupt)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8" name="矩形 44"/>
            <p:cNvSpPr>
              <a:spLocks noChangeArrowheads="1"/>
            </p:cNvSpPr>
            <p:nvPr/>
          </p:nvSpPr>
          <p:spPr bwMode="auto">
            <a:xfrm>
              <a:off x="785813" y="254723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>
              <a:off x="1428751" y="2891720"/>
              <a:ext cx="5857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来自硬件设备的处理请求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40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1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785938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调用比较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5750" y="768350"/>
            <a:ext cx="4429125" cy="1386399"/>
            <a:chOff x="285750" y="768350"/>
            <a:chExt cx="4429125" cy="1386399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500062" y="1385885"/>
              <a:ext cx="4214813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异常：应用程序意想不到的行为</a:t>
              </a: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00061" y="1668462"/>
              <a:ext cx="4143380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系统调用：应用程序请求操作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提供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285750" y="2063745"/>
            <a:ext cx="4038600" cy="1192601"/>
            <a:chOff x="285750" y="2063745"/>
            <a:chExt cx="4038600" cy="1192601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500062" y="2678112"/>
              <a:ext cx="321468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异常：同步</a:t>
              </a: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500062" y="2967036"/>
              <a:ext cx="321468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系统调用：异步或同步</a:t>
              </a:r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285750" y="3201986"/>
            <a:ext cx="4271010" cy="1613285"/>
            <a:chOff x="285750" y="3201986"/>
            <a:chExt cx="4271010" cy="1613285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：持续，对用户应用程序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透明的</a:t>
              </a:r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500062" y="4041773"/>
              <a:ext cx="3929065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异常：杀死或者重新执行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意想不到的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00062" y="4525961"/>
              <a:ext cx="321468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系统调用：等待和持续</a:t>
              </a:r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6" y="1066026"/>
            <a:ext cx="4840610" cy="345993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888769" y="3579862"/>
            <a:ext cx="0" cy="52190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104793" y="2313069"/>
            <a:ext cx="0" cy="46030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37878" y="1427160"/>
            <a:ext cx="0" cy="133350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302666" y="3381274"/>
            <a:ext cx="0" cy="762771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846735" y="2286066"/>
            <a:ext cx="0" cy="23006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235750" y="1398155"/>
            <a:ext cx="360040" cy="110931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28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中断处理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0115" y="2329344"/>
            <a:ext cx="4075117" cy="769441"/>
            <a:chOff x="890115" y="2329344"/>
            <a:chExt cx="4075117" cy="769441"/>
          </a:xfrm>
        </p:grpSpPr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36142" y="2329344"/>
              <a:ext cx="392909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依据内部或外部事件设置中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断标志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2448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107504" y="2994507"/>
            <a:ext cx="4919642" cy="769441"/>
            <a:chOff x="107504" y="2994507"/>
            <a:chExt cx="4919642" cy="769441"/>
          </a:xfrm>
        </p:grpSpPr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7504" y="2994507"/>
              <a:ext cx="491964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371600" lvl="2" indent="-4572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依据中断向量调用相应中断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371600" lvl="2" indent="-4572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服务例程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313261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235398" y="1275606"/>
            <a:ext cx="4572032" cy="1146220"/>
            <a:chOff x="235398" y="1275606"/>
            <a:chExt cx="4572032" cy="114622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235398" y="1652385"/>
              <a:ext cx="457203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在CPU初始化时设置中断使能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lvl="1" indent="-28575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56715" y="167529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395536" y="1275606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u="sng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硬件处理</a:t>
              </a:r>
              <a:endPara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6" y="1066026"/>
            <a:ext cx="4840610" cy="345993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中断和异常处理机制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915566"/>
            <a:ext cx="8143932" cy="1857388"/>
            <a:chOff x="642910" y="857238"/>
            <a:chExt cx="8143932" cy="185738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000" b="1" u="sng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  <a:endParaRPr lang="zh-CN" altLang="en-US" sz="20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00100" y="127372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现场保存（编译器）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5095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09680" y="163091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中断服务处理（服务例程）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0814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00100" y="19881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清除中断标记（服务例程）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653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1009680" y="234529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现场恢复（编译器）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6" y="1066026"/>
            <a:ext cx="4840610" cy="345993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714757" y="214313"/>
            <a:ext cx="2428879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中断嵌套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333" y="1034524"/>
            <a:ext cx="8028017" cy="1483351"/>
            <a:chOff x="802333" y="1034524"/>
            <a:chExt cx="8028017" cy="148335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57957" y="1034524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硬件中断服务例程可被打断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802333" y="105674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43608" y="14510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不同硬件中断源可能硬件中断处理时出现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52824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53188" y="180820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硬件中断服务例程中需要临时禁止中断请求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8854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43608" y="211776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中断请求会保持到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做出响应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2426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802333" y="2463284"/>
            <a:ext cx="8018437" cy="768971"/>
            <a:chOff x="802333" y="2463284"/>
            <a:chExt cx="8018437" cy="768971"/>
          </a:xfrm>
        </p:grpSpPr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1157957" y="2463284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异常服务例程可被打断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802333" y="248550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1043608" y="283214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异常服务例程执行时可能出现硬件中断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9570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802333" y="3211001"/>
            <a:ext cx="8018437" cy="768971"/>
            <a:chOff x="802333" y="3211001"/>
            <a:chExt cx="8018437" cy="768971"/>
          </a:xfrm>
        </p:grpSpPr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157957" y="3211001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异常服务例程可嵌套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矩形 6"/>
            <p:cNvSpPr>
              <a:spLocks noChangeArrowheads="1"/>
            </p:cNvSpPr>
            <p:nvPr/>
          </p:nvSpPr>
          <p:spPr bwMode="auto">
            <a:xfrm>
              <a:off x="802333" y="323322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1043608" y="35798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异常服务例程可能出现缺页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37047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6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421</Words>
  <Application>Microsoft Office PowerPoint</Application>
  <PresentationFormat>全屏显示(16:9)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SimSun</vt:lpstr>
      <vt:lpstr>SimSun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256</cp:revision>
  <dcterms:created xsi:type="dcterms:W3CDTF">2015-01-11T06:38:50Z</dcterms:created>
  <dcterms:modified xsi:type="dcterms:W3CDTF">2015-02-11T05:37:13Z</dcterms:modified>
</cp:coreProperties>
</file>