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03" r:id="rId2"/>
    <p:sldId id="297" r:id="rId3"/>
    <p:sldId id="298" r:id="rId4"/>
    <p:sldId id="299" r:id="rId5"/>
    <p:sldId id="305" r:id="rId6"/>
    <p:sldId id="304" r:id="rId7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76A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634" y="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15A7E08B-C7D1-4965-985B-F458D29DC8FC}" type="datetimeFigureOut">
              <a:rPr lang="zh-CN" altLang="en-US"/>
              <a:pPr>
                <a:defRPr/>
              </a:pPr>
              <a:t>2015/2/11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AA0CA78E-3178-45F2-B646-C921AF4388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679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7497A2A-ACCD-48B5-A5F3-2DF80A902532}" type="datetimeFigureOut">
              <a:rPr lang="zh-CN" altLang="en-US"/>
              <a:pPr>
                <a:defRPr/>
              </a:pPr>
              <a:t>2015/2/11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02BF2C8-6868-4156-B84E-A03FE980E3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EE05F4E-6999-41B8-8DFF-89FE6087134C}" type="datetimeFigureOut">
              <a:rPr lang="zh-CN" altLang="en-US"/>
              <a:pPr>
                <a:defRPr/>
              </a:pPr>
              <a:t>2015/2/11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AEC1033-FFE2-4FC5-999B-4DA3DB0348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86CF0C2-5398-466A-984D-246D3808AB37}" type="datetimeFigureOut">
              <a:rPr lang="zh-CN" altLang="en-US"/>
              <a:pPr>
                <a:defRPr/>
              </a:pPr>
              <a:t>2015/2/11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8E605BB-0906-42C9-896E-B4CF6C2563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1DCB41D-39A2-40DE-BFB0-A73B8E9A6724}" type="datetimeFigureOut">
              <a:rPr lang="zh-CN" altLang="en-US"/>
              <a:pPr>
                <a:defRPr/>
              </a:pPr>
              <a:t>2015/2/11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1152445-1FD3-4E2A-A853-371A9F7027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1D9FC01-8FDF-456C-A0FC-CA5807AF44C8}" type="datetimeFigureOut">
              <a:rPr lang="zh-CN" altLang="en-US"/>
              <a:pPr>
                <a:defRPr/>
              </a:pPr>
              <a:t>2015/2/11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99C3E96-ED1F-44E4-84A8-9F0980AC5F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688BA0C-6437-45B7-ABB5-128D4ED5BB65}" type="datetimeFigureOut">
              <a:rPr lang="zh-CN" altLang="en-US"/>
              <a:pPr>
                <a:defRPr/>
              </a:pPr>
              <a:t>2015/2/11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1C49412-E5F1-4A1C-8829-D19B9B32F27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A32D8E7-8591-45C6-90E8-F067127EC699}" type="datetimeFigureOut">
              <a:rPr lang="zh-CN" altLang="en-US"/>
              <a:pPr>
                <a:defRPr/>
              </a:pPr>
              <a:t>2015/2/11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39EB666-F78C-4376-9A7F-DEFBB782CF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A97E764-46C7-4E3C-A001-E172787C5673}" type="datetimeFigureOut">
              <a:rPr lang="zh-CN" altLang="en-US"/>
              <a:pPr>
                <a:defRPr/>
              </a:pPr>
              <a:t>2015/2/11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AA16FAE-FAB9-4549-8B34-66FA458B39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0E8460D-62A8-4762-9198-EE6EC61A52A6}" type="datetimeFigureOut">
              <a:rPr lang="zh-CN" altLang="en-US"/>
              <a:pPr>
                <a:defRPr/>
              </a:pPr>
              <a:t>2015/2/11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6B15989-076B-4C08-8324-29DB54C9D9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47D2139-62CB-4C25-BC75-ED2C3D3DE7BE}" type="datetimeFigureOut">
              <a:rPr lang="zh-CN" altLang="en-US"/>
              <a:pPr>
                <a:defRPr/>
              </a:pPr>
              <a:t>2015/2/11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7768E8D-E834-4610-B5FB-BD3BB2ECFB0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F3619F4-5F35-41AE-B6EE-5648DB07E210}" type="datetimeFigureOut">
              <a:rPr lang="zh-CN" altLang="en-US"/>
              <a:pPr>
                <a:defRPr/>
              </a:pPr>
              <a:t>2015/2/11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CA75E46-863B-40A2-B4F3-F56272F425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15"/>
            <a:ext cx="9144000" cy="5142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500438" y="214313"/>
            <a:ext cx="1857375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内容摘要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780897" y="785813"/>
            <a:ext cx="7220103" cy="3468539"/>
            <a:chOff x="780897" y="785813"/>
            <a:chExt cx="7220103" cy="3468539"/>
          </a:xfrm>
        </p:grpSpPr>
        <p:sp>
          <p:nvSpPr>
            <p:cNvPr id="3" name="TextBox 10"/>
            <p:cNvSpPr txBox="1">
              <a:spLocks noChangeArrowheads="1"/>
            </p:cNvSpPr>
            <p:nvPr/>
          </p:nvSpPr>
          <p:spPr bwMode="auto">
            <a:xfrm>
              <a:off x="1143000" y="785813"/>
              <a:ext cx="68580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75000"/>
              </a:pPr>
              <a:r>
                <a:rPr lang="zh-CN" altLang="en-US"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itchFamily="18" charset="0"/>
                </a:rPr>
                <a:t>启动</a:t>
              </a:r>
              <a:endParaRPr lang="en-US" altLang="zh-CN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endParaRPr>
            </a:p>
          </p:txBody>
        </p:sp>
        <p:sp>
          <p:nvSpPr>
            <p:cNvPr id="4" name="矩形 8"/>
            <p:cNvSpPr>
              <a:spLocks noChangeArrowheads="1"/>
            </p:cNvSpPr>
            <p:nvPr/>
          </p:nvSpPr>
          <p:spPr bwMode="auto">
            <a:xfrm>
              <a:off x="785813" y="822325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sp>
          <p:nvSpPr>
            <p:cNvPr id="11" name="TextBox 25"/>
            <p:cNvSpPr txBox="1">
              <a:spLocks noChangeArrowheads="1"/>
            </p:cNvSpPr>
            <p:nvPr/>
          </p:nvSpPr>
          <p:spPr bwMode="auto">
            <a:xfrm>
              <a:off x="1138084" y="1277813"/>
              <a:ext cx="6858000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中断、异常和系统调用</a:t>
              </a:r>
            </a:p>
          </p:txBody>
        </p:sp>
        <p:sp>
          <p:nvSpPr>
            <p:cNvPr id="12" name="矩形 26"/>
            <p:cNvSpPr>
              <a:spLocks noChangeArrowheads="1"/>
            </p:cNvSpPr>
            <p:nvPr/>
          </p:nvSpPr>
          <p:spPr bwMode="auto">
            <a:xfrm>
              <a:off x="780897" y="1254001"/>
              <a:ext cx="415925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sp>
          <p:nvSpPr>
            <p:cNvPr id="13" name="TextBox 27"/>
            <p:cNvSpPr txBox="1">
              <a:spLocks noChangeArrowheads="1"/>
            </p:cNvSpPr>
            <p:nvPr/>
          </p:nvSpPr>
          <p:spPr bwMode="auto">
            <a:xfrm>
              <a:off x="1004735" y="1635001"/>
              <a:ext cx="3562350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742950" lvl="1" indent="-285750"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背景</a:t>
              </a:r>
            </a:p>
          </p:txBody>
        </p:sp>
        <p:pic>
          <p:nvPicPr>
            <p:cNvPr id="14" name="图片 2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87309" y="174771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TextBox 29"/>
            <p:cNvSpPr txBox="1">
              <a:spLocks noChangeArrowheads="1"/>
            </p:cNvSpPr>
            <p:nvPr/>
          </p:nvSpPr>
          <p:spPr bwMode="auto">
            <a:xfrm>
              <a:off x="1004734" y="1995686"/>
              <a:ext cx="515144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742950" lvl="1" indent="-285750"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中断、异常和系统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调用相比较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6" name="图片 3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87309" y="210046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Box 31"/>
            <p:cNvSpPr txBox="1">
              <a:spLocks noChangeArrowheads="1"/>
            </p:cNvSpPr>
            <p:nvPr/>
          </p:nvSpPr>
          <p:spPr bwMode="auto">
            <a:xfrm>
              <a:off x="1007791" y="2396124"/>
              <a:ext cx="3419473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742950" lvl="1" indent="-285750"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中断和异常处理机制</a:t>
              </a:r>
            </a:p>
          </p:txBody>
        </p:sp>
        <p:pic>
          <p:nvPicPr>
            <p:cNvPr id="18" name="图片 32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0365" y="2500899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TextBox 37"/>
            <p:cNvSpPr txBox="1">
              <a:spLocks noChangeArrowheads="1"/>
            </p:cNvSpPr>
            <p:nvPr/>
          </p:nvSpPr>
          <p:spPr bwMode="auto">
            <a:xfrm>
              <a:off x="1004734" y="2788664"/>
              <a:ext cx="3419474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742950" lvl="1" indent="-285750"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系统调用的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概念和实现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0" name="图片 3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87308" y="289026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" name="图片 4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87308" y="323951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TextBox 41"/>
            <p:cNvSpPr txBox="1">
              <a:spLocks noChangeArrowheads="1"/>
            </p:cNvSpPr>
            <p:nvPr/>
          </p:nvSpPr>
          <p:spPr bwMode="auto">
            <a:xfrm>
              <a:off x="1004734" y="3156963"/>
              <a:ext cx="4348168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742950" lvl="1" indent="-285750"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程序调用与系统调用的不同之处</a:t>
              </a:r>
            </a:p>
          </p:txBody>
        </p:sp>
        <p:pic>
          <p:nvPicPr>
            <p:cNvPr id="23" name="图片 42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87308" y="3633639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" name="TextBox 43"/>
            <p:cNvSpPr txBox="1">
              <a:spLocks noChangeArrowheads="1"/>
            </p:cNvSpPr>
            <p:nvPr/>
          </p:nvSpPr>
          <p:spPr bwMode="auto">
            <a:xfrm>
              <a:off x="1004734" y="3884464"/>
              <a:ext cx="3705226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742950" lvl="1" indent="-285750"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系统调用示例</a:t>
              </a:r>
              <a:endPara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5" name="图片 44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87308" y="399082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TextBox 43"/>
            <p:cNvSpPr txBox="1">
              <a:spLocks noChangeArrowheads="1"/>
            </p:cNvSpPr>
            <p:nvPr/>
          </p:nvSpPr>
          <p:spPr bwMode="auto">
            <a:xfrm>
              <a:off x="1004734" y="3551090"/>
              <a:ext cx="3705226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742950" lvl="1" indent="-285750"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开销</a:t>
              </a:r>
            </a:p>
          </p:txBody>
        </p:sp>
      </p:grpSp>
      <p:pic>
        <p:nvPicPr>
          <p:cNvPr id="28" name="图片 27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29" name="图片 28" descr="封面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1793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 txBox="1">
            <a:spLocks noChangeArrowheads="1"/>
          </p:cNvSpPr>
          <p:nvPr/>
        </p:nvSpPr>
        <p:spPr>
          <a:xfrm>
            <a:off x="665163" y="158750"/>
            <a:ext cx="7878762" cy="5111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MS PGothic" charset="0"/>
              </a:rPr>
              <a:t>系统调用示例</a:t>
            </a:r>
            <a:endParaRPr kumimoji="0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MS PGothic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44312" y="890753"/>
            <a:ext cx="5364163" cy="469893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0" lvl="1" indent="-306388">
              <a:lnSpc>
                <a:spcPct val="95000"/>
              </a:lnSpc>
              <a:buClr>
                <a:srgbClr val="000099"/>
              </a:buClr>
              <a:defRPr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sz="2000" b="1" dirty="0" smtClean="0">
                <a:solidFill>
                  <a:srgbClr val="11576A"/>
                </a:solidFill>
                <a:latin typeface="Calibri" pitchFamily="34" charset="0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MS PGothic" charset="0"/>
              </a:rPr>
              <a:t>文件复制过程中的系统调用序列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MS PGothic" charset="0"/>
            </a:endParaRPr>
          </a:p>
        </p:txBody>
      </p:sp>
      <p:sp>
        <p:nvSpPr>
          <p:cNvPr id="4" name="矩形 6"/>
          <p:cNvSpPr>
            <a:spLocks noChangeArrowheads="1"/>
          </p:cNvSpPr>
          <p:nvPr/>
        </p:nvSpPr>
        <p:spPr bwMode="auto">
          <a:xfrm>
            <a:off x="5148213" y="771550"/>
            <a:ext cx="3024187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// System call numbers</a:t>
            </a:r>
          </a:p>
          <a:p>
            <a:r>
              <a: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#define </a:t>
            </a:r>
            <a:r>
              <a:rPr lang="en-US" altLang="zh-CN" sz="12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SYS_fork</a:t>
            </a:r>
            <a:r>
              <a: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    1</a:t>
            </a:r>
          </a:p>
          <a:p>
            <a:r>
              <a: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#define </a:t>
            </a:r>
            <a:r>
              <a:rPr lang="en-US" altLang="zh-CN" sz="12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SYS_exit</a:t>
            </a:r>
            <a:r>
              <a: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    2</a:t>
            </a:r>
          </a:p>
          <a:p>
            <a:r>
              <a: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#define </a:t>
            </a:r>
            <a:r>
              <a:rPr lang="en-US" altLang="zh-CN" sz="12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SYS_wait</a:t>
            </a:r>
            <a:r>
              <a: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    3</a:t>
            </a:r>
          </a:p>
          <a:p>
            <a:r>
              <a: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#define </a:t>
            </a:r>
            <a:r>
              <a:rPr lang="en-US" altLang="zh-CN" sz="12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SYS_pipe</a:t>
            </a:r>
            <a:r>
              <a: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    4</a:t>
            </a:r>
          </a:p>
          <a:p>
            <a:r>
              <a:rPr lang="en-US" altLang="zh-CN" sz="1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#define </a:t>
            </a:r>
            <a:r>
              <a:rPr lang="en-US" altLang="zh-CN" sz="12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SYS_write</a:t>
            </a:r>
            <a:r>
              <a:rPr lang="en-US" altLang="zh-CN" sz="1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   5</a:t>
            </a:r>
          </a:p>
          <a:p>
            <a:r>
              <a:rPr lang="en-US" altLang="zh-CN" sz="1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#define </a:t>
            </a:r>
            <a:r>
              <a:rPr lang="en-US" altLang="zh-CN" sz="12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SYS_read</a:t>
            </a:r>
            <a:r>
              <a:rPr lang="en-US" altLang="zh-CN" sz="1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    6</a:t>
            </a:r>
          </a:p>
          <a:p>
            <a:r>
              <a:rPr lang="en-US" altLang="zh-CN" sz="1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#define </a:t>
            </a:r>
            <a:r>
              <a:rPr lang="en-US" altLang="zh-CN" sz="12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SYS_close</a:t>
            </a:r>
            <a:r>
              <a:rPr lang="en-US" altLang="zh-CN" sz="1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   7</a:t>
            </a:r>
          </a:p>
          <a:p>
            <a:r>
              <a: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#define </a:t>
            </a:r>
            <a:r>
              <a:rPr lang="en-US" altLang="zh-CN" sz="12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SYS_kill</a:t>
            </a:r>
            <a:r>
              <a: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    8</a:t>
            </a:r>
          </a:p>
          <a:p>
            <a:r>
              <a: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#define </a:t>
            </a:r>
            <a:r>
              <a:rPr lang="en-US" altLang="zh-CN" sz="12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SYS_exec</a:t>
            </a:r>
            <a:r>
              <a: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    9</a:t>
            </a:r>
          </a:p>
          <a:p>
            <a:r>
              <a:rPr lang="en-US" altLang="zh-CN" sz="1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#define </a:t>
            </a:r>
            <a:r>
              <a:rPr lang="en-US" altLang="zh-CN" sz="12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SYS_open</a:t>
            </a:r>
            <a:r>
              <a:rPr lang="en-US" altLang="zh-CN" sz="1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   10</a:t>
            </a:r>
          </a:p>
          <a:p>
            <a:r>
              <a: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#define </a:t>
            </a:r>
            <a:r>
              <a:rPr lang="en-US" altLang="zh-CN" sz="12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SYS_mknod</a:t>
            </a:r>
            <a:r>
              <a: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  11</a:t>
            </a:r>
          </a:p>
          <a:p>
            <a:r>
              <a: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#define </a:t>
            </a:r>
            <a:r>
              <a:rPr lang="en-US" altLang="zh-CN" sz="12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SYS_unlink</a:t>
            </a:r>
            <a:r>
              <a: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 12</a:t>
            </a:r>
          </a:p>
          <a:p>
            <a:r>
              <a: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#define </a:t>
            </a:r>
            <a:r>
              <a:rPr lang="en-US" altLang="zh-CN" sz="12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SYS_fstat</a:t>
            </a:r>
            <a:r>
              <a: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  13</a:t>
            </a:r>
          </a:p>
          <a:p>
            <a:r>
              <a: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#define </a:t>
            </a:r>
            <a:r>
              <a:rPr lang="en-US" altLang="zh-CN" sz="12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SYS_link</a:t>
            </a:r>
            <a:r>
              <a: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   14</a:t>
            </a:r>
          </a:p>
          <a:p>
            <a:r>
              <a: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#define </a:t>
            </a:r>
            <a:r>
              <a:rPr lang="en-US" altLang="zh-CN" sz="12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SYS_mkdir</a:t>
            </a:r>
            <a:r>
              <a: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  15</a:t>
            </a:r>
          </a:p>
          <a:p>
            <a:r>
              <a: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#define </a:t>
            </a:r>
            <a:r>
              <a:rPr lang="en-US" altLang="zh-CN" sz="12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SYS_chdir</a:t>
            </a:r>
            <a:r>
              <a: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  16</a:t>
            </a:r>
          </a:p>
          <a:p>
            <a:r>
              <a: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#define </a:t>
            </a:r>
            <a:r>
              <a:rPr lang="en-US" altLang="zh-CN" sz="12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SYS_dup</a:t>
            </a:r>
            <a:r>
              <a: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    17</a:t>
            </a:r>
          </a:p>
          <a:p>
            <a:r>
              <a: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#define </a:t>
            </a:r>
            <a:r>
              <a:rPr lang="en-US" altLang="zh-CN" sz="12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SYS_getpid</a:t>
            </a:r>
            <a:r>
              <a: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 18</a:t>
            </a:r>
          </a:p>
          <a:p>
            <a:r>
              <a: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#define </a:t>
            </a:r>
            <a:r>
              <a:rPr lang="en-US" altLang="zh-CN" sz="12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SYS_sbrk</a:t>
            </a:r>
            <a:r>
              <a: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   19</a:t>
            </a:r>
          </a:p>
          <a:p>
            <a:r>
              <a: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#define </a:t>
            </a:r>
            <a:r>
              <a:rPr lang="en-US" altLang="zh-CN" sz="12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SYS_sleep</a:t>
            </a:r>
            <a:r>
              <a: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  20</a:t>
            </a:r>
          </a:p>
          <a:p>
            <a:r>
              <a: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#define </a:t>
            </a:r>
            <a:r>
              <a:rPr lang="en-US" altLang="zh-CN" sz="12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SYS_procmem</a:t>
            </a:r>
            <a:r>
              <a: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 21</a:t>
            </a:r>
            <a:endParaRPr lang="en-US" altLang="zh-CN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67544" y="1309843"/>
            <a:ext cx="4519193" cy="3350139"/>
            <a:chOff x="467544" y="1309843"/>
            <a:chExt cx="4519193" cy="3350139"/>
          </a:xfrm>
        </p:grpSpPr>
        <p:pic>
          <p:nvPicPr>
            <p:cNvPr id="7" name="图片 6" descr="1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7544" y="1309843"/>
              <a:ext cx="4357717" cy="3350139"/>
            </a:xfrm>
            <a:prstGeom prst="rect">
              <a:avLst/>
            </a:prstGeom>
          </p:spPr>
        </p:pic>
        <p:sp>
          <p:nvSpPr>
            <p:cNvPr id="8" name="Rectangle 1"/>
            <p:cNvSpPr txBox="1">
              <a:spLocks noChangeArrowheads="1"/>
            </p:cNvSpPr>
            <p:nvPr/>
          </p:nvSpPr>
          <p:spPr>
            <a:xfrm>
              <a:off x="690443" y="1486724"/>
              <a:ext cx="1071570" cy="357190"/>
            </a:xfrm>
            <a:prstGeom prst="rect">
              <a:avLst/>
            </a:prstGeom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r>
                <a:rPr kumimoji="0" lang="zh-CN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MS PGothic" charset="0"/>
                </a:rPr>
                <a:t>源文件</a:t>
              </a: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MS PGothic" charset="0"/>
              </a:endParaRPr>
            </a:p>
          </p:txBody>
        </p:sp>
        <p:sp>
          <p:nvSpPr>
            <p:cNvPr id="9" name="Rectangle 1"/>
            <p:cNvSpPr txBox="1">
              <a:spLocks noChangeArrowheads="1"/>
            </p:cNvSpPr>
            <p:nvPr/>
          </p:nvSpPr>
          <p:spPr>
            <a:xfrm>
              <a:off x="3700853" y="1498782"/>
              <a:ext cx="1285884" cy="357190"/>
            </a:xfrm>
            <a:prstGeom prst="rect">
              <a:avLst/>
            </a:prstGeom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目标文件</a:t>
              </a: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MS PGothic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762013" y="1687585"/>
              <a:ext cx="2143140" cy="28623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1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获取输入文件名</a:t>
              </a:r>
              <a:endParaRPr lang="en-US" altLang="zh-CN" sz="1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zh-CN" altLang="en-US" sz="1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在屏幕显示提示</a:t>
              </a:r>
              <a:endParaRPr lang="en-US" altLang="zh-CN" sz="1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等待并接收键盘输入</a:t>
              </a:r>
              <a:endParaRPr lang="en-US" altLang="zh-CN" sz="1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获取输出文件名</a:t>
              </a:r>
              <a:endParaRPr lang="en-US" altLang="zh-CN" sz="1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在</a:t>
              </a:r>
              <a:r>
                <a:rPr lang="zh-CN" altLang="en-US" sz="1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屏幕显示提示</a:t>
              </a:r>
              <a:endParaRPr lang="en-US" altLang="zh-CN" sz="1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等待并接收</a:t>
              </a:r>
              <a:r>
                <a:rPr lang="zh-CN" altLang="en-US" sz="1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键盘输入</a:t>
              </a:r>
              <a:endParaRPr lang="en-US" altLang="zh-CN" sz="1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打开输入文件</a:t>
              </a:r>
              <a:endParaRPr lang="en-US" altLang="zh-CN" sz="1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如果文件不存在</a:t>
              </a:r>
              <a:r>
                <a:rPr lang="zh-CN" altLang="en-US" sz="1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，出错退出</a:t>
              </a:r>
              <a:endParaRPr lang="en-US" altLang="zh-CN" sz="1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创建</a:t>
              </a:r>
              <a:r>
                <a:rPr lang="zh-CN" altLang="en-US" sz="1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输出文件</a:t>
              </a:r>
            </a:p>
            <a:p>
              <a:r>
                <a:rPr lang="zh-CN" altLang="en-US" sz="1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如果文件存在</a:t>
              </a:r>
              <a:r>
                <a:rPr lang="zh-CN" altLang="en-US" sz="1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，出错退出</a:t>
              </a:r>
              <a:endParaRPr lang="en-US" altLang="zh-CN" sz="1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循环</a:t>
              </a:r>
              <a:endParaRPr lang="en-US" altLang="zh-CN" sz="1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读取</a:t>
              </a:r>
              <a:r>
                <a:rPr lang="zh-CN" altLang="en-US" sz="1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输入文件</a:t>
              </a:r>
            </a:p>
            <a:p>
              <a:r>
                <a:rPr lang="zh-CN" altLang="en-US" sz="1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写入</a:t>
              </a:r>
              <a:r>
                <a:rPr lang="zh-CN" altLang="en-US" sz="1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输出文件</a:t>
              </a:r>
            </a:p>
            <a:p>
              <a:r>
                <a:rPr lang="zh-CN" altLang="en-US" sz="1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直到读取结束</a:t>
              </a:r>
              <a:endParaRPr lang="en-US" altLang="zh-CN" sz="1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关闭</a:t>
              </a:r>
              <a:r>
                <a:rPr lang="zh-CN" altLang="en-US" sz="1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输出文件</a:t>
              </a:r>
            </a:p>
            <a:p>
              <a:r>
                <a:rPr lang="zh-CN" altLang="en-US" sz="1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在屏幕显示完成信息</a:t>
              </a:r>
              <a:endParaRPr lang="en-US" altLang="zh-CN" sz="1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正常退出</a:t>
              </a:r>
              <a:endParaRPr lang="zh-CN" altLang="en-US" sz="1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26809" y="768954"/>
            <a:ext cx="7831405" cy="724957"/>
            <a:chOff x="526809" y="768954"/>
            <a:chExt cx="7831405" cy="724957"/>
          </a:xfrm>
        </p:grpSpPr>
        <p:sp>
          <p:nvSpPr>
            <p:cNvPr id="9" name="TextBox 4"/>
            <p:cNvSpPr txBox="1">
              <a:spLocks noChangeArrowheads="1"/>
            </p:cNvSpPr>
            <p:nvPr/>
          </p:nvSpPr>
          <p:spPr bwMode="auto">
            <a:xfrm>
              <a:off x="904612" y="768954"/>
              <a:ext cx="566125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spcBef>
                  <a:spcPct val="20000"/>
                </a:spcBef>
                <a:defRPr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在</a:t>
              </a:r>
              <a:r>
                <a:rPr lang="en-US" altLang="zh-CN" sz="2000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ucore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中库函数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read()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的功能是读文件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10" name="矩形 6"/>
            <p:cNvSpPr>
              <a:spLocks noChangeArrowheads="1"/>
            </p:cNvSpPr>
            <p:nvPr/>
          </p:nvSpPr>
          <p:spPr bwMode="auto">
            <a:xfrm>
              <a:off x="526809" y="768954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  <p:sp>
          <p:nvSpPr>
            <p:cNvPr id="11" name="TextBox 7"/>
            <p:cNvSpPr txBox="1">
              <a:spLocks noChangeArrowheads="1"/>
            </p:cNvSpPr>
            <p:nvPr/>
          </p:nvSpPr>
          <p:spPr bwMode="auto">
            <a:xfrm>
              <a:off x="1255344" y="1093801"/>
              <a:ext cx="710287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2">
                <a:spcBef>
                  <a:spcPct val="20000"/>
                </a:spcBef>
                <a:defRPr/>
              </a:pP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user/</a:t>
              </a:r>
              <a:r>
                <a:rPr lang="en-US" altLang="zh-CN" sz="2000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libs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/</a:t>
              </a:r>
              <a:r>
                <a:rPr lang="en-US" altLang="zh-CN" sz="2000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file.h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: </a:t>
              </a:r>
              <a:r>
                <a:rPr lang="en-US" altLang="zh-CN" sz="2000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int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read(</a:t>
              </a:r>
              <a:r>
                <a:rPr lang="en-US" altLang="zh-CN" sz="2000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int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</a:t>
              </a:r>
              <a:r>
                <a:rPr lang="en-US" altLang="zh-CN" sz="2000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fd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, void * </a:t>
              </a:r>
              <a:r>
                <a:rPr lang="en-US" altLang="zh-CN" sz="2000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buf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, </a:t>
              </a:r>
              <a:r>
                <a:rPr lang="en-US" altLang="zh-CN" sz="2000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int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length)</a:t>
              </a:r>
            </a:p>
          </p:txBody>
        </p:sp>
        <p:pic>
          <p:nvPicPr>
            <p:cNvPr id="12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60209" y="1235399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组合 4"/>
          <p:cNvGrpSpPr/>
          <p:nvPr/>
        </p:nvGrpSpPr>
        <p:grpSpPr>
          <a:xfrm>
            <a:off x="526809" y="1466488"/>
            <a:ext cx="7831405" cy="1845716"/>
            <a:chOff x="526809" y="1466488"/>
            <a:chExt cx="7831405" cy="1845716"/>
          </a:xfrm>
        </p:grpSpPr>
        <p:sp>
          <p:nvSpPr>
            <p:cNvPr id="13" name="TextBox 4"/>
            <p:cNvSpPr txBox="1">
              <a:spLocks noChangeArrowheads="1"/>
            </p:cNvSpPr>
            <p:nvPr/>
          </p:nvSpPr>
          <p:spPr bwMode="auto">
            <a:xfrm>
              <a:off x="945556" y="1466488"/>
              <a:ext cx="566125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indent="-285750">
                <a:spcBef>
                  <a:spcPct val="20000"/>
                </a:spcBef>
                <a:defRPr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库函数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read()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的参数和返回值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14" name="矩形 6"/>
            <p:cNvSpPr>
              <a:spLocks noChangeArrowheads="1"/>
            </p:cNvSpPr>
            <p:nvPr/>
          </p:nvSpPr>
          <p:spPr bwMode="auto">
            <a:xfrm>
              <a:off x="526809" y="1466488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  <p:sp>
          <p:nvSpPr>
            <p:cNvPr id="15" name="TextBox 7"/>
            <p:cNvSpPr txBox="1">
              <a:spLocks noChangeArrowheads="1"/>
            </p:cNvSpPr>
            <p:nvPr/>
          </p:nvSpPr>
          <p:spPr bwMode="auto">
            <a:xfrm>
              <a:off x="1255344" y="1804983"/>
              <a:ext cx="710287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2">
                <a:spcBef>
                  <a:spcPct val="20000"/>
                </a:spcBef>
                <a:defRPr/>
              </a:pPr>
              <a:r>
                <a:rPr lang="en-US" altLang="zh-CN" sz="2000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int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</a:t>
              </a:r>
              <a:r>
                <a:rPr lang="en-US" altLang="zh-CN" sz="2000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fd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—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文件句柄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pic>
          <p:nvPicPr>
            <p:cNvPr id="16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60209" y="193293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Box 7"/>
            <p:cNvSpPr txBox="1">
              <a:spLocks noChangeArrowheads="1"/>
            </p:cNvSpPr>
            <p:nvPr/>
          </p:nvSpPr>
          <p:spPr bwMode="auto">
            <a:xfrm>
              <a:off x="1255344" y="2173616"/>
              <a:ext cx="710287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indent="-228600">
                <a:spcBef>
                  <a:spcPct val="20000"/>
                </a:spcBef>
                <a:defRPr/>
              </a:pP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void  * </a:t>
              </a:r>
              <a:r>
                <a:rPr lang="en-US" altLang="zh-CN" sz="2000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buf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—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数据缓冲区指针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pic>
          <p:nvPicPr>
            <p:cNvPr id="18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60209" y="230156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TextBox 7"/>
            <p:cNvSpPr txBox="1">
              <a:spLocks noChangeArrowheads="1"/>
            </p:cNvSpPr>
            <p:nvPr/>
          </p:nvSpPr>
          <p:spPr bwMode="auto">
            <a:xfrm>
              <a:off x="1255344" y="2543461"/>
              <a:ext cx="710287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indent="-228600">
                <a:spcBef>
                  <a:spcPct val="20000"/>
                </a:spcBef>
                <a:defRPr/>
              </a:pPr>
              <a:r>
                <a:rPr lang="en-US" altLang="zh-CN" sz="2000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int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length—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数据缓冲区长度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pic>
          <p:nvPicPr>
            <p:cNvPr id="20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60209" y="267141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TextBox 7"/>
            <p:cNvSpPr txBox="1">
              <a:spLocks noChangeArrowheads="1"/>
            </p:cNvSpPr>
            <p:nvPr/>
          </p:nvSpPr>
          <p:spPr bwMode="auto">
            <a:xfrm>
              <a:off x="1255344" y="2912094"/>
              <a:ext cx="710287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indent="-228600">
                <a:spcBef>
                  <a:spcPct val="20000"/>
                </a:spcBef>
                <a:defRPr/>
              </a:pPr>
              <a:r>
                <a:rPr lang="en-US" altLang="zh-CN" sz="2000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int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</a:t>
              </a:r>
              <a:r>
                <a:rPr lang="en-US" altLang="zh-CN" sz="2000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return_value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: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返回读出数据长度</a:t>
              </a:r>
              <a:endParaRPr lang="en-US" altLang="zh-CN" sz="20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pic>
          <p:nvPicPr>
            <p:cNvPr id="22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60209" y="304004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" name="组合 5"/>
          <p:cNvGrpSpPr/>
          <p:nvPr/>
        </p:nvGrpSpPr>
        <p:grpSpPr>
          <a:xfrm>
            <a:off x="526809" y="3297784"/>
            <a:ext cx="6688397" cy="788668"/>
            <a:chOff x="526809" y="3297784"/>
            <a:chExt cx="6688397" cy="788668"/>
          </a:xfrm>
        </p:grpSpPr>
        <p:sp>
          <p:nvSpPr>
            <p:cNvPr id="24" name="TextBox 4"/>
            <p:cNvSpPr txBox="1">
              <a:spLocks noChangeArrowheads="1"/>
            </p:cNvSpPr>
            <p:nvPr/>
          </p:nvSpPr>
          <p:spPr bwMode="auto">
            <a:xfrm>
              <a:off x="945556" y="3297784"/>
              <a:ext cx="566125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indent="-228600">
                <a:spcBef>
                  <a:spcPct val="20000"/>
                </a:spcBef>
                <a:defRPr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库函数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read()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使用示例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25" name="矩形 6"/>
            <p:cNvSpPr>
              <a:spLocks noChangeArrowheads="1"/>
            </p:cNvSpPr>
            <p:nvPr/>
          </p:nvSpPr>
          <p:spPr bwMode="auto">
            <a:xfrm>
              <a:off x="526809" y="3297784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  <p:sp>
          <p:nvSpPr>
            <p:cNvPr id="26" name="TextBox 7"/>
            <p:cNvSpPr txBox="1">
              <a:spLocks noChangeArrowheads="1"/>
            </p:cNvSpPr>
            <p:nvPr/>
          </p:nvSpPr>
          <p:spPr bwMode="auto">
            <a:xfrm>
              <a:off x="1255344" y="3686342"/>
              <a:ext cx="595986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indent="-228600">
                <a:spcBef>
                  <a:spcPct val="20000"/>
                </a:spcBef>
                <a:defRPr/>
              </a:pP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in sfs_filetest1.c: ret = read(</a:t>
              </a:r>
              <a:r>
                <a:rPr lang="en-US" altLang="zh-CN" sz="2000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fd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, data, </a:t>
              </a:r>
              <a:r>
                <a:rPr lang="en-US" altLang="zh-CN" sz="2000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len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);</a:t>
              </a:r>
            </a:p>
          </p:txBody>
        </p:sp>
        <p:pic>
          <p:nvPicPr>
            <p:cNvPr id="27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60209" y="381429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8" name="Rectangle 1"/>
          <p:cNvSpPr txBox="1">
            <a:spLocks noChangeArrowheads="1"/>
          </p:cNvSpPr>
          <p:nvPr/>
        </p:nvSpPr>
        <p:spPr>
          <a:xfrm>
            <a:off x="665163" y="158750"/>
            <a:ext cx="7878762" cy="5111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MS PGothic" charset="0"/>
              </a:rPr>
              <a:t>系统调用示例</a:t>
            </a:r>
            <a:endParaRPr kumimoji="0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MS PGothic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 txBox="1">
            <a:spLocks noChangeArrowheads="1"/>
          </p:cNvSpPr>
          <p:nvPr/>
        </p:nvSpPr>
        <p:spPr>
          <a:xfrm>
            <a:off x="2879741" y="158750"/>
            <a:ext cx="4478341" cy="5111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>
              <a:defRPr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rPr>
              <a:t>系统调用库接口示例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MS PGothic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04612" y="768954"/>
            <a:ext cx="6806804" cy="1728713"/>
            <a:chOff x="904612" y="768954"/>
            <a:chExt cx="6806804" cy="1728713"/>
          </a:xfrm>
        </p:grpSpPr>
        <p:sp>
          <p:nvSpPr>
            <p:cNvPr id="9" name="TextBox 4"/>
            <p:cNvSpPr txBox="1">
              <a:spLocks noChangeArrowheads="1"/>
            </p:cNvSpPr>
            <p:nvPr/>
          </p:nvSpPr>
          <p:spPr bwMode="auto">
            <a:xfrm>
              <a:off x="904612" y="768954"/>
              <a:ext cx="566125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lvl="2" indent="-342900">
                <a:spcBef>
                  <a:spcPct val="20000"/>
                </a:spcBef>
                <a:buClr>
                  <a:schemeClr val="folHlink"/>
                </a:buClr>
                <a:defRPr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sfs_filetest1.c: ret=read(</a:t>
              </a:r>
              <a:r>
                <a:rPr lang="en-US" altLang="zh-CN" sz="1200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fd,data,len</a:t>
              </a: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);</a:t>
              </a:r>
              <a:endPara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908978" y="928007"/>
              <a:ext cx="6802438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 ……</a:t>
              </a:r>
            </a:p>
            <a:p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 </a:t>
              </a: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 8029a1</a:t>
              </a:r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:	8b 45 10             	</a:t>
              </a:r>
              <a:r>
                <a:rPr lang="en-US" altLang="zh-CN" sz="1200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mov</a:t>
              </a:r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    0x10(%</a:t>
              </a:r>
              <a:r>
                <a:rPr lang="en-US" altLang="zh-CN" sz="1200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ebp</a:t>
              </a:r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),%</a:t>
              </a:r>
              <a:r>
                <a:rPr lang="en-US" altLang="zh-CN" sz="1200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eax</a:t>
              </a:r>
              <a:endPara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  <a:p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  8029a4:	89 44 24 08          	</a:t>
              </a:r>
              <a:r>
                <a:rPr lang="en-US" altLang="zh-CN" sz="1200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mov</a:t>
              </a:r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    %eax,0x8(%</a:t>
              </a:r>
              <a:r>
                <a:rPr lang="en-US" altLang="zh-CN" sz="1200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esp</a:t>
              </a:r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)</a:t>
              </a:r>
            </a:p>
            <a:p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  8029a8:	8b 45 0c             	</a:t>
              </a:r>
              <a:r>
                <a:rPr lang="en-US" altLang="zh-CN" sz="1200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mov</a:t>
              </a:r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    0xc(%</a:t>
              </a:r>
              <a:r>
                <a:rPr lang="en-US" altLang="zh-CN" sz="1200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ebp</a:t>
              </a:r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),%</a:t>
              </a:r>
              <a:r>
                <a:rPr lang="en-US" altLang="zh-CN" sz="1200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eax</a:t>
              </a:r>
              <a:endPara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  <a:p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  8029ab:	89 44 24 04          	</a:t>
              </a:r>
              <a:r>
                <a:rPr lang="en-US" altLang="zh-CN" sz="1200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mov</a:t>
              </a:r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    %eax,0x4(%</a:t>
              </a:r>
              <a:r>
                <a:rPr lang="en-US" altLang="zh-CN" sz="1200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esp</a:t>
              </a:r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)</a:t>
              </a:r>
            </a:p>
            <a:p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  8029af:	8b 45 08             	</a:t>
              </a:r>
              <a:r>
                <a:rPr lang="en-US" altLang="zh-CN" sz="1200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mov</a:t>
              </a:r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    0x8(%</a:t>
              </a:r>
              <a:r>
                <a:rPr lang="en-US" altLang="zh-CN" sz="1200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ebp</a:t>
              </a:r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),%</a:t>
              </a:r>
              <a:r>
                <a:rPr lang="en-US" altLang="zh-CN" sz="1200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eax</a:t>
              </a:r>
              <a:endPara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  <a:p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  8029b2:	89 04 24             	</a:t>
              </a:r>
              <a:r>
                <a:rPr lang="en-US" altLang="zh-CN" sz="1200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mov</a:t>
              </a:r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    %</a:t>
              </a:r>
              <a:r>
                <a:rPr lang="en-US" altLang="zh-CN" sz="1200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eax</a:t>
              </a:r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,(%</a:t>
              </a:r>
              <a:r>
                <a:rPr lang="en-US" altLang="zh-CN" sz="1200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esp</a:t>
              </a:r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)</a:t>
              </a:r>
            </a:p>
            <a:p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  8029b5:	e8 33 d8 ff </a:t>
              </a:r>
              <a:r>
                <a:rPr lang="en-US" altLang="zh-CN" sz="1200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ff</a:t>
              </a:r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       	call   8001ed &lt;read&gt;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</p:grpSp>
      <p:sp>
        <p:nvSpPr>
          <p:cNvPr id="29" name="TextBox 5"/>
          <p:cNvSpPr>
            <a:spLocks noChangeArrowheads="1"/>
          </p:cNvSpPr>
          <p:nvPr/>
        </p:nvSpPr>
        <p:spPr bwMode="auto">
          <a:xfrm>
            <a:off x="904612" y="2427734"/>
            <a:ext cx="6942138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syscall(</a:t>
            </a:r>
            <a:r>
              <a:rPr lang="en-US" altLang="zh-CN" sz="12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num, ...) {</a:t>
            </a:r>
          </a:p>
          <a:p>
            <a:pPr eaLnBrk="1" hangingPunct="1"/>
            <a:r>
              <a: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...</a:t>
            </a:r>
          </a:p>
          <a:p>
            <a:pPr eaLnBrk="1" hangingPunct="1"/>
            <a:r>
              <a: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2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asm</a:t>
            </a:r>
            <a:r>
              <a: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volatile (</a:t>
            </a:r>
          </a:p>
          <a:p>
            <a:pPr eaLnBrk="1" hangingPunct="1"/>
            <a:r>
              <a: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			"</a:t>
            </a:r>
            <a:r>
              <a:rPr lang="en-US" altLang="zh-CN" sz="12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%1;"</a:t>
            </a:r>
          </a:p>
          <a:p>
            <a:pPr eaLnBrk="1" hangingPunct="1"/>
            <a:r>
              <a: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			: "=a" (ret)</a:t>
            </a:r>
          </a:p>
          <a:p>
            <a:pPr eaLnBrk="1" hangingPunct="1"/>
            <a:r>
              <a: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			: "</a:t>
            </a:r>
            <a:r>
              <a:rPr lang="en-US" altLang="zh-CN" sz="12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" (T_SYSCALL),</a:t>
            </a:r>
          </a:p>
          <a:p>
            <a:pPr eaLnBrk="1" hangingPunct="1"/>
            <a:r>
              <a: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			  "a" (num),</a:t>
            </a:r>
          </a:p>
          <a:p>
            <a:pPr eaLnBrk="1" hangingPunct="1"/>
            <a:r>
              <a: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			  "d" (a[0]),</a:t>
            </a:r>
          </a:p>
          <a:p>
            <a:pPr eaLnBrk="1" hangingPunct="1"/>
            <a:r>
              <a: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			  "c" (a[1]),</a:t>
            </a:r>
          </a:p>
          <a:p>
            <a:pPr eaLnBrk="1" hangingPunct="1"/>
            <a:r>
              <a: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			  "b" (a[2]),</a:t>
            </a:r>
          </a:p>
          <a:p>
            <a:pPr eaLnBrk="1" hangingPunct="1"/>
            <a:r>
              <a: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			  "D" (a[3]),</a:t>
            </a:r>
          </a:p>
          <a:p>
            <a:pPr eaLnBrk="1" hangingPunct="1"/>
            <a:r>
              <a: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			  "S" (a[4])</a:t>
            </a:r>
          </a:p>
          <a:p>
            <a:pPr eaLnBrk="1" hangingPunct="1"/>
            <a:r>
              <a: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			: "cc", "memory");</a:t>
            </a:r>
          </a:p>
          <a:p>
            <a:pPr eaLnBrk="1" hangingPunct="1"/>
            <a:r>
              <a: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	return ret;</a:t>
            </a:r>
          </a:p>
          <a:p>
            <a:pPr eaLnBrk="1" hangingPunct="1"/>
            <a:endParaRPr 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5"/>
          <p:cNvSpPr>
            <a:spLocks noChangeArrowheads="1"/>
          </p:cNvSpPr>
          <p:nvPr/>
        </p:nvSpPr>
        <p:spPr bwMode="auto">
          <a:xfrm>
            <a:off x="785786" y="928676"/>
            <a:ext cx="61746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1. kern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/trap/</a:t>
            </a:r>
            <a:r>
              <a:rPr lang="en-US" altLang="zh-CN" sz="20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trapentry.S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sz="20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alltraps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Rectangle 1"/>
          <p:cNvSpPr txBox="1">
            <a:spLocks noChangeArrowheads="1"/>
          </p:cNvSpPr>
          <p:nvPr/>
        </p:nvSpPr>
        <p:spPr>
          <a:xfrm>
            <a:off x="428596" y="158750"/>
            <a:ext cx="8407431" cy="5111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 algn="ctr">
              <a:defRPr/>
            </a:pPr>
            <a:r>
              <a:rPr lang="en-US" altLang="zh-CN" sz="30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rPr>
              <a:t>ucore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rPr>
              <a:t>系统调用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rPr>
              <a:t>read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(</a:t>
            </a:r>
            <a:r>
              <a:rPr lang="en-US" altLang="zh-CN" sz="30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fd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, buffer, length)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rPr>
              <a:t>的实现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MS PGothic" charset="0"/>
            </a:endParaRPr>
          </a:p>
        </p:txBody>
      </p:sp>
      <p:sp>
        <p:nvSpPr>
          <p:cNvPr id="4" name="TextBox 5"/>
          <p:cNvSpPr>
            <a:spLocks noChangeArrowheads="1"/>
          </p:cNvSpPr>
          <p:nvPr/>
        </p:nvSpPr>
        <p:spPr bwMode="auto">
          <a:xfrm>
            <a:off x="785786" y="1328786"/>
            <a:ext cx="617463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2. kern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/trap/</a:t>
            </a:r>
            <a:r>
              <a:rPr lang="en-US" altLang="zh-CN" sz="20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trap.c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: trap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eaLnBrk="1" hangingPunct="1"/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tf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-&gt;</a:t>
            </a:r>
            <a:r>
              <a:rPr lang="en-US" altLang="zh-CN" sz="20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trapno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== 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T_SYSCALL</a:t>
            </a:r>
          </a:p>
        </p:txBody>
      </p:sp>
      <p:sp>
        <p:nvSpPr>
          <p:cNvPr id="9" name="TextBox 5"/>
          <p:cNvSpPr>
            <a:spLocks noChangeArrowheads="1"/>
          </p:cNvSpPr>
          <p:nvPr/>
        </p:nvSpPr>
        <p:spPr bwMode="auto">
          <a:xfrm>
            <a:off x="787611" y="2033483"/>
            <a:ext cx="617463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3. kern/</a:t>
            </a:r>
            <a:r>
              <a:rPr lang="en-US" altLang="zh-CN" sz="2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syscall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2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syscall.c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sz="2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syscall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eaLnBrk="1" hangingPunct="1"/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tf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-&gt;</a:t>
            </a:r>
            <a:r>
              <a:rPr lang="en-US" altLang="zh-CN" sz="20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tf_regs.reg_eax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==</a:t>
            </a:r>
            <a:r>
              <a:rPr lang="en-US" altLang="zh-CN" sz="20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SYS_read</a:t>
            </a:r>
            <a:endParaRPr lang="en-US" altLang="zh-CN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5"/>
          <p:cNvSpPr>
            <a:spLocks noChangeArrowheads="1"/>
          </p:cNvSpPr>
          <p:nvPr/>
        </p:nvSpPr>
        <p:spPr bwMode="auto">
          <a:xfrm>
            <a:off x="785786" y="2738180"/>
            <a:ext cx="617463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4. kern/</a:t>
            </a:r>
            <a:r>
              <a:rPr lang="en-US" altLang="zh-CN" sz="2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syscall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2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syscall.c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sz="2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sys_read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tf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-&gt;</a:t>
            </a:r>
            <a:r>
              <a:rPr lang="en-US" altLang="zh-CN" sz="20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sp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fd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20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buf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length</a:t>
            </a:r>
            <a:endParaRPr lang="en-US" altLang="zh-CN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5"/>
          <p:cNvSpPr>
            <a:spLocks noChangeArrowheads="1"/>
          </p:cNvSpPr>
          <p:nvPr/>
        </p:nvSpPr>
        <p:spPr bwMode="auto">
          <a:xfrm>
            <a:off x="783961" y="3426628"/>
            <a:ext cx="617463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5. kern/fs/</a:t>
            </a:r>
            <a:r>
              <a:rPr lang="en-US" altLang="zh-CN" sz="2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sysfile.c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sz="2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sysfile_read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eaLnBrk="1" hangingPunct="1"/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读取文件</a:t>
            </a:r>
            <a:endParaRPr lang="en-US" altLang="zh-CN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5"/>
          <p:cNvSpPr>
            <a:spLocks noChangeArrowheads="1"/>
          </p:cNvSpPr>
          <p:nvPr/>
        </p:nvSpPr>
        <p:spPr bwMode="auto">
          <a:xfrm>
            <a:off x="783960" y="4131325"/>
            <a:ext cx="61746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6. kern/trap/</a:t>
            </a:r>
            <a:r>
              <a:rPr lang="en-US" altLang="zh-CN" sz="2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trapentry.S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sz="2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trapret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334684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  <p:bldP spid="9" grpId="0"/>
      <p:bldP spid="10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3" name="图片 2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56754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1948</TotalTime>
  <Words>362</Words>
  <Application>Microsoft Office PowerPoint</Application>
  <PresentationFormat>全屏显示(16:9)</PresentationFormat>
  <Paragraphs>104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MS PGothic</vt:lpstr>
      <vt:lpstr>SimSun</vt:lpstr>
      <vt:lpstr>SimSun</vt:lpstr>
      <vt:lpstr>微软雅黑</vt:lpstr>
      <vt:lpstr>张海山锐谐体2.0-授权联系：Samtype@QQ.com</vt:lpstr>
      <vt:lpstr>Arial</vt:lpstr>
      <vt:lpstr>Calibri</vt:lpstr>
      <vt:lpstr>Comic Sans MS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SSL</cp:lastModifiedBy>
  <cp:revision>252</cp:revision>
  <dcterms:created xsi:type="dcterms:W3CDTF">2015-01-11T06:38:50Z</dcterms:created>
  <dcterms:modified xsi:type="dcterms:W3CDTF">2015-02-11T07:03:47Z</dcterms:modified>
</cp:coreProperties>
</file>