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1" r:id="rId2"/>
    <p:sldId id="285" r:id="rId3"/>
    <p:sldId id="286" r:id="rId4"/>
    <p:sldId id="287" r:id="rId5"/>
    <p:sldId id="290" r:id="rId6"/>
    <p:sldId id="289" r:id="rId7"/>
    <p:sldId id="270" r:id="rId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91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36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3805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143000" y="957263"/>
            <a:ext cx="685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计算机体系结构/内存层次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785813" y="965200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183575" y="2667953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8" name="矩形 26"/>
          <p:cNvSpPr>
            <a:spLocks noChangeArrowheads="1"/>
          </p:cNvSpPr>
          <p:nvPr/>
        </p:nvSpPr>
        <p:spPr bwMode="auto">
          <a:xfrm>
            <a:off x="826388" y="2644141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1438308" y="1643056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地址空间的定义</a:t>
            </a:r>
          </a:p>
        </p:txBody>
      </p:sp>
      <p:pic>
        <p:nvPicPr>
          <p:cNvPr id="3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75259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1438308" y="1981193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地址生成</a:t>
            </a:r>
          </a:p>
        </p:txBody>
      </p:sp>
      <p:pic>
        <p:nvPicPr>
          <p:cNvPr id="39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09073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1438308" y="2333620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地址检查</a:t>
            </a:r>
          </a:p>
        </p:txBody>
      </p:sp>
      <p:pic>
        <p:nvPicPr>
          <p:cNvPr id="41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44315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25"/>
          <p:cNvSpPr txBox="1">
            <a:spLocks noChangeArrowheads="1"/>
          </p:cNvSpPr>
          <p:nvPr/>
        </p:nvSpPr>
        <p:spPr bwMode="auto">
          <a:xfrm>
            <a:off x="1142785" y="1310180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785598" y="1286368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183575" y="3042819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826388" y="3057107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1840330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61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4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3556" y="2469473"/>
            <a:ext cx="1159142" cy="1763821"/>
          </a:xfrm>
          <a:prstGeom prst="rect">
            <a:avLst/>
          </a:prstGeom>
        </p:spPr>
      </p:pic>
      <p:sp>
        <p:nvSpPr>
          <p:cNvPr id="23" name="Text Box 1"/>
          <p:cNvSpPr>
            <a:spLocks noChangeArrowheads="1"/>
          </p:cNvSpPr>
          <p:nvPr/>
        </p:nvSpPr>
        <p:spPr bwMode="auto">
          <a:xfrm>
            <a:off x="500034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地址空间定义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0368" y="1074664"/>
            <a:ext cx="4766287" cy="667226"/>
            <a:chOff x="390368" y="1074664"/>
            <a:chExt cx="4766287" cy="667226"/>
          </a:xfrm>
        </p:grpSpPr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934873" y="1372558"/>
              <a:ext cx="4027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起始地址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，直到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sys</a:t>
              </a:r>
              <a:endParaRPr lang="zh-CN" altLang="en-US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693574" y="1074664"/>
              <a:ext cx="44630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 — 硬件支持的地址空间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8632" y="14820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矩形 8"/>
            <p:cNvSpPr>
              <a:spLocks noChangeArrowheads="1"/>
            </p:cNvSpPr>
            <p:nvPr/>
          </p:nvSpPr>
          <p:spPr bwMode="auto">
            <a:xfrm>
              <a:off x="390368" y="109213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0368" y="1863099"/>
            <a:ext cx="5819460" cy="688142"/>
            <a:chOff x="390368" y="1863099"/>
            <a:chExt cx="5819460" cy="688142"/>
          </a:xfrm>
        </p:grpSpPr>
        <p:sp>
          <p:nvSpPr>
            <p:cNvPr id="42" name="Text Box 59"/>
            <p:cNvSpPr txBox="1">
              <a:spLocks noChangeArrowheads="1"/>
            </p:cNvSpPr>
            <p:nvPr/>
          </p:nvSpPr>
          <p:spPr bwMode="auto">
            <a:xfrm>
              <a:off x="934873" y="2181909"/>
              <a:ext cx="4027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起始地址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， 直到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93574" y="1863099"/>
              <a:ext cx="55162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 — 在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运行的进程看到的地址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8632" y="22914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390368" y="188057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32933" y="3841929"/>
            <a:ext cx="3397917" cy="824371"/>
            <a:chOff x="2432933" y="3841929"/>
            <a:chExt cx="3397917" cy="824371"/>
          </a:xfrm>
        </p:grpSpPr>
        <p:sp>
          <p:nvSpPr>
            <p:cNvPr id="47" name="矩形 46"/>
            <p:cNvSpPr/>
            <p:nvPr/>
          </p:nvSpPr>
          <p:spPr>
            <a:xfrm>
              <a:off x="2460589" y="3855213"/>
              <a:ext cx="32934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但是地址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(address)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是从哪里来的?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704163" y="4183825"/>
              <a:ext cx="26741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4-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2933" y="3841929"/>
              <a:ext cx="3397917" cy="824371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2697015" y="3905981"/>
              <a:ext cx="28830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地址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(address)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是从哪里来的?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602139" y="4234593"/>
              <a:ext cx="2980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69549" y="1749757"/>
            <a:ext cx="1643596" cy="1491445"/>
            <a:chOff x="6269549" y="1749757"/>
            <a:chExt cx="1643596" cy="1491445"/>
          </a:xfrm>
        </p:grpSpPr>
        <p:pic>
          <p:nvPicPr>
            <p:cNvPr id="19" name="图片 18" descr="4-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0650" y="1815859"/>
              <a:ext cx="872495" cy="1251204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6269549" y="1749757"/>
              <a:ext cx="8141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sz="1200" b="1" baseline="-25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</a:t>
              </a:r>
              <a:endPara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71293" y="2230001"/>
              <a:ext cx="593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43936" y="2964203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en-US" altLang="zh-CN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00192" y="899669"/>
            <a:ext cx="1623690" cy="3622710"/>
            <a:chOff x="6184650" y="892501"/>
            <a:chExt cx="1623690" cy="3622710"/>
          </a:xfrm>
        </p:grpSpPr>
        <p:pic>
          <p:nvPicPr>
            <p:cNvPr id="20" name="图片 19" descr="4-1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0738" y="973124"/>
              <a:ext cx="897602" cy="337281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6184650" y="892501"/>
              <a:ext cx="7280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sz="1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sys</a:t>
              </a:r>
              <a:endParaRPr lang="zh-CN" altLang="en-US" sz="1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659037" y="4238212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4321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6"/>
          <p:cNvSpPr>
            <a:spLocks noChangeArrowheads="1"/>
          </p:cNvSpPr>
          <p:nvPr/>
        </p:nvSpPr>
        <p:spPr bwMode="auto">
          <a:xfrm>
            <a:off x="500034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逻辑地址生成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2494" y="2071684"/>
            <a:ext cx="1447346" cy="1795276"/>
            <a:chOff x="362494" y="2071684"/>
            <a:chExt cx="1447346" cy="1795276"/>
          </a:xfrm>
        </p:grpSpPr>
        <p:pic>
          <p:nvPicPr>
            <p:cNvPr id="24" name="图片 23" descr="5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494" y="2071684"/>
              <a:ext cx="1106426" cy="179527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81096" y="2222042"/>
              <a:ext cx="1428744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 P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foo()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end P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70412" y="2071684"/>
            <a:ext cx="1699377" cy="1795276"/>
            <a:chOff x="1670412" y="2071684"/>
            <a:chExt cx="1699377" cy="1795276"/>
          </a:xfrm>
        </p:grpSpPr>
        <p:pic>
          <p:nvPicPr>
            <p:cNvPr id="26" name="图片 25" descr="5-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0412" y="2071684"/>
              <a:ext cx="1283211" cy="179527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26731" y="2222042"/>
              <a:ext cx="1643058" cy="1472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 :</a:t>
              </a:r>
            </a:p>
            <a:p>
              <a:pPr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push ...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inc SP, x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_foo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foo: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65073" y="2000246"/>
            <a:ext cx="1911977" cy="1852649"/>
            <a:chOff x="3065073" y="2000246"/>
            <a:chExt cx="1911977" cy="1852649"/>
          </a:xfrm>
        </p:grpSpPr>
        <p:pic>
          <p:nvPicPr>
            <p:cNvPr id="27" name="图片 26" descr="5-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1277" y="2060667"/>
              <a:ext cx="1402083" cy="179222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476868" y="2293480"/>
              <a:ext cx="1500182" cy="1272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push ...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inc SP, 4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75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166673" y="2000246"/>
              <a:ext cx="285077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065073" y="3549646"/>
              <a:ext cx="387669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1259632" y="4342449"/>
            <a:ext cx="592854" cy="33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编译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2843808" y="4342449"/>
            <a:ext cx="592854" cy="33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汇编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16016" y="4342449"/>
            <a:ext cx="592854" cy="33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链接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6285684" y="4327863"/>
            <a:ext cx="1003222" cy="33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程序加载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41"/>
          <p:cNvSpPr>
            <a:spLocks noChangeArrowheads="1"/>
          </p:cNvSpPr>
          <p:nvPr/>
        </p:nvSpPr>
        <p:spPr bwMode="auto">
          <a:xfrm>
            <a:off x="6308489" y="4607279"/>
            <a:ext cx="957611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(重定位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)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843807" y="1336130"/>
            <a:ext cx="1861009" cy="2589530"/>
            <a:chOff x="4843807" y="1336130"/>
            <a:chExt cx="1861009" cy="2589530"/>
          </a:xfrm>
        </p:grpSpPr>
        <p:pic>
          <p:nvPicPr>
            <p:cNvPr id="29" name="图片 28" descr="5-4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2733" y="1340951"/>
              <a:ext cx="1402083" cy="258470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405318" y="2436356"/>
              <a:ext cx="1285884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175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843807" y="3568154"/>
              <a:ext cx="490261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5047007" y="1336130"/>
              <a:ext cx="285077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843807" y="2018754"/>
              <a:ext cx="490261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5567011" y="1595556"/>
              <a:ext cx="874982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函数库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89075" y="788662"/>
            <a:ext cx="2050267" cy="3700280"/>
            <a:chOff x="6689075" y="788662"/>
            <a:chExt cx="2050267" cy="3700280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49" y="788662"/>
              <a:ext cx="1420371" cy="370028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382004" y="2364918"/>
              <a:ext cx="1357338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1175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689075" y="2018754"/>
              <a:ext cx="592854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1100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6689075" y="3568154"/>
              <a:ext cx="592854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1175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7551903" y="1595556"/>
              <a:ext cx="874982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函数库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6689075" y="1262099"/>
              <a:ext cx="592854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en-US" altLang="zh-CN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r>
                <a:rPr lang="zh-CN" altLang="en-US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下弧形箭头 1"/>
          <p:cNvSpPr/>
          <p:nvPr/>
        </p:nvSpPr>
        <p:spPr>
          <a:xfrm>
            <a:off x="1226315" y="3874092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下弧形箭头 30"/>
          <p:cNvSpPr/>
          <p:nvPr/>
        </p:nvSpPr>
        <p:spPr>
          <a:xfrm>
            <a:off x="2843808" y="3887209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下弧形箭头 31"/>
          <p:cNvSpPr/>
          <p:nvPr/>
        </p:nvSpPr>
        <p:spPr>
          <a:xfrm>
            <a:off x="4726586" y="3931145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下弧形箭头 33"/>
          <p:cNvSpPr/>
          <p:nvPr/>
        </p:nvSpPr>
        <p:spPr>
          <a:xfrm>
            <a:off x="6555497" y="3938074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256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" grpId="0" animBg="1"/>
      <p:bldP spid="31" grpId="0" animBg="1"/>
      <p:bldP spid="32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地址生成时机和限制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034" y="1000114"/>
            <a:ext cx="7000924" cy="1051413"/>
            <a:chOff x="500034" y="1000114"/>
            <a:chExt cx="7000924" cy="1051413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500034" y="100011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42874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7573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矩形 10"/>
            <p:cNvSpPr/>
            <p:nvPr/>
          </p:nvSpPr>
          <p:spPr>
            <a:xfrm>
              <a:off x="869475" y="1000114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编译时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14414" y="1321491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假设起始地址已知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14414" y="1666806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如果起始地址改变，必须重新编译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0034" y="2012121"/>
            <a:ext cx="7643866" cy="1428760"/>
            <a:chOff x="500034" y="2012121"/>
            <a:chExt cx="7643866" cy="1428760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500034" y="201212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4407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1467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869475" y="2012121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加载时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14414" y="2333498"/>
              <a:ext cx="692948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如编译时起始位置未知，编译器需生成可重定位的代码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relocatable code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414" y="3056160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加载时，生成绝对地址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0034" y="3389788"/>
            <a:ext cx="7000924" cy="1051413"/>
            <a:chOff x="500034" y="3389788"/>
            <a:chExt cx="7000924" cy="1051413"/>
          </a:xfrm>
        </p:grpSpPr>
        <p:sp>
          <p:nvSpPr>
            <p:cNvPr id="22" name="矩形 8"/>
            <p:cNvSpPr>
              <a:spLocks noChangeArrowheads="1"/>
            </p:cNvSpPr>
            <p:nvPr/>
          </p:nvSpPr>
          <p:spPr bwMode="auto">
            <a:xfrm>
              <a:off x="500034" y="338978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81841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41470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矩形 32"/>
            <p:cNvSpPr/>
            <p:nvPr/>
          </p:nvSpPr>
          <p:spPr>
            <a:xfrm>
              <a:off x="869475" y="3389788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执行时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14414" y="3711165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执行时代码可移动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214414" y="4056480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需地址转换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映射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硬件支持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9375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地址生成过程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1354" y="1003774"/>
            <a:ext cx="924042" cy="369888"/>
            <a:chOff x="171354" y="1003774"/>
            <a:chExt cx="924042" cy="369888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171354" y="10037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5170" y="1051274"/>
              <a:ext cx="590226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1420" y="1337026"/>
            <a:ext cx="3143272" cy="323165"/>
            <a:chOff x="671420" y="1337026"/>
            <a:chExt cx="3143272" cy="323165"/>
          </a:xfrm>
        </p:grpSpPr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14086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850109" y="1337026"/>
              <a:ext cx="296458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ALU：需要逻辑地址的内存内容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1420" y="1612219"/>
            <a:ext cx="3071834" cy="553998"/>
            <a:chOff x="671420" y="1612219"/>
            <a:chExt cx="3071834" cy="553998"/>
          </a:xfrm>
        </p:grpSpPr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17027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矩形 13"/>
            <p:cNvSpPr/>
            <p:nvPr/>
          </p:nvSpPr>
          <p:spPr>
            <a:xfrm>
              <a:off x="850109" y="1612219"/>
              <a:ext cx="28931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MMU：进行逻辑地址和物理地</a:t>
              </a:r>
              <a:endParaRPr lang="en-US" altLang="zh-CN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址的转换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1420" y="2111157"/>
            <a:ext cx="3143272" cy="553998"/>
            <a:chOff x="671420" y="2111157"/>
            <a:chExt cx="3143272" cy="553998"/>
          </a:xfrm>
        </p:grpSpPr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22017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矩形 28"/>
            <p:cNvSpPr/>
            <p:nvPr/>
          </p:nvSpPr>
          <p:spPr>
            <a:xfrm>
              <a:off x="850109" y="2111157"/>
              <a:ext cx="296458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控制逻辑：给总线发送物理</a:t>
              </a:r>
              <a:endParaRPr lang="en-US" altLang="zh-CN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地址请求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1354" y="2575598"/>
            <a:ext cx="6968539" cy="976726"/>
            <a:chOff x="171354" y="2575598"/>
            <a:chExt cx="6968539" cy="976726"/>
          </a:xfrm>
        </p:grpSpPr>
        <p:sp>
          <p:nvSpPr>
            <p:cNvPr id="39" name="矩形 8"/>
            <p:cNvSpPr>
              <a:spLocks noChangeArrowheads="1"/>
            </p:cNvSpPr>
            <p:nvPr/>
          </p:nvSpPr>
          <p:spPr bwMode="auto">
            <a:xfrm>
              <a:off x="171354" y="257559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30042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330890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矩形 41"/>
            <p:cNvSpPr/>
            <p:nvPr/>
          </p:nvSpPr>
          <p:spPr>
            <a:xfrm>
              <a:off x="505170" y="2604304"/>
              <a:ext cx="569387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50109" y="2944099"/>
              <a:ext cx="275026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发送物理地址的内容给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853349" y="3229159"/>
              <a:ext cx="628654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或接收</a:t>
              </a: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数据到物理地址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1354" y="3500088"/>
            <a:ext cx="3571900" cy="904457"/>
            <a:chOff x="171354" y="3500088"/>
            <a:chExt cx="3571900" cy="904457"/>
          </a:xfrm>
        </p:grpSpPr>
        <p:pic>
          <p:nvPicPr>
            <p:cNvPr id="4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39410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矩形 45"/>
            <p:cNvSpPr/>
            <p:nvPr/>
          </p:nvSpPr>
          <p:spPr>
            <a:xfrm>
              <a:off x="850109" y="3850547"/>
              <a:ext cx="28931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建立逻辑地址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LA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和物理地址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PA</a:t>
              </a: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的映射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8"/>
            <p:cNvSpPr>
              <a:spLocks noChangeArrowheads="1"/>
            </p:cNvSpPr>
            <p:nvPr/>
          </p:nvSpPr>
          <p:spPr bwMode="auto">
            <a:xfrm>
              <a:off x="171354" y="350008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5170" y="3528794"/>
              <a:ext cx="954107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55" name="Rectangle 1"/>
          <p:cNvSpPr>
            <a:spLocks noChangeArrowheads="1"/>
          </p:cNvSpPr>
          <p:nvPr/>
        </p:nvSpPr>
        <p:spPr bwMode="auto">
          <a:xfrm>
            <a:off x="6717313" y="2008426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物理地址生成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587975" y="3542062"/>
            <a:ext cx="86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38800" y="4578950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内存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4122635" y="3723426"/>
            <a:ext cx="4469375" cy="0"/>
          </a:xfrm>
          <a:prstGeom prst="straightConnector1">
            <a:avLst/>
          </a:prstGeom>
          <a:ln w="1016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4767558" y="3061576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224632" y="3790505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887458" y="3790505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46832" y="1544179"/>
            <a:ext cx="1993256" cy="1464898"/>
            <a:chOff x="3974869" y="3274099"/>
            <a:chExt cx="1993256" cy="1464898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69" y="3274099"/>
              <a:ext cx="1993256" cy="1464898"/>
            </a:xfrm>
            <a:prstGeom prst="rect">
              <a:avLst/>
            </a:prstGeom>
          </p:spPr>
        </p:pic>
        <p:sp>
          <p:nvSpPr>
            <p:cNvPr id="71" name="矩形 70"/>
            <p:cNvSpPr/>
            <p:nvPr/>
          </p:nvSpPr>
          <p:spPr>
            <a:xfrm>
              <a:off x="4107323" y="3412649"/>
              <a:ext cx="52751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ALU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47841" y="3820217"/>
              <a:ext cx="710451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02505" y="4144912"/>
              <a:ext cx="8643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高速缓存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4607133" y="4414149"/>
              <a:ext cx="65755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5252669" y="3632267"/>
              <a:ext cx="6335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控制器</a:t>
              </a:r>
              <a:endPara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47" y="4360270"/>
            <a:ext cx="2039029" cy="46170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425053" y="4350482"/>
            <a:ext cx="924810" cy="485244"/>
            <a:chOff x="7497779" y="2557344"/>
            <a:chExt cx="924810" cy="485244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7779" y="2557344"/>
              <a:ext cx="892996" cy="485244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7583898" y="2623561"/>
              <a:ext cx="8386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I/O设备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46832" y="1045080"/>
            <a:ext cx="2390714" cy="307777"/>
            <a:chOff x="1883039" y="800106"/>
            <a:chExt cx="2390714" cy="307777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39" y="810269"/>
              <a:ext cx="2390714" cy="287452"/>
            </a:xfrm>
            <a:prstGeom prst="rect">
              <a:avLst/>
            </a:prstGeom>
          </p:spPr>
        </p:pic>
        <p:sp>
          <p:nvSpPr>
            <p:cNvPr id="56" name="矩形 55"/>
            <p:cNvSpPr/>
            <p:nvPr/>
          </p:nvSpPr>
          <p:spPr>
            <a:xfrm>
              <a:off x="1899227" y="800106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5236648" y="2737595"/>
            <a:ext cx="496101" cy="1686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195010" y="2548749"/>
            <a:ext cx="2597347" cy="492443"/>
            <a:chOff x="6304390" y="4393686"/>
            <a:chExt cx="2597347" cy="492443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390" y="4400885"/>
              <a:ext cx="2597347" cy="485244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6388617" y="4393686"/>
              <a:ext cx="24288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地址映射</a:t>
              </a:r>
            </a:p>
            <a:p>
              <a:pPr algn="ctr"/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逻辑地址&lt;---&gt;物理地址 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5894956" y="1553227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CPU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27988" y="1754978"/>
            <a:ext cx="496101" cy="1686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812077" y="2859782"/>
            <a:ext cx="57606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631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69136E-6 L -0.06146 0.12284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6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2802 0.00586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2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20988E-6 L -0.07848 -0.1929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966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617 L -0.02848 0.1753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" y="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48 0.17531 L -0.03768 0.3700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5" grpId="0" animBg="1"/>
      <p:bldP spid="35" grpId="2" animBg="1"/>
      <p:bldP spid="35" grpId="3" animBg="1"/>
      <p:bldP spid="35" grpId="4" animBg="1"/>
      <p:bldP spid="35" grpId="5" animBg="1"/>
      <p:bldP spid="59" grpId="0" animBg="1"/>
      <p:bldP spid="5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地址检查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9537" y="4459564"/>
            <a:ext cx="2390714" cy="307777"/>
            <a:chOff x="1909409" y="865238"/>
            <a:chExt cx="2390714" cy="307777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09" y="875401"/>
              <a:ext cx="2390714" cy="28745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925597" y="865238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48" y="3402242"/>
            <a:ext cx="1872208" cy="88169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38" y="2520549"/>
            <a:ext cx="907625" cy="88169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14" y="1781760"/>
            <a:ext cx="652472" cy="65247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36" y="1930176"/>
            <a:ext cx="355640" cy="35564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74" y="1930176"/>
            <a:ext cx="355640" cy="35564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7195657" y="1809975"/>
            <a:ext cx="940532" cy="11051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16" y="852208"/>
            <a:ext cx="1397000" cy="3665421"/>
          </a:xfrm>
          <a:prstGeom prst="rect">
            <a:avLst/>
          </a:prstGeom>
        </p:spPr>
      </p:pic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6881505" y="4203442"/>
            <a:ext cx="301107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6237114" y="771550"/>
            <a:ext cx="857350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MAX</a:t>
            </a:r>
            <a:r>
              <a:rPr lang="zh-CN" altLang="en-US" sz="1500" b="1" i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sys</a:t>
            </a:r>
            <a:endParaRPr lang="zh-CN" altLang="en-US" sz="1500" b="1" i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30"/>
          <p:cNvSpPr>
            <a:spLocks noChangeArrowheads="1"/>
          </p:cNvSpPr>
          <p:nvPr/>
        </p:nvSpPr>
        <p:spPr bwMode="auto">
          <a:xfrm>
            <a:off x="6259395" y="2754984"/>
            <a:ext cx="656974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1000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6259395" y="1626847"/>
            <a:ext cx="656974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1500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23"/>
          <p:cNvSpPr>
            <a:spLocks noChangeArrowheads="1"/>
          </p:cNvSpPr>
          <p:nvPr/>
        </p:nvSpPr>
        <p:spPr bwMode="auto">
          <a:xfrm>
            <a:off x="7310430" y="1731047"/>
            <a:ext cx="697471" cy="127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物理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28"/>
          <p:cNvSpPr>
            <a:spLocks noChangeArrowheads="1"/>
          </p:cNvSpPr>
          <p:nvPr/>
        </p:nvSpPr>
        <p:spPr bwMode="auto">
          <a:xfrm>
            <a:off x="684480" y="4046205"/>
            <a:ext cx="301107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79512" y="3370255"/>
            <a:ext cx="948113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MAX</a:t>
            </a:r>
            <a:r>
              <a:rPr lang="zh-CN" altLang="en-US" sz="1500" b="1" i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prog</a:t>
            </a:r>
            <a:endParaRPr lang="zh-CN" altLang="en-US" sz="1500" b="1" i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tangle 37"/>
          <p:cNvSpPr>
            <a:spLocks noChangeArrowheads="1"/>
          </p:cNvSpPr>
          <p:nvPr/>
        </p:nvSpPr>
        <p:spPr bwMode="auto">
          <a:xfrm>
            <a:off x="4879150" y="3267829"/>
            <a:ext cx="644150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段基址</a:t>
            </a:r>
            <a:endParaRPr lang="en-US" altLang="zh-CN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寄存器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2636845" y="1571936"/>
            <a:ext cx="567206" cy="55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逻辑</a:t>
            </a:r>
            <a:endParaRPr 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3530278" y="3255996"/>
            <a:ext cx="644150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段长度</a:t>
            </a:r>
            <a:endParaRPr 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寄存器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Rectangle 47"/>
          <p:cNvSpPr>
            <a:spLocks noChangeArrowheads="1"/>
          </p:cNvSpPr>
          <p:nvPr/>
        </p:nvSpPr>
        <p:spPr bwMode="auto">
          <a:xfrm>
            <a:off x="3120134" y="1010681"/>
            <a:ext cx="1529995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Verdana" charset="0"/>
              </a:rPr>
              <a:t>内存异常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49"/>
          <p:cNvSpPr>
            <a:spLocks noChangeArrowheads="1"/>
          </p:cNvSpPr>
          <p:nvPr/>
        </p:nvSpPr>
        <p:spPr bwMode="auto">
          <a:xfrm>
            <a:off x="5542434" y="1571936"/>
            <a:ext cx="567206" cy="55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</a:t>
            </a:r>
            <a:endParaRPr 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 Box 52"/>
          <p:cNvSpPr>
            <a:spLocks noChangeArrowheads="1"/>
          </p:cNvSpPr>
          <p:nvPr/>
        </p:nvSpPr>
        <p:spPr bwMode="auto">
          <a:xfrm>
            <a:off x="1785738" y="2892837"/>
            <a:ext cx="540830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sp>
        <p:nvSpPr>
          <p:cNvPr id="71" name="Rectangle 50"/>
          <p:cNvSpPr>
            <a:spLocks noChangeArrowheads="1"/>
          </p:cNvSpPr>
          <p:nvPr/>
        </p:nvSpPr>
        <p:spPr bwMode="auto">
          <a:xfrm>
            <a:off x="4155124" y="2051018"/>
            <a:ext cx="497828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yes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51"/>
          <p:cNvSpPr>
            <a:spLocks noChangeArrowheads="1"/>
          </p:cNvSpPr>
          <p:nvPr/>
        </p:nvSpPr>
        <p:spPr bwMode="auto">
          <a:xfrm>
            <a:off x="3795084" y="1586745"/>
            <a:ext cx="434157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no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14416" y="2898184"/>
            <a:ext cx="720080" cy="334727"/>
            <a:chOff x="3514416" y="2898184"/>
            <a:chExt cx="720080" cy="334727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16" y="2898186"/>
              <a:ext cx="720080" cy="334725"/>
            </a:xfrm>
            <a:prstGeom prst="rect">
              <a:avLst/>
            </a:prstGeom>
          </p:spPr>
        </p:pic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3605988" y="2898184"/>
              <a:ext cx="538351" cy="32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500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22354" y="2898185"/>
            <a:ext cx="720080" cy="334725"/>
            <a:chOff x="4822354" y="2898185"/>
            <a:chExt cx="720080" cy="33472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354" y="2898185"/>
              <a:ext cx="720080" cy="334725"/>
            </a:xfrm>
            <a:prstGeom prst="rect">
              <a:avLst/>
            </a:prstGeom>
          </p:spPr>
        </p:pic>
        <p:sp>
          <p:nvSpPr>
            <p:cNvPr id="77" name="Rectangle 31"/>
            <p:cNvSpPr>
              <a:spLocks noChangeArrowheads="1"/>
            </p:cNvSpPr>
            <p:nvPr/>
          </p:nvSpPr>
          <p:spPr bwMode="auto">
            <a:xfrm>
              <a:off x="4839867" y="2905448"/>
              <a:ext cx="656974" cy="32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1262053" y="3491178"/>
            <a:ext cx="1571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进程</a:t>
            </a:r>
            <a:r>
              <a:rPr 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P</a:t>
            </a:r>
          </a:p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逻辑地址空间</a:t>
            </a:r>
            <a:endParaRPr lang="zh-CN" altLang="en-US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</p:txBody>
      </p:sp>
      <p:sp>
        <p:nvSpPr>
          <p:cNvPr id="86" name="Rectangle 40"/>
          <p:cNvSpPr>
            <a:spLocks noChangeArrowheads="1"/>
          </p:cNvSpPr>
          <p:nvPr/>
        </p:nvSpPr>
        <p:spPr bwMode="auto">
          <a:xfrm>
            <a:off x="1742027" y="1951874"/>
            <a:ext cx="588045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6932" y="2117084"/>
            <a:ext cx="11790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4155124" y="2111935"/>
            <a:ext cx="818549" cy="51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5372484" y="2111935"/>
            <a:ext cx="1721980" cy="17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3854686" y="1294141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 flipV="1">
            <a:off x="3868419" y="2285816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5180870" y="2279044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332542" y="3253827"/>
            <a:ext cx="2329405" cy="1439063"/>
            <a:chOff x="3029338" y="3558535"/>
            <a:chExt cx="2329405" cy="1439063"/>
          </a:xfrm>
        </p:grpSpPr>
        <p:sp>
          <p:nvSpPr>
            <p:cNvPr id="79" name="Text Box 4"/>
            <p:cNvSpPr txBox="1">
              <a:spLocks noChangeArrowheads="1"/>
            </p:cNvSpPr>
            <p:nvPr/>
          </p:nvSpPr>
          <p:spPr bwMode="auto">
            <a:xfrm>
              <a:off x="3029338" y="4305101"/>
              <a:ext cx="2329405" cy="692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设置起始</a:t>
              </a:r>
              <a:r>
                <a:rPr 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(base)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和最大</a:t>
              </a:r>
              <a:r>
                <a:rPr 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(limit)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>
            <a:xfrm flipH="1" flipV="1">
              <a:off x="3787954" y="3572537"/>
              <a:ext cx="391231" cy="785373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9" idx="0"/>
            </p:cNvCxnSpPr>
            <p:nvPr/>
          </p:nvCxnSpPr>
          <p:spPr>
            <a:xfrm flipV="1">
              <a:off x="4194041" y="3558535"/>
              <a:ext cx="382350" cy="746566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50"/>
          <p:cNvSpPr>
            <a:spLocks noChangeArrowheads="1"/>
          </p:cNvSpPr>
          <p:nvPr/>
        </p:nvSpPr>
        <p:spPr bwMode="auto">
          <a:xfrm>
            <a:off x="3706795" y="1929467"/>
            <a:ext cx="328359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50"/>
          <p:cNvSpPr>
            <a:spLocks noChangeArrowheads="1"/>
          </p:cNvSpPr>
          <p:nvPr/>
        </p:nvSpPr>
        <p:spPr bwMode="auto">
          <a:xfrm>
            <a:off x="5021933" y="1929467"/>
            <a:ext cx="328359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6965" y="2481555"/>
            <a:ext cx="1081524" cy="902738"/>
            <a:chOff x="1929246" y="2751523"/>
            <a:chExt cx="1081524" cy="902738"/>
          </a:xfrm>
        </p:grpSpPr>
        <p:sp>
          <p:nvSpPr>
            <p:cNvPr id="2" name="上箭头 1"/>
            <p:cNvSpPr/>
            <p:nvPr/>
          </p:nvSpPr>
          <p:spPr>
            <a:xfrm>
              <a:off x="1929246" y="2751523"/>
              <a:ext cx="1081524" cy="902738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 Box 52"/>
            <p:cNvSpPr>
              <a:spLocks noChangeArrowheads="1"/>
            </p:cNvSpPr>
            <p:nvPr/>
          </p:nvSpPr>
          <p:spPr bwMode="auto">
            <a:xfrm>
              <a:off x="2186089" y="3192652"/>
              <a:ext cx="592127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指令</a:t>
              </a:r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2374211" y="2110646"/>
            <a:ext cx="1305303" cy="802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856210" y="1201776"/>
            <a:ext cx="11682" cy="727691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099463" y="2112255"/>
            <a:ext cx="900975" cy="12092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372447" y="2112002"/>
            <a:ext cx="1809695" cy="0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452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496</Words>
  <Application>Microsoft Office PowerPoint</Application>
  <PresentationFormat>全屏显示(16:9)</PresentationFormat>
  <Paragraphs>166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宋体</vt:lpstr>
      <vt:lpstr>微软雅黑</vt:lpstr>
      <vt:lpstr>张海山锐谐体2.0-授权联系：Samtype@QQ.com</vt:lpstr>
      <vt:lpstr>Arial</vt:lpstr>
      <vt:lpstr>Calibri</vt:lpstr>
      <vt:lpstr>Comic Sans MS</vt:lpstr>
      <vt:lpstr>Courier New</vt:lpstr>
      <vt:lpstr>Lucida Sans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289</cp:revision>
  <dcterms:created xsi:type="dcterms:W3CDTF">2015-01-11T06:38:50Z</dcterms:created>
  <dcterms:modified xsi:type="dcterms:W3CDTF">2015-02-13T03:12:36Z</dcterms:modified>
</cp:coreProperties>
</file>