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70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内存碎片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动态分配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endParaRPr 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碎片整理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7" y="361461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63725" y="3880372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06538" y="3894660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28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159516" y="2135995"/>
            <a:ext cx="1036199" cy="173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167578" y="3152991"/>
            <a:ext cx="1036199" cy="975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59517" y="4153665"/>
            <a:ext cx="1036199" cy="291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936924" y="3349564"/>
            <a:ext cx="1465263" cy="778749"/>
            <a:chOff x="6920802" y="2221188"/>
            <a:chExt cx="1465263" cy="778749"/>
          </a:xfrm>
        </p:grpSpPr>
        <p:sp>
          <p:nvSpPr>
            <p:cNvPr id="46" name="矩形 45"/>
            <p:cNvSpPr/>
            <p:nvPr/>
          </p:nvSpPr>
          <p:spPr>
            <a:xfrm>
              <a:off x="7143395" y="2255318"/>
              <a:ext cx="1052322" cy="7446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6920802" y="2221188"/>
              <a:ext cx="1465263" cy="59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</a:p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719138" y="1372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连续内存分配和内存碎片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928676"/>
            <a:ext cx="5334444" cy="1011609"/>
            <a:chOff x="642910" y="928676"/>
            <a:chExt cx="5334444" cy="1011609"/>
          </a:xfrm>
        </p:grpSpPr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13335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642910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912" y="952426"/>
              <a:ext cx="1569660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连续内存分配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05354" y="1238554"/>
              <a:ext cx="4572000" cy="7017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给进程分配一块不小于指定大小的连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续的物理内存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区域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1869621"/>
            <a:ext cx="3024414" cy="689494"/>
            <a:chOff x="642910" y="1869621"/>
            <a:chExt cx="3024414" cy="689494"/>
          </a:xfrm>
        </p:grpSpPr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642910" y="18696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22791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975549" y="188149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内存碎片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05166" y="2203633"/>
              <a:ext cx="2262158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空闲内存不能被利用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10" y="2501816"/>
            <a:ext cx="3959430" cy="679022"/>
            <a:chOff x="642910" y="2501816"/>
            <a:chExt cx="3959430" cy="679022"/>
          </a:xfrm>
        </p:grpSpPr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642910" y="25018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29304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988225" y="252556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6853" y="281150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分配单元之间的未被使用内存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10" y="3144758"/>
            <a:ext cx="5322193" cy="1024337"/>
            <a:chOff x="642910" y="3144758"/>
            <a:chExt cx="5322193" cy="1024337"/>
          </a:xfrm>
        </p:grpSpPr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42910" y="31447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038" y="3597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976538" y="3156633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3728" y="347838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分配单元内部的未被使用内存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393103" y="379976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取决于分配单元大小是否要取整</a:t>
              </a:r>
            </a:p>
          </p:txBody>
        </p:sp>
        <p:pic>
          <p:nvPicPr>
            <p:cNvPr id="3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39185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组合 35"/>
          <p:cNvGrpSpPr/>
          <p:nvPr/>
        </p:nvGrpSpPr>
        <p:grpSpPr>
          <a:xfrm>
            <a:off x="6966208" y="4301683"/>
            <a:ext cx="1465263" cy="635728"/>
            <a:chOff x="6966208" y="4301683"/>
            <a:chExt cx="1465263" cy="635728"/>
          </a:xfrm>
        </p:grpSpPr>
        <p:sp>
          <p:nvSpPr>
            <p:cNvPr id="38" name="矩形 37"/>
            <p:cNvSpPr/>
            <p:nvPr/>
          </p:nvSpPr>
          <p:spPr>
            <a:xfrm>
              <a:off x="7143394" y="4444904"/>
              <a:ext cx="1052322" cy="393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966208" y="4301683"/>
              <a:ext cx="1465263" cy="63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</a:p>
            <a:p>
              <a:pPr algn="ctr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3045" y="2309842"/>
            <a:ext cx="1465263" cy="1073074"/>
            <a:chOff x="6936924" y="2054565"/>
            <a:chExt cx="1465263" cy="1073074"/>
          </a:xfrm>
        </p:grpSpPr>
        <p:sp>
          <p:nvSpPr>
            <p:cNvPr id="2" name="矩形 1"/>
            <p:cNvSpPr/>
            <p:nvPr/>
          </p:nvSpPr>
          <p:spPr>
            <a:xfrm>
              <a:off x="7143395" y="2054565"/>
              <a:ext cx="1052322" cy="1073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6936924" y="2108828"/>
              <a:ext cx="1465263" cy="59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</a:p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6101" y="805544"/>
            <a:ext cx="1869960" cy="4192711"/>
            <a:chOff x="5623137" y="791112"/>
            <a:chExt cx="1869960" cy="419271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47" y="855248"/>
              <a:ext cx="1524750" cy="4000946"/>
            </a:xfrm>
            <a:prstGeom prst="rect">
              <a:avLst/>
            </a:prstGeom>
          </p:spPr>
        </p:pic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623137" y="791112"/>
              <a:ext cx="658577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5952426" y="4663566"/>
              <a:ext cx="301107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5933" y="2309064"/>
            <a:ext cx="2185521" cy="2491053"/>
            <a:chOff x="4957873" y="2054565"/>
            <a:chExt cx="2185521" cy="2491053"/>
          </a:xfrm>
        </p:grpSpPr>
        <p:grpSp>
          <p:nvGrpSpPr>
            <p:cNvPr id="9" name="组合 8"/>
            <p:cNvGrpSpPr/>
            <p:nvPr/>
          </p:nvGrpSpPr>
          <p:grpSpPr>
            <a:xfrm>
              <a:off x="4957873" y="2591102"/>
              <a:ext cx="1524879" cy="1954516"/>
              <a:chOff x="4957873" y="2591102"/>
              <a:chExt cx="1524879" cy="195451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873" y="2591102"/>
                <a:ext cx="1524879" cy="1954516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397145" y="2747854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代码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97145" y="3383694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数据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90733" y="4002864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堆栈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V="1">
              <a:off x="6482752" y="2054565"/>
              <a:ext cx="660642" cy="536537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482748" y="3117186"/>
              <a:ext cx="660645" cy="1428432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872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  <p:bldP spid="3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3" y="2082434"/>
            <a:ext cx="1484776" cy="44091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7053099" y="1399533"/>
            <a:ext cx="1285696" cy="55738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50694" y="2838893"/>
            <a:ext cx="1285696" cy="344325"/>
            <a:chOff x="7073724" y="932190"/>
            <a:chExt cx="1285696" cy="344325"/>
          </a:xfrm>
        </p:grpSpPr>
        <p:sp>
          <p:nvSpPr>
            <p:cNvPr id="54" name="矩形 53"/>
            <p:cNvSpPr/>
            <p:nvPr/>
          </p:nvSpPr>
          <p:spPr>
            <a:xfrm>
              <a:off x="7204367" y="993172"/>
              <a:ext cx="1024410" cy="245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46224" y="904690"/>
            <a:ext cx="1285696" cy="55738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3724" y="1953929"/>
            <a:ext cx="1285696" cy="921427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7692" y="1981429"/>
              <a:ext cx="1024410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73724" y="213411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64444" y="3157356"/>
            <a:ext cx="1285696" cy="949294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7692" y="3157356"/>
              <a:ext cx="1024410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64444" y="333455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64444" y="4089493"/>
            <a:ext cx="1285696" cy="67279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7692" y="4089493"/>
              <a:ext cx="1024410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64444" y="4283851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 Box 38"/>
          <p:cNvSpPr>
            <a:spLocks noChangeArrowheads="1"/>
          </p:cNvSpPr>
          <p:nvPr/>
        </p:nvSpPr>
        <p:spPr bwMode="auto">
          <a:xfrm>
            <a:off x="606425" y="1501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分配：动态分区分配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4777" y="952131"/>
            <a:ext cx="4737883" cy="1321171"/>
            <a:chOff x="694777" y="952131"/>
            <a:chExt cx="4737883" cy="1321171"/>
          </a:xfrm>
        </p:grpSpPr>
        <p:sp>
          <p:nvSpPr>
            <p:cNvPr id="44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4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028217" y="95693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4909" y="1242501"/>
              <a:ext cx="41177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当程序被加载执行时，分配一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个进程指定大小可变的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分区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块、内存块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283" y="1873192"/>
              <a:ext cx="25699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分区的地址是连续的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777" y="2344338"/>
            <a:ext cx="4714876" cy="1031929"/>
            <a:chOff x="694777" y="2344338"/>
            <a:chExt cx="4714876" cy="1031929"/>
          </a:xfrm>
        </p:grpSpPr>
        <p:sp>
          <p:nvSpPr>
            <p:cNvPr id="19" name="矩形 18"/>
            <p:cNvSpPr/>
            <p:nvPr/>
          </p:nvSpPr>
          <p:spPr>
            <a:xfrm>
              <a:off x="837653" y="2690405"/>
              <a:ext cx="4572000" cy="374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所有进程的已分配分区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415925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Calibri" pitchFamily="34" charset="0"/>
                </a:endParaRPr>
              </a:p>
            </p:txBody>
          </p:sp>
          <p:pic>
            <p:nvPicPr>
              <p:cNvPr id="39" name="图片 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图片 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28217" y="2344338"/>
                <a:ext cx="3518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操作系统需要维护的数据结构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90971" y="2976157"/>
                <a:ext cx="3057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空闲分区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(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Empty-blocks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)</a:t>
                </a:r>
                <a:endParaRPr lang="zh-CN" altLang="en-US" sz="2000" dirty="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4777" y="3442982"/>
            <a:ext cx="2570326" cy="409510"/>
            <a:chOff x="694777" y="3442982"/>
            <a:chExt cx="2570326" cy="409510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694777" y="34429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593" y="3452382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动态分区分配策略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9683" y="3749821"/>
            <a:ext cx="2434560" cy="400110"/>
            <a:chOff x="1129683" y="3749821"/>
            <a:chExt cx="2434560" cy="400110"/>
          </a:xfrm>
        </p:grpSpPr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9683" y="38689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314909" y="3749821"/>
              <a:ext cx="2249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最先匹配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First-fit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6032" y="4083261"/>
            <a:ext cx="2418039" cy="374461"/>
            <a:chOff x="1136032" y="4083261"/>
            <a:chExt cx="2418039" cy="374461"/>
          </a:xfrm>
        </p:grpSpPr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4164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1303034" y="4083261"/>
              <a:ext cx="2251037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最佳匹配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Best-fit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36032" y="4392951"/>
            <a:ext cx="2646219" cy="374461"/>
            <a:chOff x="1136032" y="4392951"/>
            <a:chExt cx="2646219" cy="374461"/>
          </a:xfrm>
        </p:grpSpPr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032" y="44758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1314909" y="4392951"/>
              <a:ext cx="2467342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最差匹配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Worst-fit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962" y="846233"/>
            <a:ext cx="1784631" cy="4042888"/>
            <a:chOff x="5385992" y="817121"/>
            <a:chExt cx="1784631" cy="4042888"/>
          </a:xfrm>
        </p:grpSpPr>
        <p:sp>
          <p:nvSpPr>
            <p:cNvPr id="76" name="矩形 75"/>
            <p:cNvSpPr/>
            <p:nvPr/>
          </p:nvSpPr>
          <p:spPr>
            <a:xfrm>
              <a:off x="5385992" y="81712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29395" y="449067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213" y="907079"/>
              <a:ext cx="1024410" cy="3855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435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2716E-6 L -0.17569 -0.407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18594 -0.246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-0.18438 -0.1364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17847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-0.17622 0.1200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-0.17778 0.2179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5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箭头 31"/>
          <p:cNvSpPr/>
          <p:nvPr/>
        </p:nvSpPr>
        <p:spPr>
          <a:xfrm>
            <a:off x="5940870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16215" y="1131590"/>
            <a:ext cx="1363560" cy="3255242"/>
            <a:chOff x="6516215" y="1131590"/>
            <a:chExt cx="1363560" cy="3255242"/>
          </a:xfrm>
        </p:grpSpPr>
        <p:grpSp>
          <p:nvGrpSpPr>
            <p:cNvPr id="3" name="组合 2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500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133723"/>
            <a:ext cx="1363559" cy="32552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6" y="3581994"/>
            <a:ext cx="1363559" cy="3102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2108962"/>
            <a:ext cx="1363559" cy="600408"/>
          </a:xfrm>
          <a:prstGeom prst="rect">
            <a:avLst/>
          </a:prstGeom>
        </p:spPr>
      </p:pic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633958" y="1223446"/>
            <a:ext cx="2641587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个字节，使用第一个可用的空间比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大的空闲块。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958" y="2956514"/>
            <a:ext cx="2687626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使用第一个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1KB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的空闲块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。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2465" y="3549949"/>
            <a:ext cx="131405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8820" y="2223578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4" y="1131590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70346" y="1135856"/>
            <a:ext cx="1363559" cy="458116"/>
            <a:chOff x="4370346" y="1135856"/>
            <a:chExt cx="1363559" cy="4581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366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" grpId="0"/>
      <p:bldP spid="9" grpId="0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056" y="1670712"/>
            <a:ext cx="4108817" cy="369332"/>
            <a:chOff x="1214056" y="1670712"/>
            <a:chExt cx="4108817" cy="369332"/>
          </a:xfrm>
        </p:grpSpPr>
        <p:pic>
          <p:nvPicPr>
            <p:cNvPr id="2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771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1214056" y="1670712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分配过程时，搜索一个合适的分区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121" y="2016215"/>
            <a:ext cx="6143668" cy="369332"/>
            <a:chOff x="1203121" y="2016215"/>
            <a:chExt cx="6143668" cy="36933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21333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1203121" y="2016215"/>
              <a:ext cx="614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释放分区时，检查是否可与临近的空闲分区合并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8723" y="976634"/>
            <a:ext cx="3291760" cy="718283"/>
            <a:chOff x="1108723" y="976634"/>
            <a:chExt cx="3291760" cy="718283"/>
          </a:xfrm>
        </p:grpSpPr>
        <p:sp>
          <p:nvSpPr>
            <p:cNvPr id="19" name="矩形 18"/>
            <p:cNvSpPr/>
            <p:nvPr/>
          </p:nvSpPr>
          <p:spPr>
            <a:xfrm>
              <a:off x="1214996" y="132558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空闲分区列表按地址顺序排序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4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1108723" y="976634"/>
              <a:ext cx="19143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1506" y="2400987"/>
            <a:ext cx="4009664" cy="1106039"/>
            <a:chOff x="1101506" y="2400987"/>
            <a:chExt cx="4009664" cy="1106039"/>
          </a:xfrm>
        </p:grpSpPr>
        <p:sp>
          <p:nvSpPr>
            <p:cNvPr id="37" name="矩形 36"/>
            <p:cNvSpPr/>
            <p:nvPr/>
          </p:nvSpPr>
          <p:spPr>
            <a:xfrm>
              <a:off x="1694850" y="278736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简单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94850" y="313769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在高地址空间有大块的空闲分区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01506" y="2400987"/>
              <a:ext cx="115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2001" y="28936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6178" y="32477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89912" y="3491339"/>
            <a:ext cx="2368808" cy="1090352"/>
            <a:chOff x="1089912" y="3491339"/>
            <a:chExt cx="2368808" cy="1090352"/>
          </a:xfrm>
        </p:grpSpPr>
        <p:sp>
          <p:nvSpPr>
            <p:cNvPr id="40" name="矩形 39"/>
            <p:cNvSpPr/>
            <p:nvPr/>
          </p:nvSpPr>
          <p:spPr>
            <a:xfrm>
              <a:off x="1089912" y="3491339"/>
              <a:ext cx="1460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59041" y="38610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5403" y="4212359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分配大块时较慢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908" y="3983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085" y="43379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54767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6012878" y="2416454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86188" y="1056060"/>
            <a:ext cx="1365595" cy="3258764"/>
            <a:chOff x="6586188" y="1056060"/>
            <a:chExt cx="1365595" cy="3258764"/>
          </a:xfrm>
        </p:grpSpPr>
        <p:grpSp>
          <p:nvGrpSpPr>
            <p:cNvPr id="3" name="组合 2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061715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2036954"/>
            <a:ext cx="1363559" cy="6004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063848"/>
            <a:ext cx="1363559" cy="4581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2354" y="3477941"/>
            <a:ext cx="1363559" cy="370059"/>
            <a:chOff x="4442354" y="3477941"/>
            <a:chExt cx="1363559" cy="37005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26766" y="1107060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530828" y="2151570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397619" y="1416100"/>
            <a:ext cx="3454301" cy="77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字节分区时， 查找并使用不小于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的最小空闲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250" y="3047957"/>
            <a:ext cx="3455670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 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最小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586187" y="3509986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688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4" grpId="0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2905" y="1334961"/>
            <a:ext cx="3647152" cy="369332"/>
            <a:chOff x="1192905" y="1334961"/>
            <a:chExt cx="3647152" cy="369332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3032" y="144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1192905" y="1334961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分配时，查找一个合适的分区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654570" y="2658159"/>
            <a:ext cx="2797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避免大的空闲分区被拆分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54570" y="2995324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可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减小外部碎片的大小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54185" y="1644066"/>
            <a:ext cx="7070858" cy="369332"/>
            <a:chOff x="1154185" y="1644066"/>
            <a:chExt cx="7070858" cy="369332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38433" y="1749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154185" y="1644066"/>
              <a:ext cx="70708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释放时，查找并且合并临近的空闲分区（如果找到）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4570" y="3330173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相对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简单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732449"/>
            <a:ext cx="3565617" cy="662123"/>
            <a:chOff x="1043608" y="732449"/>
            <a:chExt cx="3565617" cy="662123"/>
          </a:xfrm>
        </p:grpSpPr>
        <p:sp>
          <p:nvSpPr>
            <p:cNvPr id="23" name="矩形 22"/>
            <p:cNvSpPr/>
            <p:nvPr/>
          </p:nvSpPr>
          <p:spPr>
            <a:xfrm>
              <a:off x="1192905" y="102524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空闲分区列表按照大小排序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2280" y="1153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1043608" y="732449"/>
              <a:ext cx="19143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3608" y="1953787"/>
            <a:ext cx="6119195" cy="737275"/>
            <a:chOff x="1043608" y="1953787"/>
            <a:chExt cx="6119195" cy="737275"/>
          </a:xfrm>
        </p:grpSpPr>
        <p:sp>
          <p:nvSpPr>
            <p:cNvPr id="28" name="矩形 27"/>
            <p:cNvSpPr/>
            <p:nvPr/>
          </p:nvSpPr>
          <p:spPr>
            <a:xfrm>
              <a:off x="1654570" y="2321730"/>
              <a:ext cx="5508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大部分分配的尺寸较小时，效果很好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3608" y="1953787"/>
              <a:ext cx="1378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9831" y="2423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52137" y="3650425"/>
            <a:ext cx="3560009" cy="1386675"/>
            <a:chOff x="1052137" y="3650425"/>
            <a:chExt cx="3560009" cy="1386675"/>
          </a:xfrm>
        </p:grpSpPr>
        <p:sp>
          <p:nvSpPr>
            <p:cNvPr id="31" name="矩形 30"/>
            <p:cNvSpPr/>
            <p:nvPr/>
          </p:nvSpPr>
          <p:spPr>
            <a:xfrm>
              <a:off x="1052137" y="3650425"/>
              <a:ext cx="11593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7491" y="40244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7491" y="434639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57491" y="4667768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容易产生很多无用的小碎片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1278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479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80490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717014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8223" y="1130120"/>
            <a:ext cx="1363560" cy="3256712"/>
            <a:chOff x="6588223" y="1130120"/>
            <a:chExt cx="1363560" cy="325671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5" name="AutoShape 3" descr="D:\%E5%BE%AE%E4%BF%A1\WxBox\web\images\wxbox.png"/>
          <p:cNvSpPr>
            <a:spLocks noChangeAspect="1" noChangeArrowheads="1"/>
          </p:cNvSpPr>
          <p:nvPr/>
        </p:nvSpPr>
        <p:spPr bwMode="auto">
          <a:xfrm>
            <a:off x="31750" y="-1666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6" name="AutoShape 4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9" name="AutoShape 7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sp>
        <p:nvSpPr>
          <p:cNvPr id="31" name="Text Box 2"/>
          <p:cNvSpPr>
            <a:spLocks noChangeArrowheads="1"/>
          </p:cNvSpPr>
          <p:nvPr/>
        </p:nvSpPr>
        <p:spPr bwMode="auto">
          <a:xfrm>
            <a:off x="715272" y="1320946"/>
            <a:ext cx="3064640" cy="133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使用尺寸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最大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空闲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0222" y="2873708"/>
            <a:ext cx="2825746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个空闲块（最大）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012878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68399"/>
            <a:ext cx="1363559" cy="3388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133723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3581994"/>
            <a:ext cx="1363559" cy="3102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135856"/>
            <a:ext cx="1363559" cy="458116"/>
          </a:xfrm>
          <a:prstGeom prst="rect">
            <a:avLst/>
          </a:prstGeom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74473" y="3549949"/>
            <a:ext cx="131405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26766" y="1179068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2355" y="2108962"/>
            <a:ext cx="1363559" cy="600408"/>
            <a:chOff x="4442355" y="2108962"/>
            <a:chExt cx="1363559" cy="60040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588223" y="2108962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094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15" grpId="0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策略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6584" y="888295"/>
            <a:ext cx="3787986" cy="728206"/>
            <a:chOff x="786584" y="888295"/>
            <a:chExt cx="3787986" cy="728206"/>
          </a:xfrm>
        </p:grpSpPr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13694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786584" y="888295"/>
              <a:ext cx="19287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89083" y="1274869"/>
              <a:ext cx="3185487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空闲分区列表按由大到小排序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1532" y="1608121"/>
            <a:ext cx="2683742" cy="341632"/>
            <a:chOff x="1181532" y="1608121"/>
            <a:chExt cx="2683742" cy="341632"/>
          </a:xfrm>
        </p:grpSpPr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1690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372284" y="1608121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分配时，选最大的分区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532" y="1929874"/>
            <a:ext cx="6840760" cy="590931"/>
            <a:chOff x="1181532" y="1929874"/>
            <a:chExt cx="6840760" cy="590931"/>
          </a:xfrm>
        </p:grpSpPr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532" y="20282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1372284" y="1929874"/>
              <a:ext cx="665000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释放时，检查是否可与临近的空闲分区合并，进行可能的合并，并调整空闲分区列表顺序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339" y="2428592"/>
            <a:ext cx="4325959" cy="1099099"/>
            <a:chOff x="791339" y="2428592"/>
            <a:chExt cx="4325959" cy="1099099"/>
          </a:xfrm>
        </p:grpSpPr>
        <p:sp>
          <p:nvSpPr>
            <p:cNvPr id="26" name="矩形 25"/>
            <p:cNvSpPr/>
            <p:nvPr/>
          </p:nvSpPr>
          <p:spPr>
            <a:xfrm>
              <a:off x="1372284" y="3186059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避免出现太多的小碎片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72284" y="2809949"/>
              <a:ext cx="3745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中等大小的分配较多时，效果最好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339" y="2428592"/>
              <a:ext cx="1078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32573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29366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6584" y="3456937"/>
            <a:ext cx="6305696" cy="1361060"/>
            <a:chOff x="786584" y="3456937"/>
            <a:chExt cx="6305696" cy="1361060"/>
          </a:xfrm>
        </p:grpSpPr>
        <p:sp>
          <p:nvSpPr>
            <p:cNvPr id="35" name="矩形 34"/>
            <p:cNvSpPr/>
            <p:nvPr/>
          </p:nvSpPr>
          <p:spPr>
            <a:xfrm>
              <a:off x="786584" y="3456937"/>
              <a:ext cx="15102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38261" y="3805347"/>
              <a:ext cx="2168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38260" y="4127288"/>
              <a:ext cx="15310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外部碎片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38261" y="4448665"/>
              <a:ext cx="575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容易破坏大的空闲分区，因此后续难以分配大的分区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4210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4548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5291" y="38900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88855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701</Words>
  <Application>Microsoft Office PowerPoint</Application>
  <PresentationFormat>全屏显示(16:9)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Lucida Sans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290</cp:revision>
  <dcterms:created xsi:type="dcterms:W3CDTF">2015-01-11T06:38:50Z</dcterms:created>
  <dcterms:modified xsi:type="dcterms:W3CDTF">2015-02-13T05:03:55Z</dcterms:modified>
</cp:coreProperties>
</file>