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1" r:id="rId2"/>
    <p:sldId id="293" r:id="rId3"/>
    <p:sldId id="286" r:id="rId4"/>
    <p:sldId id="287" r:id="rId5"/>
    <p:sldId id="288" r:id="rId6"/>
    <p:sldId id="289" r:id="rId7"/>
    <p:sldId id="290" r:id="rId8"/>
    <p:sldId id="270" r:id="rId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00000"/>
    <a:srgbClr val="00B050"/>
    <a:srgbClr val="7FC36A"/>
    <a:srgbClr val="F9CB14"/>
    <a:srgbClr val="09707F"/>
    <a:srgbClr val="D60093"/>
    <a:srgbClr val="115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3" y="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3" Type="http://schemas.openxmlformats.org/officeDocument/2006/relationships/hyperlink" Target="http://en.wikipedia.org/wiki/Buddy_memory_allocation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02184" y="2060034"/>
            <a:ext cx="6858000" cy="102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伙伴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5" y="252056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0456" y="207486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7624" y="283067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198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(Buddy System)</a:t>
            </a: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整个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可分配的分区大小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</a:p>
        </p:txBody>
      </p:sp>
      <p:sp>
        <p:nvSpPr>
          <p:cNvPr id="34" name="Text Box 2"/>
          <p:cNvSpPr>
            <a:spLocks noChangeArrowheads="1"/>
          </p:cNvSpPr>
          <p:nvPr/>
        </p:nvSpPr>
        <p:spPr bwMode="auto">
          <a:xfrm>
            <a:off x="899592" y="1327303"/>
            <a:ext cx="6624736" cy="60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的分区大小为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U-1</a:t>
            </a: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s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2000" b="1" baseline="300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，把整个块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该进程；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2383" y="2101577"/>
            <a:ext cx="6025921" cy="709430"/>
            <a:chOff x="1282383" y="2101577"/>
            <a:chExt cx="6025921" cy="709430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2215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2101577"/>
              <a:ext cx="588275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，将大小为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当前空闲分区划分成两个大小为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空闲分区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82383" y="2750316"/>
            <a:ext cx="6025921" cy="709430"/>
            <a:chOff x="1282383" y="2750316"/>
            <a:chExt cx="6025921" cy="709430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8703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 Box 2"/>
            <p:cNvSpPr>
              <a:spLocks noChangeArrowheads="1"/>
            </p:cNvSpPr>
            <p:nvPr/>
          </p:nvSpPr>
          <p:spPr bwMode="auto">
            <a:xfrm>
              <a:off x="1425552" y="2750316"/>
              <a:ext cx="588275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重复划分过程，直到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i-1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s 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≤</a:t>
              </a:r>
              <a:r>
                <a:rPr lang="en-US" altLang="zh-CN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，并把一个空闲分区分配给该进程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6754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Text Box 2"/>
          <p:cNvSpPr>
            <a:spLocks noChangeArrowheads="1"/>
          </p:cNvSpPr>
          <p:nvPr/>
        </p:nvSpPr>
        <p:spPr bwMode="auto">
          <a:xfrm>
            <a:off x="899592" y="915566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数据结构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2383" y="1275150"/>
            <a:ext cx="6025921" cy="378671"/>
            <a:chOff x="1282383" y="1275150"/>
            <a:chExt cx="6025921" cy="378671"/>
          </a:xfrm>
        </p:grpSpPr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139513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25552" y="1275150"/>
              <a:ext cx="5882752" cy="378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空闲块按大小和起始地址组织成二维数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899592" y="2181839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分配过程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82383" y="2541423"/>
            <a:ext cx="4945801" cy="709430"/>
            <a:chOff x="1282383" y="2541423"/>
            <a:chExt cx="4945801" cy="70943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2383" y="2661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1425552" y="2541423"/>
              <a:ext cx="480263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由小到大在空闲块数组中找最小的可用空闲</a:t>
              </a: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76327" y="2901007"/>
            <a:ext cx="4951857" cy="709430"/>
            <a:chOff x="1276327" y="2901007"/>
            <a:chExt cx="4951857" cy="709430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3010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 Box 2"/>
            <p:cNvSpPr>
              <a:spLocks noChangeArrowheads="1"/>
            </p:cNvSpPr>
            <p:nvPr/>
          </p:nvSpPr>
          <p:spPr bwMode="auto">
            <a:xfrm>
              <a:off x="1425552" y="2901007"/>
              <a:ext cx="4802632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空闲块过大，对可用空闲块进行二等分，直到得到合适的可用空闲块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6327" y="1622077"/>
            <a:ext cx="6035606" cy="394245"/>
            <a:chOff x="1276327" y="1622077"/>
            <a:chExt cx="6035606" cy="394245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76327" y="17445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2"/>
            <p:cNvSpPr>
              <a:spLocks noChangeArrowheads="1"/>
            </p:cNvSpPr>
            <p:nvPr/>
          </p:nvSpPr>
          <p:spPr bwMode="auto">
            <a:xfrm>
              <a:off x="1429181" y="1622077"/>
              <a:ext cx="5882752" cy="394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初始状态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：只有一个大小为</a:t>
              </a:r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</a:t>
              </a:r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的空闲块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101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系统中的内存分配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201496" y="1231483"/>
            <a:ext cx="8273589" cy="296436"/>
            <a:chOff x="195414" y="1237928"/>
            <a:chExt cx="8273589" cy="296436"/>
          </a:xfrm>
        </p:grpSpPr>
        <p:pic>
          <p:nvPicPr>
            <p:cNvPr id="172" name="图片 171" descr="6-5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6454" y="1237928"/>
              <a:ext cx="7232549" cy="248400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95414" y="1288143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9707F"/>
                  </a:solidFill>
                  <a:latin typeface="微软雅黑" pitchFamily="34" charset="-122"/>
                  <a:ea typeface="微软雅黑" pitchFamily="34" charset="-122"/>
                </a:rPr>
                <a:t>Request 100K</a:t>
              </a: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79512" y="892928"/>
            <a:ext cx="8288699" cy="345017"/>
            <a:chOff x="179512" y="892928"/>
            <a:chExt cx="8288699" cy="345017"/>
          </a:xfrm>
        </p:grpSpPr>
        <p:sp>
          <p:nvSpPr>
            <p:cNvPr id="63" name="矩形 62"/>
            <p:cNvSpPr/>
            <p:nvPr/>
          </p:nvSpPr>
          <p:spPr>
            <a:xfrm>
              <a:off x="179512" y="952200"/>
              <a:ext cx="11092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1500" b="1" baseline="30000" dirty="0" err="1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Mbyte</a:t>
              </a:r>
              <a:r>
                <a:rPr lang="en-US" altLang="zh-CN" sz="15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 block</a:t>
              </a:r>
            </a:p>
          </p:txBody>
        </p:sp>
        <p:pic>
          <p:nvPicPr>
            <p:cNvPr id="75" name="图片 74" descr="6-5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932" y="892928"/>
              <a:ext cx="7247279" cy="248400"/>
            </a:xfrm>
            <a:prstGeom prst="rect">
              <a:avLst/>
            </a:prstGeom>
          </p:spPr>
        </p:pic>
        <p:sp>
          <p:nvSpPr>
            <p:cNvPr id="119" name="矩形 118"/>
            <p:cNvSpPr/>
            <p:nvPr/>
          </p:nvSpPr>
          <p:spPr>
            <a:xfrm>
              <a:off x="4753278" y="940428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185" name="矩形 184"/>
          <p:cNvSpPr/>
          <p:nvPr/>
        </p:nvSpPr>
        <p:spPr>
          <a:xfrm>
            <a:off x="1242536" y="1244820"/>
            <a:ext cx="3762371" cy="214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7" name="图片 186" descr="7-8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07" y="1244387"/>
            <a:ext cx="3799651" cy="220688"/>
          </a:xfrm>
          <a:prstGeom prst="rect">
            <a:avLst/>
          </a:prstGeom>
        </p:spPr>
      </p:pic>
      <p:sp>
        <p:nvSpPr>
          <p:cNvPr id="188" name="矩形 187"/>
          <p:cNvSpPr/>
          <p:nvPr/>
        </p:nvSpPr>
        <p:spPr>
          <a:xfrm>
            <a:off x="6471988" y="1270916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512K</a:t>
            </a:r>
          </a:p>
        </p:txBody>
      </p:sp>
      <p:sp>
        <p:nvSpPr>
          <p:cNvPr id="189" name="矩形 188"/>
          <p:cNvSpPr/>
          <p:nvPr/>
        </p:nvSpPr>
        <p:spPr>
          <a:xfrm>
            <a:off x="1242536" y="1237945"/>
            <a:ext cx="2044837" cy="22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3834892" y="1275370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256K</a:t>
            </a:r>
          </a:p>
        </p:txBody>
      </p:sp>
      <p:pic>
        <p:nvPicPr>
          <p:cNvPr id="191" name="图片 190" descr="6-6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85" y="1226871"/>
            <a:ext cx="2059566" cy="248400"/>
          </a:xfrm>
          <a:prstGeom prst="rect">
            <a:avLst/>
          </a:prstGeom>
        </p:spPr>
      </p:pic>
      <p:sp>
        <p:nvSpPr>
          <p:cNvPr id="192" name="矩形 191"/>
          <p:cNvSpPr/>
          <p:nvPr/>
        </p:nvSpPr>
        <p:spPr>
          <a:xfrm>
            <a:off x="1242536" y="1235299"/>
            <a:ext cx="952744" cy="221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2404644" y="1281362"/>
            <a:ext cx="534121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600" b="1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128K</a:t>
            </a:r>
          </a:p>
        </p:txBody>
      </p:sp>
      <p:grpSp>
        <p:nvGrpSpPr>
          <p:cNvPr id="195" name="组合 194"/>
          <p:cNvGrpSpPr/>
          <p:nvPr/>
        </p:nvGrpSpPr>
        <p:grpSpPr>
          <a:xfrm>
            <a:off x="1227926" y="1225696"/>
            <a:ext cx="967472" cy="299862"/>
            <a:chOff x="1227808" y="1529176"/>
            <a:chExt cx="967472" cy="299862"/>
          </a:xfrm>
        </p:grpSpPr>
        <p:pic>
          <p:nvPicPr>
            <p:cNvPr id="196" name="图片 195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7808" y="1529176"/>
              <a:ext cx="967472" cy="248400"/>
            </a:xfrm>
            <a:prstGeom prst="rect">
              <a:avLst/>
            </a:prstGeom>
          </p:spPr>
        </p:pic>
        <p:sp>
          <p:nvSpPr>
            <p:cNvPr id="197" name="矩形 196"/>
            <p:cNvSpPr/>
            <p:nvPr/>
          </p:nvSpPr>
          <p:spPr>
            <a:xfrm>
              <a:off x="1333411" y="157255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170723" y="1565047"/>
            <a:ext cx="8279672" cy="316912"/>
            <a:chOff x="170723" y="1565047"/>
            <a:chExt cx="8279672" cy="316912"/>
          </a:xfrm>
        </p:grpSpPr>
        <p:sp>
          <p:nvSpPr>
            <p:cNvPr id="65" name="矩形 64"/>
            <p:cNvSpPr/>
            <p:nvPr/>
          </p:nvSpPr>
          <p:spPr>
            <a:xfrm>
              <a:off x="170723" y="1625479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9CB14"/>
                  </a:solidFill>
                  <a:latin typeface="微软雅黑" pitchFamily="34" charset="-122"/>
                  <a:ea typeface="微软雅黑" pitchFamily="34" charset="-122"/>
                </a:rPr>
                <a:t>Request 240K</a:t>
              </a:r>
            </a:p>
          </p:txBody>
        </p:sp>
        <p:pic>
          <p:nvPicPr>
            <p:cNvPr id="78" name="图片 77" descr="6-3.png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5334" y="1567250"/>
              <a:ext cx="1079653" cy="248400"/>
            </a:xfrm>
            <a:prstGeom prst="rect">
              <a:avLst/>
            </a:prstGeom>
          </p:spPr>
        </p:pic>
        <p:pic>
          <p:nvPicPr>
            <p:cNvPr id="94" name="图片 93" descr="6-11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4371" y="1567055"/>
              <a:ext cx="3476024" cy="248400"/>
            </a:xfrm>
            <a:prstGeom prst="rect">
              <a:avLst/>
            </a:prstGeom>
          </p:spPr>
        </p:pic>
        <p:pic>
          <p:nvPicPr>
            <p:cNvPr id="98" name="图片 97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4892" y="1567238"/>
              <a:ext cx="980622" cy="248400"/>
            </a:xfrm>
            <a:prstGeom prst="rect">
              <a:avLst/>
            </a:prstGeom>
          </p:spPr>
        </p:pic>
        <p:sp>
          <p:nvSpPr>
            <p:cNvPr id="124" name="矩形 123"/>
            <p:cNvSpPr/>
            <p:nvPr/>
          </p:nvSpPr>
          <p:spPr>
            <a:xfrm>
              <a:off x="1322551" y="161773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450616" y="1625479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461460" y="1608211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1" name="图片 200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0019" y="1565047"/>
              <a:ext cx="1763066" cy="248400"/>
            </a:xfrm>
            <a:prstGeom prst="rect">
              <a:avLst/>
            </a:prstGeom>
          </p:spPr>
        </p:pic>
        <p:sp>
          <p:nvSpPr>
            <p:cNvPr id="202" name="矩形 201"/>
            <p:cNvSpPr/>
            <p:nvPr/>
          </p:nvSpPr>
          <p:spPr>
            <a:xfrm>
              <a:off x="3825891" y="1621755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43148" y="1566908"/>
            <a:ext cx="1761759" cy="316503"/>
            <a:chOff x="3258112" y="1567238"/>
            <a:chExt cx="1761759" cy="316503"/>
          </a:xfrm>
        </p:grpSpPr>
        <p:pic>
          <p:nvPicPr>
            <p:cNvPr id="118" name="图片 117" descr="6-10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8112" y="1567238"/>
              <a:ext cx="1761759" cy="248400"/>
            </a:xfrm>
            <a:prstGeom prst="rect">
              <a:avLst/>
            </a:prstGeom>
          </p:spPr>
        </p:pic>
        <p:sp>
          <p:nvSpPr>
            <p:cNvPr id="145" name="矩形 144"/>
            <p:cNvSpPr/>
            <p:nvPr/>
          </p:nvSpPr>
          <p:spPr>
            <a:xfrm>
              <a:off x="3748922" y="1627261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221688" y="1935275"/>
            <a:ext cx="8220525" cy="314988"/>
            <a:chOff x="230932" y="1901336"/>
            <a:chExt cx="8220525" cy="314988"/>
          </a:xfrm>
        </p:grpSpPr>
        <p:sp>
          <p:nvSpPr>
            <p:cNvPr id="66" name="矩形 65"/>
            <p:cNvSpPr/>
            <p:nvPr/>
          </p:nvSpPr>
          <p:spPr>
            <a:xfrm>
              <a:off x="230932" y="1948689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Request 64K</a:t>
              </a:r>
            </a:p>
          </p:txBody>
        </p:sp>
        <p:pic>
          <p:nvPicPr>
            <p:cNvPr id="93" name="图片 92" descr="6-11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75433" y="1904882"/>
              <a:ext cx="347602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954" y="1903464"/>
              <a:ext cx="980622" cy="248400"/>
            </a:xfrm>
            <a:prstGeom prst="rect">
              <a:avLst/>
            </a:prstGeom>
          </p:spPr>
        </p:pic>
        <p:pic>
          <p:nvPicPr>
            <p:cNvPr id="117" name="图片 116" descr="6-10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9174" y="1905558"/>
              <a:ext cx="1761759" cy="248400"/>
            </a:xfrm>
            <a:prstGeom prst="rect">
              <a:avLst/>
            </a:prstGeom>
          </p:spPr>
        </p:pic>
        <p:sp>
          <p:nvSpPr>
            <p:cNvPr id="122" name="矩形 121"/>
            <p:cNvSpPr/>
            <p:nvPr/>
          </p:nvSpPr>
          <p:spPr>
            <a:xfrm>
              <a:off x="1333432" y="1959844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3759803" y="1952669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462522" y="19519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pic>
          <p:nvPicPr>
            <p:cNvPr id="206" name="图片 205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4530" y="1901336"/>
              <a:ext cx="1082623" cy="248400"/>
            </a:xfrm>
            <a:prstGeom prst="rect">
              <a:avLst/>
            </a:prstGeom>
          </p:spPr>
        </p:pic>
        <p:sp>
          <p:nvSpPr>
            <p:cNvPr id="207" name="矩形 206"/>
            <p:cNvSpPr/>
            <p:nvPr/>
          </p:nvSpPr>
          <p:spPr>
            <a:xfrm>
              <a:off x="2441194" y="1952717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2140066" y="1938409"/>
            <a:ext cx="644728" cy="314072"/>
            <a:chOff x="2155402" y="1904602"/>
            <a:chExt cx="644728" cy="314072"/>
          </a:xfrm>
        </p:grpSpPr>
        <p:pic>
          <p:nvPicPr>
            <p:cNvPr id="76" name="图片 75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2334" y="1904602"/>
              <a:ext cx="557932" cy="248400"/>
            </a:xfrm>
            <a:prstGeom prst="rect">
              <a:avLst/>
            </a:prstGeom>
          </p:spPr>
        </p:pic>
        <p:sp>
          <p:nvSpPr>
            <p:cNvPr id="129" name="矩形 128"/>
            <p:cNvSpPr/>
            <p:nvPr/>
          </p:nvSpPr>
          <p:spPr>
            <a:xfrm>
              <a:off x="2155402" y="1962194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2734572" y="1939839"/>
            <a:ext cx="524177" cy="304547"/>
            <a:chOff x="2741872" y="1904602"/>
            <a:chExt cx="524177" cy="304547"/>
          </a:xfrm>
        </p:grpSpPr>
        <p:pic>
          <p:nvPicPr>
            <p:cNvPr id="83" name="图片 82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1872" y="1904602"/>
              <a:ext cx="524177" cy="2484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2800130" y="1952669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146457" y="2287435"/>
            <a:ext cx="8306325" cy="323710"/>
            <a:chOff x="160207" y="2287435"/>
            <a:chExt cx="8306325" cy="323710"/>
          </a:xfrm>
        </p:grpSpPr>
        <p:sp>
          <p:nvSpPr>
            <p:cNvPr id="67" name="矩形 66"/>
            <p:cNvSpPr/>
            <p:nvPr/>
          </p:nvSpPr>
          <p:spPr>
            <a:xfrm>
              <a:off x="160207" y="2349838"/>
              <a:ext cx="10676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Request 256K</a:t>
              </a:r>
            </a:p>
          </p:txBody>
        </p:sp>
        <p:pic>
          <p:nvPicPr>
            <p:cNvPr id="79" name="图片 78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4098" y="2291705"/>
              <a:ext cx="557932" cy="248400"/>
            </a:xfrm>
            <a:prstGeom prst="rect">
              <a:avLst/>
            </a:prstGeom>
          </p:spPr>
        </p:pic>
        <p:pic>
          <p:nvPicPr>
            <p:cNvPr id="84" name="图片 83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3636" y="2287435"/>
              <a:ext cx="524177" cy="248400"/>
            </a:xfrm>
            <a:prstGeom prst="rect">
              <a:avLst/>
            </a:prstGeom>
          </p:spPr>
        </p:pic>
        <p:pic>
          <p:nvPicPr>
            <p:cNvPr id="100" name="图片 99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7718" y="2287489"/>
              <a:ext cx="980622" cy="248400"/>
            </a:xfrm>
            <a:prstGeom prst="rect">
              <a:avLst/>
            </a:prstGeom>
          </p:spPr>
        </p:pic>
        <p:pic>
          <p:nvPicPr>
            <p:cNvPr id="115" name="图片 114" descr="6-10.png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0938" y="2291705"/>
              <a:ext cx="1761759" cy="248400"/>
            </a:xfrm>
            <a:prstGeom prst="rect">
              <a:avLst/>
            </a:prstGeom>
          </p:spPr>
        </p:pic>
        <p:sp>
          <p:nvSpPr>
            <p:cNvPr id="125" name="矩形 124"/>
            <p:cNvSpPr/>
            <p:nvPr/>
          </p:nvSpPr>
          <p:spPr>
            <a:xfrm>
              <a:off x="1335196" y="2337926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57166" y="2354665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801894" y="2340276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61567" y="2345962"/>
              <a:ext cx="73129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rgbClr val="1D4866"/>
                  </a:solidFill>
                  <a:latin typeface="微软雅黑" pitchFamily="34" charset="-122"/>
                  <a:ea typeface="微软雅黑" pitchFamily="34" charset="-122"/>
                </a:rPr>
                <a:t>B=256K</a:t>
              </a:r>
            </a:p>
          </p:txBody>
        </p:sp>
        <p:pic>
          <p:nvPicPr>
            <p:cNvPr id="211" name="图片 210" descr="6-11.png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0508" y="2288414"/>
              <a:ext cx="3476024" cy="248400"/>
            </a:xfrm>
            <a:prstGeom prst="rect">
              <a:avLst/>
            </a:prstGeom>
          </p:spPr>
        </p:pic>
        <p:sp>
          <p:nvSpPr>
            <p:cNvPr id="212" name="矩形 211"/>
            <p:cNvSpPr/>
            <p:nvPr/>
          </p:nvSpPr>
          <p:spPr>
            <a:xfrm>
              <a:off x="6444796" y="233659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4993486" y="2286680"/>
            <a:ext cx="1734455" cy="307173"/>
            <a:chOff x="5001691" y="2289583"/>
            <a:chExt cx="1734455" cy="307173"/>
          </a:xfrm>
        </p:grpSpPr>
        <p:pic>
          <p:nvPicPr>
            <p:cNvPr id="111" name="图片 110" descr="6-12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01691" y="2289583"/>
              <a:ext cx="1734455" cy="248400"/>
            </a:xfrm>
            <a:prstGeom prst="rect">
              <a:avLst/>
            </a:prstGeom>
          </p:spPr>
        </p:pic>
        <p:sp>
          <p:nvSpPr>
            <p:cNvPr id="150" name="矩形 149"/>
            <p:cNvSpPr/>
            <p:nvPr/>
          </p:nvSpPr>
          <p:spPr>
            <a:xfrm>
              <a:off x="5445444" y="2340276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6700442" y="2284532"/>
            <a:ext cx="1744574" cy="307173"/>
            <a:chOff x="6708647" y="2287435"/>
            <a:chExt cx="1744574" cy="307173"/>
          </a:xfrm>
        </p:grpSpPr>
        <p:pic>
          <p:nvPicPr>
            <p:cNvPr id="112" name="图片 111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8647" y="2287435"/>
              <a:ext cx="1744574" cy="248400"/>
            </a:xfrm>
            <a:prstGeom prst="rect">
              <a:avLst/>
            </a:prstGeom>
          </p:spPr>
        </p:pic>
        <p:sp>
          <p:nvSpPr>
            <p:cNvPr id="159" name="矩形 158"/>
            <p:cNvSpPr/>
            <p:nvPr/>
          </p:nvSpPr>
          <p:spPr>
            <a:xfrm>
              <a:off x="7341439" y="2338128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443529" y="2639811"/>
            <a:ext cx="7994672" cy="328716"/>
            <a:chOff x="443529" y="2639811"/>
            <a:chExt cx="7994672" cy="328716"/>
          </a:xfrm>
        </p:grpSpPr>
        <p:sp>
          <p:nvSpPr>
            <p:cNvPr id="68" name="矩形 67"/>
            <p:cNvSpPr/>
            <p:nvPr/>
          </p:nvSpPr>
          <p:spPr>
            <a:xfrm>
              <a:off x="443529" y="2708124"/>
              <a:ext cx="798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Release B</a:t>
              </a:r>
            </a:p>
          </p:txBody>
        </p:sp>
        <p:pic>
          <p:nvPicPr>
            <p:cNvPr id="80" name="图片 79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7090" y="2643563"/>
              <a:ext cx="557932" cy="248400"/>
            </a:xfrm>
            <a:prstGeom prst="rect">
              <a:avLst/>
            </a:prstGeom>
          </p:spPr>
        </p:pic>
        <p:pic>
          <p:nvPicPr>
            <p:cNvPr id="85" name="图片 84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8616" y="2643563"/>
              <a:ext cx="524177" cy="248400"/>
            </a:xfrm>
            <a:prstGeom prst="rect">
              <a:avLst/>
            </a:prstGeom>
          </p:spPr>
        </p:pic>
        <p:pic>
          <p:nvPicPr>
            <p:cNvPr id="101" name="图片 100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2698" y="2641429"/>
              <a:ext cx="980622" cy="248400"/>
            </a:xfrm>
            <a:prstGeom prst="rect">
              <a:avLst/>
            </a:prstGeom>
          </p:spPr>
        </p:pic>
        <p:pic>
          <p:nvPicPr>
            <p:cNvPr id="109" name="图片 108" descr="6-12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86671" y="2641959"/>
              <a:ext cx="1734455" cy="248400"/>
            </a:xfrm>
            <a:prstGeom prst="rect">
              <a:avLst/>
            </a:prstGeom>
          </p:spPr>
        </p:pic>
        <p:pic>
          <p:nvPicPr>
            <p:cNvPr id="110" name="图片 109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3627" y="2639811"/>
              <a:ext cx="1744574" cy="248400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1320176" y="2695308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142146" y="2712047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86874" y="2702522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53" name="矩形 152"/>
            <p:cNvSpPr/>
            <p:nvPr/>
          </p:nvSpPr>
          <p:spPr>
            <a:xfrm>
              <a:off x="5430424" y="2699350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7326419" y="2697202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3236501" y="2646871"/>
              <a:ext cx="1761759" cy="316503"/>
              <a:chOff x="3258112" y="1567238"/>
              <a:chExt cx="1761759" cy="316503"/>
            </a:xfrm>
          </p:grpSpPr>
          <p:pic>
            <p:nvPicPr>
              <p:cNvPr id="215" name="图片 214" descr="6-10.png"/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8112" y="1567238"/>
                <a:ext cx="1761759" cy="248400"/>
              </a:xfrm>
              <a:prstGeom prst="rect">
                <a:avLst/>
              </a:prstGeom>
            </p:spPr>
          </p:pic>
          <p:sp>
            <p:nvSpPr>
              <p:cNvPr id="216" name="矩形 215"/>
              <p:cNvSpPr/>
              <p:nvPr/>
            </p:nvSpPr>
            <p:spPr>
              <a:xfrm>
                <a:off x="3748922" y="1627261"/>
                <a:ext cx="731290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rgbClr val="1D4866"/>
                    </a:solidFill>
                    <a:latin typeface="微软雅黑" pitchFamily="34" charset="-122"/>
                    <a:ea typeface="微软雅黑" pitchFamily="34" charset="-122"/>
                  </a:rPr>
                  <a:t>B=256K</a:t>
                </a:r>
              </a:p>
            </p:txBody>
          </p:sp>
        </p:grpSp>
      </p:grpSp>
      <p:grpSp>
        <p:nvGrpSpPr>
          <p:cNvPr id="217" name="组合 216"/>
          <p:cNvGrpSpPr/>
          <p:nvPr/>
        </p:nvGrpSpPr>
        <p:grpSpPr>
          <a:xfrm>
            <a:off x="3231929" y="2642764"/>
            <a:ext cx="1763066" cy="314693"/>
            <a:chOff x="3245691" y="2641959"/>
            <a:chExt cx="1763066" cy="314693"/>
          </a:xfrm>
        </p:grpSpPr>
        <p:pic>
          <p:nvPicPr>
            <p:cNvPr id="116" name="图片 115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5691" y="2641959"/>
              <a:ext cx="1763066" cy="248400"/>
            </a:xfrm>
            <a:prstGeom prst="rect">
              <a:avLst/>
            </a:prstGeom>
          </p:spPr>
        </p:pic>
        <p:sp>
          <p:nvSpPr>
            <p:cNvPr id="147" name="矩形 146"/>
            <p:cNvSpPr/>
            <p:nvPr/>
          </p:nvSpPr>
          <p:spPr>
            <a:xfrm>
              <a:off x="3839091" y="2700172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432012" y="2983701"/>
            <a:ext cx="7997184" cy="312264"/>
            <a:chOff x="432012" y="2983701"/>
            <a:chExt cx="7997184" cy="312264"/>
          </a:xfrm>
        </p:grpSpPr>
        <p:sp>
          <p:nvSpPr>
            <p:cNvPr id="69" name="矩形 68"/>
            <p:cNvSpPr/>
            <p:nvPr/>
          </p:nvSpPr>
          <p:spPr>
            <a:xfrm>
              <a:off x="432012" y="3046049"/>
              <a:ext cx="8063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56F7E"/>
                  </a:solidFill>
                  <a:latin typeface="微软雅黑" pitchFamily="34" charset="-122"/>
                  <a:ea typeface="微软雅黑" pitchFamily="34" charset="-122"/>
                </a:rPr>
                <a:t>Release A</a:t>
              </a:r>
            </a:p>
          </p:txBody>
        </p:sp>
        <p:pic>
          <p:nvPicPr>
            <p:cNvPr id="81" name="图片 80" descr="6-7.png"/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0073" y="2983701"/>
              <a:ext cx="557932" cy="248400"/>
            </a:xfrm>
            <a:prstGeom prst="rect">
              <a:avLst/>
            </a:prstGeom>
          </p:spPr>
        </p:pic>
        <p:pic>
          <p:nvPicPr>
            <p:cNvPr id="86" name="图片 85" descr="6-8.png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9611" y="2983701"/>
              <a:ext cx="524177" cy="248400"/>
            </a:xfrm>
            <a:prstGeom prst="rect">
              <a:avLst/>
            </a:prstGeom>
          </p:spPr>
        </p:pic>
        <p:pic>
          <p:nvPicPr>
            <p:cNvPr id="107" name="图片 106" descr="6-12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77666" y="2986949"/>
              <a:ext cx="1734455" cy="248400"/>
            </a:xfrm>
            <a:prstGeom prst="rect">
              <a:avLst/>
            </a:prstGeom>
          </p:spPr>
        </p:pic>
        <p:pic>
          <p:nvPicPr>
            <p:cNvPr id="108" name="图片 107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4622" y="2984801"/>
              <a:ext cx="1744574" cy="248400"/>
            </a:xfrm>
            <a:prstGeom prst="rect">
              <a:avLst/>
            </a:prstGeom>
          </p:spPr>
        </p:pic>
        <p:pic>
          <p:nvPicPr>
            <p:cNvPr id="114" name="图片 113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686" y="2984179"/>
              <a:ext cx="1763066" cy="248400"/>
            </a:xfrm>
            <a:prstGeom prst="rect">
              <a:avLst/>
            </a:prstGeom>
          </p:spPr>
        </p:pic>
        <p:sp>
          <p:nvSpPr>
            <p:cNvPr id="130" name="矩形 129"/>
            <p:cNvSpPr/>
            <p:nvPr/>
          </p:nvSpPr>
          <p:spPr>
            <a:xfrm>
              <a:off x="2128252" y="3034790"/>
              <a:ext cx="64472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783175" y="3037140"/>
              <a:ext cx="449162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823517" y="303479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434974" y="3030129"/>
              <a:ext cx="747320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17790" y="3027981"/>
              <a:ext cx="65198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pic>
          <p:nvPicPr>
            <p:cNvPr id="235" name="图片 234" descr="6-2.png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4664" y="2985606"/>
              <a:ext cx="980622" cy="248400"/>
            </a:xfrm>
            <a:prstGeom prst="rect">
              <a:avLst/>
            </a:prstGeom>
          </p:spPr>
        </p:pic>
        <p:sp>
          <p:nvSpPr>
            <p:cNvPr id="236" name="矩形 235"/>
            <p:cNvSpPr/>
            <p:nvPr/>
          </p:nvSpPr>
          <p:spPr>
            <a:xfrm>
              <a:off x="1312142" y="3039485"/>
              <a:ext cx="740908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1196086" y="2984635"/>
            <a:ext cx="979200" cy="307569"/>
            <a:chOff x="1167375" y="3308349"/>
            <a:chExt cx="979200" cy="307569"/>
          </a:xfrm>
        </p:grpSpPr>
        <p:pic>
          <p:nvPicPr>
            <p:cNvPr id="89" name="图片 88" descr="6-8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67375" y="3308349"/>
              <a:ext cx="979200" cy="2484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1380901" y="3359438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248781" y="3325592"/>
            <a:ext cx="8180415" cy="312264"/>
            <a:chOff x="248781" y="3325592"/>
            <a:chExt cx="8180415" cy="312264"/>
          </a:xfrm>
        </p:grpSpPr>
        <p:sp>
          <p:nvSpPr>
            <p:cNvPr id="70" name="矩形 69"/>
            <p:cNvSpPr/>
            <p:nvPr/>
          </p:nvSpPr>
          <p:spPr>
            <a:xfrm>
              <a:off x="248781" y="3369421"/>
              <a:ext cx="9890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Request 75K</a:t>
              </a: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1194664" y="3325592"/>
              <a:ext cx="7234532" cy="312264"/>
              <a:chOff x="1194664" y="3325592"/>
              <a:chExt cx="7234532" cy="312264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41" name="图片 240" descr="6-7.png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42" name="图片 241" descr="6-8.png"/>
                <p:cNvPicPr>
                  <a:picLocks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43" name="图片 242" descr="6-12.png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44" name="图片 243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45" name="图片 244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46" name="矩形 245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51" name="图片 250" descr="6-2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52" name="矩形 251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53" name="组合 25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54" name="图片 253" descr="6-8.png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55" name="矩形 25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</p:grpSp>
      <p:grpSp>
        <p:nvGrpSpPr>
          <p:cNvPr id="258" name="组合 257"/>
          <p:cNvGrpSpPr/>
          <p:nvPr/>
        </p:nvGrpSpPr>
        <p:grpSpPr>
          <a:xfrm>
            <a:off x="1192394" y="3324653"/>
            <a:ext cx="979200" cy="304910"/>
            <a:chOff x="1167375" y="3658673"/>
            <a:chExt cx="979200" cy="304910"/>
          </a:xfrm>
        </p:grpSpPr>
        <p:pic>
          <p:nvPicPr>
            <p:cNvPr id="88" name="图片 87" descr="6-4.png"/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67375" y="3658673"/>
              <a:ext cx="979200" cy="248400"/>
            </a:xfrm>
            <a:prstGeom prst="rect">
              <a:avLst/>
            </a:prstGeom>
          </p:spPr>
        </p:pic>
        <p:sp>
          <p:nvSpPr>
            <p:cNvPr id="127" name="矩形 126"/>
            <p:cNvSpPr/>
            <p:nvPr/>
          </p:nvSpPr>
          <p:spPr>
            <a:xfrm>
              <a:off x="1283561" y="3707103"/>
              <a:ext cx="716863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E=128K</a:t>
              </a:r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95678" y="3668565"/>
            <a:ext cx="8031997" cy="313203"/>
            <a:chOff x="395678" y="3668565"/>
            <a:chExt cx="8031997" cy="313203"/>
          </a:xfrm>
        </p:grpSpPr>
        <p:sp>
          <p:nvSpPr>
            <p:cNvPr id="71" name="矩形 70"/>
            <p:cNvSpPr/>
            <p:nvPr/>
          </p:nvSpPr>
          <p:spPr>
            <a:xfrm>
              <a:off x="395678" y="3730852"/>
              <a:ext cx="7966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00B050"/>
                  </a:solidFill>
                  <a:latin typeface="微软雅黑" pitchFamily="34" charset="-122"/>
                  <a:ea typeface="微软雅黑" pitchFamily="34" charset="-122"/>
                </a:rPr>
                <a:t>Release C</a:t>
              </a: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1193143" y="3669504"/>
              <a:ext cx="7234532" cy="312264"/>
              <a:chOff x="1194664" y="3325592"/>
              <a:chExt cx="7234532" cy="312264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1194664" y="3325592"/>
                <a:ext cx="7234532" cy="312264"/>
                <a:chOff x="1194664" y="2983701"/>
                <a:chExt cx="7234532" cy="312264"/>
              </a:xfrm>
            </p:grpSpPr>
            <p:pic>
              <p:nvPicPr>
                <p:cNvPr id="266" name="图片 265" descr="6-7.png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0073" y="2983701"/>
                  <a:ext cx="557932" cy="248400"/>
                </a:xfrm>
                <a:prstGeom prst="rect">
                  <a:avLst/>
                </a:prstGeom>
              </p:spPr>
            </p:pic>
            <p:pic>
              <p:nvPicPr>
                <p:cNvPr id="267" name="图片 266" descr="6-8.png"/>
                <p:cNvPicPr>
                  <a:picLocks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719611" y="2983701"/>
                  <a:ext cx="524177" cy="248400"/>
                </a:xfrm>
                <a:prstGeom prst="rect">
                  <a:avLst/>
                </a:prstGeom>
              </p:spPr>
            </p:pic>
            <p:pic>
              <p:nvPicPr>
                <p:cNvPr id="268" name="图片 267" descr="6-12.png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7666" y="2986949"/>
                  <a:ext cx="1734455" cy="248400"/>
                </a:xfrm>
                <a:prstGeom prst="rect">
                  <a:avLst/>
                </a:prstGeom>
              </p:spPr>
            </p:pic>
            <p:pic>
              <p:nvPicPr>
                <p:cNvPr id="269" name="图片 268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622" y="2984801"/>
                  <a:ext cx="1744574" cy="248400"/>
                </a:xfrm>
                <a:prstGeom prst="rect">
                  <a:avLst/>
                </a:prstGeom>
              </p:spPr>
            </p:pic>
            <p:pic>
              <p:nvPicPr>
                <p:cNvPr id="270" name="图片 269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36686" y="2984179"/>
                  <a:ext cx="1763066" cy="248400"/>
                </a:xfrm>
                <a:prstGeom prst="rect">
                  <a:avLst/>
                </a:prstGeom>
              </p:spPr>
            </p:pic>
            <p:sp>
              <p:nvSpPr>
                <p:cNvPr id="271" name="矩形 270"/>
                <p:cNvSpPr/>
                <p:nvPr/>
              </p:nvSpPr>
              <p:spPr>
                <a:xfrm>
                  <a:off x="2128252" y="3034790"/>
                  <a:ext cx="64472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C=64K</a:t>
                  </a: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2783175" y="3037140"/>
                  <a:ext cx="449162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64K</a:t>
                  </a: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3823517" y="303479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5434974" y="3030129"/>
                  <a:ext cx="747320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D=256K</a:t>
                  </a: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7317790" y="3027981"/>
                  <a:ext cx="651982" cy="256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256K</a:t>
                  </a:r>
                </a:p>
              </p:txBody>
            </p:sp>
            <p:pic>
              <p:nvPicPr>
                <p:cNvPr id="276" name="图片 275" descr="6-2.png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64" y="2985606"/>
                  <a:ext cx="980622" cy="248400"/>
                </a:xfrm>
                <a:prstGeom prst="rect">
                  <a:avLst/>
                </a:prstGeom>
              </p:spPr>
            </p:pic>
            <p:sp>
              <p:nvSpPr>
                <p:cNvPr id="277" name="矩形 276"/>
                <p:cNvSpPr/>
                <p:nvPr/>
              </p:nvSpPr>
              <p:spPr>
                <a:xfrm>
                  <a:off x="1312142" y="3039485"/>
                  <a:ext cx="740908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A=128K</a:t>
                  </a:r>
                </a:p>
              </p:txBody>
            </p:sp>
          </p:grpSp>
          <p:grpSp>
            <p:nvGrpSpPr>
              <p:cNvPr id="263" name="组合 262"/>
              <p:cNvGrpSpPr/>
              <p:nvPr/>
            </p:nvGrpSpPr>
            <p:grpSpPr>
              <a:xfrm>
                <a:off x="1196086" y="3326526"/>
                <a:ext cx="979200" cy="307569"/>
                <a:chOff x="1167375" y="3308349"/>
                <a:chExt cx="979200" cy="307569"/>
              </a:xfrm>
            </p:grpSpPr>
            <p:pic>
              <p:nvPicPr>
                <p:cNvPr id="264" name="图片 263" descr="6-8.png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5" y="3308349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65" name="矩形 264"/>
                <p:cNvSpPr/>
                <p:nvPr/>
              </p:nvSpPr>
              <p:spPr>
                <a:xfrm>
                  <a:off x="1380901" y="3359438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grpSp>
          <p:nvGrpSpPr>
            <p:cNvPr id="278" name="组合 277"/>
            <p:cNvGrpSpPr/>
            <p:nvPr/>
          </p:nvGrpSpPr>
          <p:grpSpPr>
            <a:xfrm>
              <a:off x="1190873" y="3668565"/>
              <a:ext cx="979200" cy="304910"/>
              <a:chOff x="1167375" y="3658673"/>
              <a:chExt cx="979200" cy="304910"/>
            </a:xfrm>
          </p:grpSpPr>
          <p:pic>
            <p:nvPicPr>
              <p:cNvPr id="279" name="图片 278" descr="6-4.png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7375" y="3658673"/>
                <a:ext cx="979200" cy="248400"/>
              </a:xfrm>
              <a:prstGeom prst="rect">
                <a:avLst/>
              </a:prstGeom>
            </p:spPr>
          </p:pic>
          <p:sp>
            <p:nvSpPr>
              <p:cNvPr id="280" name="矩形 279"/>
              <p:cNvSpPr/>
              <p:nvPr/>
            </p:nvSpPr>
            <p:spPr>
              <a:xfrm>
                <a:off x="1283561" y="3707103"/>
                <a:ext cx="716863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E=128K</a:t>
                </a:r>
              </a:p>
            </p:txBody>
          </p:sp>
        </p:grpSp>
      </p:grpSp>
      <p:sp>
        <p:nvSpPr>
          <p:cNvPr id="282" name="矩形 281"/>
          <p:cNvSpPr/>
          <p:nvPr/>
        </p:nvSpPr>
        <p:spPr>
          <a:xfrm>
            <a:off x="2170073" y="3686004"/>
            <a:ext cx="1061856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3" name="组合 282"/>
          <p:cNvGrpSpPr/>
          <p:nvPr/>
        </p:nvGrpSpPr>
        <p:grpSpPr>
          <a:xfrm>
            <a:off x="2161856" y="3669408"/>
            <a:ext cx="1082623" cy="307861"/>
            <a:chOff x="2128909" y="3998499"/>
            <a:chExt cx="1082623" cy="307861"/>
          </a:xfrm>
        </p:grpSpPr>
        <p:pic>
          <p:nvPicPr>
            <p:cNvPr id="97" name="图片 96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8909" y="3998499"/>
              <a:ext cx="1082623" cy="248400"/>
            </a:xfrm>
            <a:prstGeom prst="rect">
              <a:avLst/>
            </a:prstGeom>
          </p:spPr>
        </p:pic>
        <p:sp>
          <p:nvSpPr>
            <p:cNvPr id="136" name="矩形 135"/>
            <p:cNvSpPr/>
            <p:nvPr/>
          </p:nvSpPr>
          <p:spPr>
            <a:xfrm>
              <a:off x="2385573" y="404988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417020" y="4026635"/>
            <a:ext cx="8012176" cy="313203"/>
            <a:chOff x="417020" y="4026635"/>
            <a:chExt cx="8012176" cy="313203"/>
          </a:xfrm>
        </p:grpSpPr>
        <p:sp>
          <p:nvSpPr>
            <p:cNvPr id="72" name="矩形 71"/>
            <p:cNvSpPr/>
            <p:nvPr/>
          </p:nvSpPr>
          <p:spPr>
            <a:xfrm>
              <a:off x="417020" y="4084510"/>
              <a:ext cx="78386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7030A0"/>
                  </a:solidFill>
                  <a:latin typeface="微软雅黑" pitchFamily="34" charset="-122"/>
                  <a:ea typeface="微软雅黑" pitchFamily="34" charset="-122"/>
                </a:rPr>
                <a:t>Release E</a:t>
              </a: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92394" y="4026635"/>
              <a:ext cx="7236802" cy="313203"/>
              <a:chOff x="1190873" y="3668565"/>
              <a:chExt cx="7236802" cy="313203"/>
            </a:xfrm>
          </p:grpSpPr>
          <p:grpSp>
            <p:nvGrpSpPr>
              <p:cNvPr id="286" name="组合 285"/>
              <p:cNvGrpSpPr/>
              <p:nvPr/>
            </p:nvGrpSpPr>
            <p:grpSpPr>
              <a:xfrm>
                <a:off x="1193143" y="3669504"/>
                <a:ext cx="7234532" cy="312264"/>
                <a:chOff x="1194664" y="3325592"/>
                <a:chExt cx="7234532" cy="312264"/>
              </a:xfrm>
            </p:grpSpPr>
            <p:grpSp>
              <p:nvGrpSpPr>
                <p:cNvPr id="290" name="组合 289"/>
                <p:cNvGrpSpPr/>
                <p:nvPr/>
              </p:nvGrpSpPr>
              <p:grpSpPr>
                <a:xfrm>
                  <a:off x="1194664" y="3325592"/>
                  <a:ext cx="7234532" cy="312264"/>
                  <a:chOff x="1194664" y="2983701"/>
                  <a:chExt cx="7234532" cy="312264"/>
                </a:xfrm>
              </p:grpSpPr>
              <p:pic>
                <p:nvPicPr>
                  <p:cNvPr id="294" name="图片 293" descr="6-7.png"/>
                  <p:cNvPicPr>
                    <a:picLocks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70073" y="2983701"/>
                    <a:ext cx="557932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5" name="图片 294" descr="6-8.png"/>
                  <p:cNvPicPr>
                    <a:picLocks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2719611" y="2983701"/>
                    <a:ext cx="524177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6" name="图片 295" descr="6-12.png"/>
                  <p:cNvPicPr>
                    <a:picLocks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77666" y="2986949"/>
                    <a:ext cx="1734455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7" name="图片 296" descr="6-6.png"/>
                  <p:cNvPicPr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684622" y="2984801"/>
                    <a:ext cx="1744574" cy="248400"/>
                  </a:xfrm>
                  <a:prstGeom prst="rect">
                    <a:avLst/>
                  </a:prstGeom>
                </p:spPr>
              </p:pic>
              <p:pic>
                <p:nvPicPr>
                  <p:cNvPr id="298" name="图片 297" descr="6-6.png"/>
                  <p:cNvPicPr>
                    <a:picLocks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36686" y="2984179"/>
                    <a:ext cx="1763066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9" name="矩形 298"/>
                  <p:cNvSpPr/>
                  <p:nvPr/>
                </p:nvSpPr>
                <p:spPr>
                  <a:xfrm>
                    <a:off x="2128252" y="3034790"/>
                    <a:ext cx="64472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C=64K</a:t>
                    </a:r>
                  </a:p>
                </p:txBody>
              </p:sp>
              <p:sp>
                <p:nvSpPr>
                  <p:cNvPr id="300" name="矩形 299"/>
                  <p:cNvSpPr/>
                  <p:nvPr/>
                </p:nvSpPr>
                <p:spPr>
                  <a:xfrm>
                    <a:off x="2783175" y="3037140"/>
                    <a:ext cx="449162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64K</a:t>
                    </a:r>
                  </a:p>
                </p:txBody>
              </p:sp>
              <p:sp>
                <p:nvSpPr>
                  <p:cNvPr id="301" name="矩形 300"/>
                  <p:cNvSpPr/>
                  <p:nvPr/>
                </p:nvSpPr>
                <p:spPr>
                  <a:xfrm>
                    <a:off x="3823517" y="3034790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sp>
                <p:nvSpPr>
                  <p:cNvPr id="302" name="矩形 301"/>
                  <p:cNvSpPr/>
                  <p:nvPr/>
                </p:nvSpPr>
                <p:spPr>
                  <a:xfrm>
                    <a:off x="5434974" y="3030129"/>
                    <a:ext cx="747320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D=256K</a:t>
                    </a:r>
                  </a:p>
                </p:txBody>
              </p:sp>
              <p:sp>
                <p:nvSpPr>
                  <p:cNvPr id="303" name="矩形 302"/>
                  <p:cNvSpPr/>
                  <p:nvPr/>
                </p:nvSpPr>
                <p:spPr>
                  <a:xfrm>
                    <a:off x="7317790" y="3027981"/>
                    <a:ext cx="651982" cy="25648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256K</a:t>
                    </a:r>
                  </a:p>
                </p:txBody>
              </p:sp>
              <p:pic>
                <p:nvPicPr>
                  <p:cNvPr id="304" name="图片 303" descr="6-2.png"/>
                  <p:cNvPicPr>
                    <a:picLocks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94664" y="2985606"/>
                    <a:ext cx="980622" cy="248400"/>
                  </a:xfrm>
                  <a:prstGeom prst="rect">
                    <a:avLst/>
                  </a:prstGeom>
                </p:spPr>
              </p:pic>
              <p:sp>
                <p:nvSpPr>
                  <p:cNvPr id="305" name="矩形 304"/>
                  <p:cNvSpPr/>
                  <p:nvPr/>
                </p:nvSpPr>
                <p:spPr>
                  <a:xfrm>
                    <a:off x="1312142" y="3039485"/>
                    <a:ext cx="740908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A=128K</a:t>
                    </a:r>
                  </a:p>
                </p:txBody>
              </p:sp>
            </p:grpSp>
            <p:grpSp>
              <p:nvGrpSpPr>
                <p:cNvPr id="291" name="组合 290"/>
                <p:cNvGrpSpPr/>
                <p:nvPr/>
              </p:nvGrpSpPr>
              <p:grpSpPr>
                <a:xfrm>
                  <a:off x="1196086" y="3326526"/>
                  <a:ext cx="979200" cy="307569"/>
                  <a:chOff x="1167375" y="3308349"/>
                  <a:chExt cx="979200" cy="307569"/>
                </a:xfrm>
              </p:grpSpPr>
              <p:pic>
                <p:nvPicPr>
                  <p:cNvPr id="292" name="图片 291" descr="6-8.png"/>
                  <p:cNvPicPr>
                    <a:picLocks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7375" y="3308349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293" name="矩形 292"/>
                  <p:cNvSpPr/>
                  <p:nvPr/>
                </p:nvSpPr>
                <p:spPr>
                  <a:xfrm>
                    <a:off x="1380901" y="3359438"/>
                    <a:ext cx="534121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128K</a:t>
                    </a:r>
                  </a:p>
                </p:txBody>
              </p:sp>
            </p:grpSp>
          </p:grpSp>
          <p:grpSp>
            <p:nvGrpSpPr>
              <p:cNvPr id="287" name="组合 286"/>
              <p:cNvGrpSpPr/>
              <p:nvPr/>
            </p:nvGrpSpPr>
            <p:grpSpPr>
              <a:xfrm>
                <a:off x="1190873" y="3668565"/>
                <a:ext cx="979200" cy="304910"/>
                <a:chOff x="1167375" y="3658673"/>
                <a:chExt cx="979200" cy="304910"/>
              </a:xfrm>
            </p:grpSpPr>
            <p:pic>
              <p:nvPicPr>
                <p:cNvPr id="288" name="图片 287" descr="6-4.png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7375" y="3658673"/>
                  <a:ext cx="979200" cy="248400"/>
                </a:xfrm>
                <a:prstGeom prst="rect">
                  <a:avLst/>
                </a:prstGeom>
              </p:spPr>
            </p:pic>
            <p:sp>
              <p:nvSpPr>
                <p:cNvPr id="289" name="矩形 288"/>
                <p:cNvSpPr/>
                <p:nvPr/>
              </p:nvSpPr>
              <p:spPr>
                <a:xfrm>
                  <a:off x="1283561" y="3707103"/>
                  <a:ext cx="716863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E=128K</a:t>
                  </a:r>
                </a:p>
              </p:txBody>
            </p:sp>
          </p:grpSp>
        </p:grpSp>
        <p:sp>
          <p:nvSpPr>
            <p:cNvPr id="306" name="矩形 305"/>
            <p:cNvSpPr/>
            <p:nvPr/>
          </p:nvSpPr>
          <p:spPr>
            <a:xfrm>
              <a:off x="2171594" y="4044074"/>
              <a:ext cx="1061856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2163377" y="4027478"/>
              <a:ext cx="1082623" cy="307861"/>
              <a:chOff x="2128909" y="3998499"/>
              <a:chExt cx="1082623" cy="307861"/>
            </a:xfrm>
          </p:grpSpPr>
          <p:pic>
            <p:nvPicPr>
              <p:cNvPr id="308" name="图片 307" descr="6-6.png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8909" y="3998499"/>
                <a:ext cx="1082623" cy="248400"/>
              </a:xfrm>
              <a:prstGeom prst="rect">
                <a:avLst/>
              </a:prstGeom>
            </p:spPr>
          </p:pic>
          <p:sp>
            <p:nvSpPr>
              <p:cNvPr id="309" name="矩形 308"/>
              <p:cNvSpPr/>
              <p:nvPr/>
            </p:nvSpPr>
            <p:spPr>
              <a:xfrm>
                <a:off x="2385573" y="404988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128K</a:t>
                </a:r>
              </a:p>
            </p:txBody>
          </p:sp>
        </p:grpSp>
      </p:grpSp>
      <p:sp>
        <p:nvSpPr>
          <p:cNvPr id="311" name="矩形 310"/>
          <p:cNvSpPr/>
          <p:nvPr/>
        </p:nvSpPr>
        <p:spPr>
          <a:xfrm>
            <a:off x="1200889" y="4044074"/>
            <a:ext cx="2042899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4" name="组合 313"/>
          <p:cNvGrpSpPr/>
          <p:nvPr/>
        </p:nvGrpSpPr>
        <p:grpSpPr>
          <a:xfrm>
            <a:off x="1196710" y="4029042"/>
            <a:ext cx="2047077" cy="307648"/>
            <a:chOff x="1196710" y="4029042"/>
            <a:chExt cx="2047077" cy="307648"/>
          </a:xfrm>
        </p:grpSpPr>
        <p:pic>
          <p:nvPicPr>
            <p:cNvPr id="312" name="图片 311" descr="6-6.png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6710" y="4029042"/>
              <a:ext cx="2047077" cy="248400"/>
            </a:xfrm>
            <a:prstGeom prst="rect">
              <a:avLst/>
            </a:prstGeom>
          </p:spPr>
        </p:pic>
        <p:sp>
          <p:nvSpPr>
            <p:cNvPr id="313" name="矩形 312"/>
            <p:cNvSpPr/>
            <p:nvPr/>
          </p:nvSpPr>
          <p:spPr>
            <a:xfrm>
              <a:off x="1961134" y="4080210"/>
              <a:ext cx="620162" cy="256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</p:grpSp>
      <p:sp>
        <p:nvSpPr>
          <p:cNvPr id="315" name="矩形 314"/>
          <p:cNvSpPr/>
          <p:nvPr/>
        </p:nvSpPr>
        <p:spPr>
          <a:xfrm>
            <a:off x="1210741" y="4044074"/>
            <a:ext cx="3763630" cy="2165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1182338" y="4034382"/>
            <a:ext cx="3808800" cy="308158"/>
            <a:chOff x="1161438" y="4331642"/>
            <a:chExt cx="3808800" cy="308158"/>
          </a:xfrm>
        </p:grpSpPr>
        <p:pic>
          <p:nvPicPr>
            <p:cNvPr id="90" name="图片 89" descr="7-8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142" name="矩形 141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11578" y="4377985"/>
            <a:ext cx="8032610" cy="369694"/>
            <a:chOff x="411578" y="4377985"/>
            <a:chExt cx="8032610" cy="369694"/>
          </a:xfrm>
        </p:grpSpPr>
        <p:sp>
          <p:nvSpPr>
            <p:cNvPr id="73" name="矩形 72"/>
            <p:cNvSpPr/>
            <p:nvPr/>
          </p:nvSpPr>
          <p:spPr>
            <a:xfrm>
              <a:off x="411578" y="4437887"/>
              <a:ext cx="811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Release D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684441" y="445016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grpSp>
          <p:nvGrpSpPr>
            <p:cNvPr id="317" name="组合 316"/>
            <p:cNvGrpSpPr/>
            <p:nvPr/>
          </p:nvGrpSpPr>
          <p:grpSpPr>
            <a:xfrm>
              <a:off x="1207386" y="4377985"/>
              <a:ext cx="7236802" cy="313203"/>
              <a:chOff x="1192394" y="4026635"/>
              <a:chExt cx="7236802" cy="313203"/>
            </a:xfrm>
          </p:grpSpPr>
          <p:grpSp>
            <p:nvGrpSpPr>
              <p:cNvPr id="319" name="组合 318"/>
              <p:cNvGrpSpPr/>
              <p:nvPr/>
            </p:nvGrpSpPr>
            <p:grpSpPr>
              <a:xfrm>
                <a:off x="1192394" y="4026635"/>
                <a:ext cx="7236802" cy="313203"/>
                <a:chOff x="1190873" y="3668565"/>
                <a:chExt cx="7236802" cy="313203"/>
              </a:xfrm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1193143" y="3669504"/>
                  <a:ext cx="7234532" cy="312264"/>
                  <a:chOff x="1194664" y="3325592"/>
                  <a:chExt cx="7234532" cy="312264"/>
                </a:xfrm>
              </p:grpSpPr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194664" y="3325592"/>
                    <a:ext cx="7234532" cy="312264"/>
                    <a:chOff x="1194664" y="2983701"/>
                    <a:chExt cx="7234532" cy="312264"/>
                  </a:xfrm>
                </p:grpSpPr>
                <p:pic>
                  <p:nvPicPr>
                    <p:cNvPr id="332" name="图片 331" descr="6-7.png"/>
                    <p:cNvPicPr>
                      <a:picLocks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2170073" y="2983701"/>
                      <a:ext cx="557932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3" name="图片 332" descr="6-8.png"/>
                    <p:cNvPicPr>
                      <a:picLocks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2719611" y="2983701"/>
                      <a:ext cx="524177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4" name="图片 333" descr="6-12.png"/>
                    <p:cNvPicPr>
                      <a:picLocks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977666" y="2986949"/>
                      <a:ext cx="1734455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5" name="图片 334" descr="6-6.png"/>
                    <p:cNvPicPr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6684622" y="2984801"/>
                      <a:ext cx="1744574" cy="248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6" name="图片 335" descr="6-6.png"/>
                    <p:cNvPicPr>
                      <a:picLocks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236686" y="2984179"/>
                      <a:ext cx="1763066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7" name="矩形 336"/>
                    <p:cNvSpPr/>
                    <p:nvPr/>
                  </p:nvSpPr>
                  <p:spPr>
                    <a:xfrm>
                      <a:off x="2128252" y="3034790"/>
                      <a:ext cx="64472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C=64K</a:t>
                      </a:r>
                    </a:p>
                  </p:txBody>
                </p:sp>
                <p:sp>
                  <p:nvSpPr>
                    <p:cNvPr id="338" name="矩形 337"/>
                    <p:cNvSpPr/>
                    <p:nvPr/>
                  </p:nvSpPr>
                  <p:spPr>
                    <a:xfrm>
                      <a:off x="2783175" y="3037140"/>
                      <a:ext cx="449162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64K</a:t>
                      </a:r>
                    </a:p>
                  </p:txBody>
                </p:sp>
                <p:sp>
                  <p:nvSpPr>
                    <p:cNvPr id="339" name="矩形 338"/>
                    <p:cNvSpPr/>
                    <p:nvPr/>
                  </p:nvSpPr>
                  <p:spPr>
                    <a:xfrm>
                      <a:off x="3823517" y="3034790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sp>
                  <p:nvSpPr>
                    <p:cNvPr id="340" name="矩形 339"/>
                    <p:cNvSpPr/>
                    <p:nvPr/>
                  </p:nvSpPr>
                  <p:spPr>
                    <a:xfrm>
                      <a:off x="5434974" y="3030129"/>
                      <a:ext cx="747320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D=256K</a:t>
                      </a:r>
                    </a:p>
                  </p:txBody>
                </p:sp>
                <p:sp>
                  <p:nvSpPr>
                    <p:cNvPr id="341" name="矩形 340"/>
                    <p:cNvSpPr/>
                    <p:nvPr/>
                  </p:nvSpPr>
                  <p:spPr>
                    <a:xfrm>
                      <a:off x="7317790" y="3027981"/>
                      <a:ext cx="651982" cy="25648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256K</a:t>
                      </a:r>
                    </a:p>
                  </p:txBody>
                </p:sp>
                <p:pic>
                  <p:nvPicPr>
                    <p:cNvPr id="342" name="图片 341" descr="6-2.png"/>
                    <p:cNvPicPr>
                      <a:picLocks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94664" y="2985606"/>
                      <a:ext cx="980622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3" name="矩形 342"/>
                    <p:cNvSpPr/>
                    <p:nvPr/>
                  </p:nvSpPr>
                  <p:spPr>
                    <a:xfrm>
                      <a:off x="1312142" y="3039485"/>
                      <a:ext cx="740908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A=128K</a:t>
                      </a:r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196086" y="3326526"/>
                    <a:ext cx="979200" cy="307569"/>
                    <a:chOff x="1167375" y="3308349"/>
                    <a:chExt cx="979200" cy="307569"/>
                  </a:xfrm>
                </p:grpSpPr>
                <p:pic>
                  <p:nvPicPr>
                    <p:cNvPr id="330" name="图片 329" descr="6-8.png"/>
                    <p:cNvPicPr>
                      <a:picLocks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167375" y="3308349"/>
                      <a:ext cx="979200" cy="248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1" name="矩形 330"/>
                    <p:cNvSpPr/>
                    <p:nvPr/>
                  </p:nvSpPr>
                  <p:spPr>
                    <a:xfrm>
                      <a:off x="1380901" y="3359438"/>
                      <a:ext cx="534121" cy="25648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buNone/>
                      </a:pPr>
                      <a:r>
                        <a:rPr lang="en-US" altLang="zh-CN" sz="1600" b="1" baseline="300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128K</a:t>
                      </a:r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1190873" y="3668565"/>
                  <a:ext cx="979200" cy="304910"/>
                  <a:chOff x="1167375" y="3658673"/>
                  <a:chExt cx="979200" cy="304910"/>
                </a:xfrm>
              </p:grpSpPr>
              <p:pic>
                <p:nvPicPr>
                  <p:cNvPr id="326" name="图片 325" descr="6-4.png"/>
                  <p:cNvPicPr>
                    <a:picLocks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167375" y="3658673"/>
                    <a:ext cx="979200" cy="248400"/>
                  </a:xfrm>
                  <a:prstGeom prst="rect">
                    <a:avLst/>
                  </a:prstGeom>
                </p:spPr>
              </p:pic>
              <p:sp>
                <p:nvSpPr>
                  <p:cNvPr id="327" name="矩形 326"/>
                  <p:cNvSpPr/>
                  <p:nvPr/>
                </p:nvSpPr>
                <p:spPr>
                  <a:xfrm>
                    <a:off x="1283561" y="3707103"/>
                    <a:ext cx="716863" cy="2564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eaLnBrk="1" hangingPunct="1">
                      <a:buNone/>
                    </a:pPr>
                    <a:r>
                      <a:rPr lang="en-US" altLang="zh-CN" sz="1600" b="1" baseline="300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E=128K</a:t>
                    </a:r>
                  </a:p>
                </p:txBody>
              </p:sp>
            </p:grpSp>
          </p:grpSp>
          <p:sp>
            <p:nvSpPr>
              <p:cNvPr id="320" name="矩形 319"/>
              <p:cNvSpPr/>
              <p:nvPr/>
            </p:nvSpPr>
            <p:spPr>
              <a:xfrm>
                <a:off x="2171594" y="4044074"/>
                <a:ext cx="1061856" cy="2165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>
                <a:off x="2163377" y="4027478"/>
                <a:ext cx="1082623" cy="307861"/>
                <a:chOff x="2128909" y="3998499"/>
                <a:chExt cx="1082623" cy="307861"/>
              </a:xfrm>
            </p:grpSpPr>
            <p:pic>
              <p:nvPicPr>
                <p:cNvPr id="322" name="图片 321" descr="6-6.png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8909" y="3998499"/>
                  <a:ext cx="1082623" cy="248400"/>
                </a:xfrm>
                <a:prstGeom prst="rect">
                  <a:avLst/>
                </a:prstGeom>
              </p:spPr>
            </p:pic>
            <p:sp>
              <p:nvSpPr>
                <p:cNvPr id="323" name="矩形 322"/>
                <p:cNvSpPr/>
                <p:nvPr/>
              </p:nvSpPr>
              <p:spPr>
                <a:xfrm>
                  <a:off x="2385573" y="4049880"/>
                  <a:ext cx="534121" cy="2564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buNone/>
                  </a:pPr>
                  <a:r>
                    <a:rPr lang="en-US" altLang="zh-CN" sz="1600" b="1" baseline="300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128K</a:t>
                  </a:r>
                </a:p>
              </p:txBody>
            </p:sp>
          </p:grpSp>
        </p:grpSp>
        <p:sp>
          <p:nvSpPr>
            <p:cNvPr id="344" name="矩形 343"/>
            <p:cNvSpPr/>
            <p:nvPr/>
          </p:nvSpPr>
          <p:spPr>
            <a:xfrm>
              <a:off x="1215881" y="4395424"/>
              <a:ext cx="2042899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1211702" y="4380392"/>
              <a:ext cx="2047077" cy="307648"/>
              <a:chOff x="1196710" y="4029042"/>
              <a:chExt cx="2047077" cy="307648"/>
            </a:xfrm>
          </p:grpSpPr>
          <p:pic>
            <p:nvPicPr>
              <p:cNvPr id="346" name="图片 345" descr="6-6.png"/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710" y="4029042"/>
                <a:ext cx="2047077" cy="248400"/>
              </a:xfrm>
              <a:prstGeom prst="rect">
                <a:avLst/>
              </a:prstGeom>
            </p:spPr>
          </p:pic>
          <p:sp>
            <p:nvSpPr>
              <p:cNvPr id="347" name="矩形 346"/>
              <p:cNvSpPr/>
              <p:nvPr/>
            </p:nvSpPr>
            <p:spPr>
              <a:xfrm>
                <a:off x="1961134" y="4080210"/>
                <a:ext cx="620162" cy="256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256K</a:t>
                </a:r>
              </a:p>
            </p:txBody>
          </p:sp>
        </p:grpSp>
        <p:sp>
          <p:nvSpPr>
            <p:cNvPr id="348" name="矩形 347"/>
            <p:cNvSpPr/>
            <p:nvPr/>
          </p:nvSpPr>
          <p:spPr>
            <a:xfrm>
              <a:off x="1225733" y="4395424"/>
              <a:ext cx="3763630" cy="21657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9" name="组合 348"/>
            <p:cNvGrpSpPr/>
            <p:nvPr/>
          </p:nvGrpSpPr>
          <p:grpSpPr>
            <a:xfrm>
              <a:off x="1197330" y="4385732"/>
              <a:ext cx="3808800" cy="308158"/>
              <a:chOff x="1161438" y="4331642"/>
              <a:chExt cx="3808800" cy="308158"/>
            </a:xfrm>
          </p:grpSpPr>
          <p:pic>
            <p:nvPicPr>
              <p:cNvPr id="350" name="图片 349" descr="7-8.png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438" y="4331642"/>
                <a:ext cx="3808800" cy="248400"/>
              </a:xfrm>
              <a:prstGeom prst="rect">
                <a:avLst/>
              </a:prstGeom>
            </p:spPr>
          </p:pic>
          <p:sp>
            <p:nvSpPr>
              <p:cNvPr id="351" name="矩形 350"/>
              <p:cNvSpPr/>
              <p:nvPr/>
            </p:nvSpPr>
            <p:spPr>
              <a:xfrm>
                <a:off x="2753252" y="4383320"/>
                <a:ext cx="534121" cy="256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buNone/>
                </a:pPr>
                <a:r>
                  <a:rPr lang="en-US" altLang="zh-CN" sz="1600" b="1" baseline="30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512K</a:t>
                </a:r>
              </a:p>
            </p:txBody>
          </p:sp>
        </p:grpSp>
      </p:grpSp>
      <p:sp>
        <p:nvSpPr>
          <p:cNvPr id="353" name="矩形 352"/>
          <p:cNvSpPr/>
          <p:nvPr/>
        </p:nvSpPr>
        <p:spPr>
          <a:xfrm>
            <a:off x="5004907" y="4395424"/>
            <a:ext cx="3422768" cy="203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001612" y="4384696"/>
            <a:ext cx="3451170" cy="308158"/>
            <a:chOff x="1161438" y="4331642"/>
            <a:chExt cx="3808800" cy="308158"/>
          </a:xfrm>
        </p:grpSpPr>
        <p:pic>
          <p:nvPicPr>
            <p:cNvPr id="355" name="图片 354" descr="7-8.pn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438" y="4331642"/>
              <a:ext cx="3808800" cy="248400"/>
            </a:xfrm>
            <a:prstGeom prst="rect">
              <a:avLst/>
            </a:prstGeom>
          </p:spPr>
        </p:pic>
        <p:sp>
          <p:nvSpPr>
            <p:cNvPr id="356" name="矩形 355"/>
            <p:cNvSpPr/>
            <p:nvPr/>
          </p:nvSpPr>
          <p:spPr>
            <a:xfrm>
              <a:off x="2753252" y="4383320"/>
              <a:ext cx="534121" cy="2564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6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</p:grpSp>
      <p:sp>
        <p:nvSpPr>
          <p:cNvPr id="360" name="矩形 359"/>
          <p:cNvSpPr/>
          <p:nvPr/>
        </p:nvSpPr>
        <p:spPr>
          <a:xfrm>
            <a:off x="1203968" y="4387298"/>
            <a:ext cx="7241048" cy="2394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/>
          <p:cNvGrpSpPr/>
          <p:nvPr/>
        </p:nvGrpSpPr>
        <p:grpSpPr>
          <a:xfrm>
            <a:off x="1209513" y="4380812"/>
            <a:ext cx="7235503" cy="343699"/>
            <a:chOff x="1182328" y="4779543"/>
            <a:chExt cx="7235503" cy="343699"/>
          </a:xfrm>
        </p:grpSpPr>
        <p:pic>
          <p:nvPicPr>
            <p:cNvPr id="95" name="图片 94" descr="6-5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2328" y="4779543"/>
              <a:ext cx="7235503" cy="243840"/>
            </a:xfrm>
            <a:prstGeom prst="rect">
              <a:avLst/>
            </a:prstGeom>
          </p:spPr>
        </p:pic>
        <p:sp>
          <p:nvSpPr>
            <p:cNvPr id="357" name="矩形 356"/>
            <p:cNvSpPr/>
            <p:nvPr/>
          </p:nvSpPr>
          <p:spPr>
            <a:xfrm>
              <a:off x="4684441" y="4825725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</p:grpSp>
      <p:sp>
        <p:nvSpPr>
          <p:cNvPr id="231" name="矩形 230"/>
          <p:cNvSpPr/>
          <p:nvPr/>
        </p:nvSpPr>
        <p:spPr>
          <a:xfrm>
            <a:off x="198907" y="128248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9707F"/>
                </a:solidFill>
                <a:latin typeface="微软雅黑" pitchFamily="34" charset="-122"/>
                <a:ea typeface="微软雅黑" pitchFamily="34" charset="-122"/>
              </a:rPr>
              <a:t>Request 100K</a:t>
            </a:r>
          </a:p>
        </p:txBody>
      </p:sp>
      <p:sp>
        <p:nvSpPr>
          <p:cNvPr id="232" name="矩形 231"/>
          <p:cNvSpPr/>
          <p:nvPr/>
        </p:nvSpPr>
        <p:spPr>
          <a:xfrm>
            <a:off x="168134" y="1626262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9CB14"/>
                </a:solidFill>
                <a:latin typeface="微软雅黑" pitchFamily="34" charset="-122"/>
                <a:ea typeface="微软雅黑" pitchFamily="34" charset="-122"/>
              </a:rPr>
              <a:t>Request 240K</a:t>
            </a:r>
          </a:p>
        </p:txBody>
      </p:sp>
      <p:sp>
        <p:nvSpPr>
          <p:cNvPr id="233" name="矩形 232"/>
          <p:cNvSpPr/>
          <p:nvPr/>
        </p:nvSpPr>
        <p:spPr>
          <a:xfrm>
            <a:off x="219099" y="1983411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 64K</a:t>
            </a:r>
          </a:p>
        </p:txBody>
      </p:sp>
      <p:sp>
        <p:nvSpPr>
          <p:cNvPr id="234" name="矩形 233"/>
          <p:cNvSpPr/>
          <p:nvPr/>
        </p:nvSpPr>
        <p:spPr>
          <a:xfrm>
            <a:off x="143868" y="2350621"/>
            <a:ext cx="1067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Request 256K</a:t>
            </a:r>
          </a:p>
        </p:txBody>
      </p:sp>
      <p:sp>
        <p:nvSpPr>
          <p:cNvPr id="240" name="矩形 239"/>
          <p:cNvSpPr/>
          <p:nvPr/>
        </p:nvSpPr>
        <p:spPr>
          <a:xfrm>
            <a:off x="440940" y="2708907"/>
            <a:ext cx="798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Release B</a:t>
            </a:r>
          </a:p>
        </p:txBody>
      </p:sp>
      <p:sp>
        <p:nvSpPr>
          <p:cNvPr id="259" name="矩形 258"/>
          <p:cNvSpPr/>
          <p:nvPr/>
        </p:nvSpPr>
        <p:spPr>
          <a:xfrm>
            <a:off x="429423" y="3046832"/>
            <a:ext cx="8063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56F7E"/>
                </a:solidFill>
                <a:latin typeface="微软雅黑" pitchFamily="34" charset="-122"/>
                <a:ea typeface="微软雅黑" pitchFamily="34" charset="-122"/>
              </a:rPr>
              <a:t>Release A</a:t>
            </a:r>
          </a:p>
        </p:txBody>
      </p:sp>
      <p:sp>
        <p:nvSpPr>
          <p:cNvPr id="260" name="矩形 259"/>
          <p:cNvSpPr/>
          <p:nvPr/>
        </p:nvSpPr>
        <p:spPr>
          <a:xfrm>
            <a:off x="246192" y="3370204"/>
            <a:ext cx="9890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Request 75K</a:t>
            </a:r>
          </a:p>
        </p:txBody>
      </p:sp>
      <p:sp>
        <p:nvSpPr>
          <p:cNvPr id="285" name="矩形 284"/>
          <p:cNvSpPr/>
          <p:nvPr/>
        </p:nvSpPr>
        <p:spPr>
          <a:xfrm>
            <a:off x="393089" y="3731635"/>
            <a:ext cx="79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Release C</a:t>
            </a:r>
          </a:p>
        </p:txBody>
      </p:sp>
      <p:sp>
        <p:nvSpPr>
          <p:cNvPr id="318" name="矩形 317"/>
          <p:cNvSpPr/>
          <p:nvPr/>
        </p:nvSpPr>
        <p:spPr>
          <a:xfrm>
            <a:off x="414431" y="4085293"/>
            <a:ext cx="7838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Release E</a:t>
            </a:r>
          </a:p>
        </p:txBody>
      </p:sp>
      <p:sp>
        <p:nvSpPr>
          <p:cNvPr id="359" name="矩形 358"/>
          <p:cNvSpPr/>
          <p:nvPr/>
        </p:nvSpPr>
        <p:spPr>
          <a:xfrm>
            <a:off x="408989" y="4438670"/>
            <a:ext cx="811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None/>
            </a:pPr>
            <a:r>
              <a:rPr lang="en-US" altLang="zh-CN" sz="1500" b="1" baseline="30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Release D</a:t>
            </a:r>
          </a:p>
        </p:txBody>
      </p:sp>
    </p:spTree>
    <p:extLst>
      <p:ext uri="{BB962C8B-B14F-4D97-AF65-F5344CB8AC3E}">
        <p14:creationId xmlns:p14="http://schemas.microsoft.com/office/powerpoint/2010/main" val="2305725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2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2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2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5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25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5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2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25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75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2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50"/>
                            </p:stCondLst>
                            <p:childTnLst>
                              <p:par>
                                <p:cTn id="1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75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75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5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50"/>
                            </p:stCondLst>
                            <p:childTnLst>
                              <p:par>
                                <p:cTn id="19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25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750"/>
                            </p:stCondLst>
                            <p:childTnLst>
                              <p:par>
                                <p:cTn id="2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25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5" grpId="1" animBg="1"/>
      <p:bldP spid="185" grpId="2" animBg="1"/>
      <p:bldP spid="188" grpId="0"/>
      <p:bldP spid="189" grpId="0" animBg="1"/>
      <p:bldP spid="189" grpId="1" animBg="1"/>
      <p:bldP spid="189" grpId="2" animBg="1"/>
      <p:bldP spid="190" grpId="0"/>
      <p:bldP spid="192" grpId="0" animBg="1"/>
      <p:bldP spid="192" grpId="1" animBg="1"/>
      <p:bldP spid="192" grpId="2" animBg="1"/>
      <p:bldP spid="193" grpId="0"/>
      <p:bldP spid="282" grpId="0" animBg="1"/>
      <p:bldP spid="282" grpId="1" animBg="1"/>
      <p:bldP spid="282" grpId="2" animBg="1"/>
      <p:bldP spid="311" grpId="0" animBg="1"/>
      <p:bldP spid="311" grpId="1" animBg="1"/>
      <p:bldP spid="315" grpId="0" animBg="1"/>
      <p:bldP spid="315" grpId="1" animBg="1"/>
      <p:bldP spid="353" grpId="0" animBg="1"/>
      <p:bldP spid="353" grpId="1" animBg="1"/>
      <p:bldP spid="360" grpId="0" animBg="1"/>
      <p:bldP spid="360" grpId="1" animBg="1"/>
      <p:bldP spid="231" grpId="0"/>
      <p:bldP spid="232" grpId="0"/>
      <p:bldP spid="233" grpId="0"/>
      <p:bldP spid="234" grpId="0"/>
      <p:bldP spid="240" grpId="0"/>
      <p:bldP spid="259" grpId="0"/>
      <p:bldP spid="260" grpId="0"/>
      <p:bldP spid="285" grpId="0"/>
      <p:bldP spid="318" grpId="0"/>
      <p:bldP spid="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系统的实现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8684" y="922914"/>
            <a:ext cx="3960440" cy="1185382"/>
            <a:chOff x="158684" y="922914"/>
            <a:chExt cx="3960440" cy="1185382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158684" y="922914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释放过程</a:t>
              </a:r>
              <a:endPara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475" y="14024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679971" y="1308560"/>
              <a:ext cx="1850376" cy="70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把释放的块放入空闲块数组</a:t>
              </a: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合并满足合并条件的空闲块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1902" y="195907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2"/>
          <p:cNvSpPr>
            <a:spLocks noChangeArrowheads="1"/>
          </p:cNvSpPr>
          <p:nvPr/>
        </p:nvSpPr>
        <p:spPr bwMode="auto">
          <a:xfrm>
            <a:off x="164916" y="2487711"/>
            <a:ext cx="3960440" cy="42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/>
          <a:lstStyle/>
          <a:p>
            <a:pPr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合并条件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901" y="2847295"/>
            <a:ext cx="2413925" cy="413680"/>
            <a:chOff x="559901" y="2847295"/>
            <a:chExt cx="2413925" cy="413680"/>
          </a:xfrm>
        </p:grpSpPr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9901" y="29152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2"/>
            <p:cNvSpPr>
              <a:spLocks noChangeArrowheads="1"/>
            </p:cNvSpPr>
            <p:nvPr/>
          </p:nvSpPr>
          <p:spPr bwMode="auto">
            <a:xfrm>
              <a:off x="690876" y="2847295"/>
              <a:ext cx="2282950" cy="41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大小相同</a:t>
              </a:r>
              <a:r>
                <a:rPr lang="en-US" altLang="zh-CN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600" b="1" baseline="30000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en-US" altLang="zh-CN" sz="1600" b="1" baseline="30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08154" y="4394004"/>
            <a:ext cx="59456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en.wikipedia.org/wiki/Buddy_memory_allocation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676353" y="1161524"/>
            <a:ext cx="6085524" cy="2769697"/>
            <a:chOff x="1201120" y="1378390"/>
            <a:chExt cx="6085524" cy="2769697"/>
          </a:xfrm>
        </p:grpSpPr>
        <p:cxnSp>
          <p:nvCxnSpPr>
            <p:cNvPr id="68" name="直接箭头连接符 67"/>
            <p:cNvCxnSpPr/>
            <p:nvPr/>
          </p:nvCxnSpPr>
          <p:spPr>
            <a:xfrm rot="16200000" flipH="1">
              <a:off x="2474008" y="3616192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85" idx="2"/>
            </p:cNvCxnSpPr>
            <p:nvPr/>
          </p:nvCxnSpPr>
          <p:spPr>
            <a:xfrm>
              <a:off x="3836681" y="2618680"/>
              <a:ext cx="42912" cy="11974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86" idx="2"/>
            </p:cNvCxnSpPr>
            <p:nvPr/>
          </p:nvCxnSpPr>
          <p:spPr>
            <a:xfrm>
              <a:off x="5217856" y="2618680"/>
              <a:ext cx="26173" cy="12121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87" idx="2"/>
            </p:cNvCxnSpPr>
            <p:nvPr/>
          </p:nvCxnSpPr>
          <p:spPr>
            <a:xfrm>
              <a:off x="6591080" y="2618680"/>
              <a:ext cx="7231" cy="119627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913600" y="2007243"/>
              <a:ext cx="677480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>
              <a:off x="5244029" y="2007243"/>
              <a:ext cx="598917" cy="44307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3143443" y="2024702"/>
              <a:ext cx="693238" cy="4397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2498420" y="2007660"/>
              <a:ext cx="626494" cy="44265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2501995" y="2485367"/>
              <a:ext cx="426931" cy="4371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2169250" y="2478336"/>
              <a:ext cx="329170" cy="4559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3149824" y="1524456"/>
              <a:ext cx="1399191" cy="484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 flipV="1">
              <a:off x="4549017" y="1522401"/>
              <a:ext cx="1293928" cy="5023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2928926" y="2937821"/>
              <a:ext cx="220898" cy="41974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660516" y="2926774"/>
              <a:ext cx="234469" cy="492497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82" name="图片 81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6615" y="1378390"/>
              <a:ext cx="304801" cy="304801"/>
            </a:xfrm>
            <a:prstGeom prst="rect">
              <a:avLst/>
            </a:prstGeom>
          </p:spPr>
        </p:pic>
        <p:pic>
          <p:nvPicPr>
            <p:cNvPr id="83" name="图片 82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8536" y="1854843"/>
              <a:ext cx="304801" cy="304801"/>
            </a:xfrm>
            <a:prstGeom prst="rect">
              <a:avLst/>
            </a:prstGeom>
          </p:spPr>
        </p:pic>
        <p:pic>
          <p:nvPicPr>
            <p:cNvPr id="84" name="图片 83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4909" y="2309317"/>
              <a:ext cx="304801" cy="304801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80" y="2313879"/>
              <a:ext cx="304801" cy="30480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455" y="2313879"/>
              <a:ext cx="304801" cy="304801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8679" y="2313879"/>
              <a:ext cx="304801" cy="304801"/>
            </a:xfrm>
            <a:prstGeom prst="rect">
              <a:avLst/>
            </a:prstGeom>
          </p:spPr>
        </p:pic>
        <p:pic>
          <p:nvPicPr>
            <p:cNvPr id="88" name="图片 87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033" y="2774893"/>
              <a:ext cx="304801" cy="304801"/>
            </a:xfrm>
            <a:prstGeom prst="rect">
              <a:avLst/>
            </a:prstGeom>
          </p:spPr>
        </p:pic>
        <p:pic>
          <p:nvPicPr>
            <p:cNvPr id="89" name="图片 88" descr="7-1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6912" y="1854843"/>
              <a:ext cx="304801" cy="304801"/>
            </a:xfrm>
            <a:prstGeom prst="rect">
              <a:avLst/>
            </a:prstGeom>
          </p:spPr>
        </p:pic>
        <p:sp>
          <p:nvSpPr>
            <p:cNvPr id="90" name="矩形 89"/>
            <p:cNvSpPr/>
            <p:nvPr/>
          </p:nvSpPr>
          <p:spPr>
            <a:xfrm>
              <a:off x="1204197" y="2872143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128K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54122" y="1500302"/>
              <a:ext cx="466794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1M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201120" y="1932318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512K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302550" y="3347288"/>
              <a:ext cx="51488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4197" y="2394834"/>
              <a:ext cx="620683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2000" b="1" baseline="300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rot="16200000" flipH="1">
              <a:off x="2968817" y="3616193"/>
              <a:ext cx="379289" cy="75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873" y="3243842"/>
              <a:ext cx="304801" cy="304801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1043" y="3243842"/>
              <a:ext cx="304801" cy="304801"/>
            </a:xfrm>
            <a:prstGeom prst="rect">
              <a:avLst/>
            </a:prstGeom>
          </p:spPr>
        </p:pic>
        <p:pic>
          <p:nvPicPr>
            <p:cNvPr id="98" name="图片 97" descr="6-7.png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9132" y="3839316"/>
              <a:ext cx="509794" cy="248400"/>
            </a:xfrm>
            <a:prstGeom prst="rect">
              <a:avLst/>
            </a:prstGeom>
          </p:spPr>
        </p:pic>
        <p:pic>
          <p:nvPicPr>
            <p:cNvPr id="99" name="图片 98" descr="6-2.png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480" y="3838178"/>
              <a:ext cx="712800" cy="248400"/>
            </a:xfrm>
            <a:prstGeom prst="rect">
              <a:avLst/>
            </a:prstGeom>
          </p:spPr>
        </p:pic>
        <p:pic>
          <p:nvPicPr>
            <p:cNvPr id="100" name="图片 99" descr="6-12.png"/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92654" y="3835408"/>
              <a:ext cx="1454400" cy="248400"/>
            </a:xfrm>
            <a:prstGeom prst="rect">
              <a:avLst/>
            </a:prstGeom>
          </p:spPr>
        </p:pic>
        <p:pic>
          <p:nvPicPr>
            <p:cNvPr id="101" name="图片 100" descr="6-11.png"/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16583" y="3839596"/>
              <a:ext cx="1370061" cy="248400"/>
            </a:xfrm>
            <a:prstGeom prst="rect">
              <a:avLst/>
            </a:prstGeom>
          </p:spPr>
        </p:pic>
        <p:pic>
          <p:nvPicPr>
            <p:cNvPr id="102" name="图片 101" descr="6-8.png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08014" y="3839316"/>
              <a:ext cx="1116000" cy="248400"/>
            </a:xfrm>
            <a:prstGeom prst="rect">
              <a:avLst/>
            </a:prstGeom>
          </p:spPr>
        </p:pic>
        <p:pic>
          <p:nvPicPr>
            <p:cNvPr id="103" name="图片 102" descr="6-8.png"/>
            <p:cNvPicPr>
              <a:picLocks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676" y="3839316"/>
              <a:ext cx="511200" cy="248400"/>
            </a:xfrm>
            <a:prstGeom prst="rect">
              <a:avLst/>
            </a:prstGeom>
          </p:spPr>
        </p:pic>
        <p:sp>
          <p:nvSpPr>
            <p:cNvPr id="104" name="矩形 103"/>
            <p:cNvSpPr/>
            <p:nvPr/>
          </p:nvSpPr>
          <p:spPr>
            <a:xfrm>
              <a:off x="2362233" y="3900781"/>
              <a:ext cx="6142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C=64K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704815" y="3900781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956812" y="3901866"/>
              <a:ext cx="42992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64K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03502" y="3892873"/>
              <a:ext cx="5084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256K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857407" y="3891053"/>
              <a:ext cx="7072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D=256K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717822" y="3895917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buNone/>
              </a:pPr>
              <a:r>
                <a:rPr lang="en-US" altLang="zh-CN" sz="1500" b="1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A=128K</a:t>
              </a:r>
            </a:p>
          </p:txBody>
        </p:sp>
        <p:cxnSp>
          <p:nvCxnSpPr>
            <p:cNvPr id="110" name="直接箭头连接符 109"/>
            <p:cNvCxnSpPr>
              <a:stCxn id="111" idx="2"/>
            </p:cNvCxnSpPr>
            <p:nvPr/>
          </p:nvCxnSpPr>
          <p:spPr>
            <a:xfrm>
              <a:off x="2149376" y="3090222"/>
              <a:ext cx="5569" cy="72594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11" name="图片 110" descr="7-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6975" y="2785421"/>
              <a:ext cx="304801" cy="304801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553845" y="3168414"/>
            <a:ext cx="2449192" cy="392852"/>
            <a:chOff x="553845" y="3168414"/>
            <a:chExt cx="2449192" cy="39285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2646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 Box 2"/>
            <p:cNvSpPr>
              <a:spLocks noChangeArrowheads="1"/>
            </p:cNvSpPr>
            <p:nvPr/>
          </p:nvSpPr>
          <p:spPr bwMode="auto">
            <a:xfrm>
              <a:off x="720087" y="3168414"/>
              <a:ext cx="2282950" cy="392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地址相邻</a:t>
              </a:r>
              <a:endParaRPr lang="zh-CN" altLang="en-US" sz="16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3845" y="3520300"/>
            <a:ext cx="1970104" cy="1110447"/>
            <a:chOff x="553845" y="3520300"/>
            <a:chExt cx="1970104" cy="1110447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3845" y="36141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 Box 2"/>
            <p:cNvSpPr>
              <a:spLocks noChangeArrowheads="1"/>
            </p:cNvSpPr>
            <p:nvPr/>
          </p:nvSpPr>
          <p:spPr bwMode="auto">
            <a:xfrm>
              <a:off x="699841" y="3520300"/>
              <a:ext cx="1824108" cy="111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sz="16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地址空闲块起始地址为</a:t>
              </a:r>
              <a:r>
                <a:rPr lang="en-US" altLang="zh-CN" sz="16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r>
                <a:rPr lang="en-US" altLang="zh-CN" sz="1600" b="1" baseline="30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的位数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7400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中的物理内存管理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6984776" cy="4114800"/>
          </a:xfrm>
        </p:spPr>
        <p:txBody>
          <a:bodyPr/>
          <a:lstStyle/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99592" y="843558"/>
            <a:ext cx="6984776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*name;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order);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Page *base,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(*check)(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5853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ucore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中的伙伴系统实现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843558"/>
            <a:ext cx="7772400" cy="41148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000" b="1" dirty="0" err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struct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.name = 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buddy_pmm_manager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buddy_init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buddy_init_memmap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buddy_alloc_pages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buddy_nr_free_pages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.check =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buddy_check</a:t>
            </a: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99592" y="8378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.name = 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b="1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buddy_pmm_manager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buddy_init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buddy_init_memmap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buddy_alloc_pages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buddy_nr_free_pages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.check = </a:t>
            </a:r>
            <a:r>
              <a:rPr lang="en-US" altLang="zh-CN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buddy_check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5532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462</Words>
  <Application>Microsoft Office PowerPoint</Application>
  <PresentationFormat>全屏显示(16:9)</PresentationFormat>
  <Paragraphs>195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Lucida Sans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276</cp:revision>
  <dcterms:created xsi:type="dcterms:W3CDTF">2015-01-11T06:38:50Z</dcterms:created>
  <dcterms:modified xsi:type="dcterms:W3CDTF">2015-02-13T07:31:37Z</dcterms:modified>
</cp:coreProperties>
</file>