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13" r:id="rId2"/>
    <p:sldId id="410" r:id="rId3"/>
    <p:sldId id="409" r:id="rId4"/>
    <p:sldId id="363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DC8"/>
    <a:srgbClr val="11576A"/>
    <a:srgbClr val="99FFFF"/>
    <a:srgbClr val="0EB1C8"/>
    <a:srgbClr val="D9D9D9"/>
    <a:srgbClr val="A6A6A6"/>
    <a:srgbClr val="FDD000"/>
    <a:srgbClr val="FFF9B1"/>
    <a:srgbClr val="0000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63" autoAdjust="0"/>
    <p:restoredTop sz="94660"/>
  </p:normalViewPr>
  <p:slideViewPr>
    <p:cSldViewPr>
      <p:cViewPr varScale="1">
        <p:scale>
          <a:sx n="111" d="100"/>
          <a:sy n="111" d="100"/>
        </p:scale>
        <p:origin x="250" y="8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局部置换算法可以在一定范围内改善抖动问题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883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0550" y="1001324"/>
            <a:ext cx="5251689" cy="3872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页面置换算法的概念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2473" y="16853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6800" y="1685390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1588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全局页面置换算法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28739" y="2052646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工作集置换算法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28739" y="2339810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缺页率置换算法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0870" y="2122394"/>
            <a:ext cx="151066" cy="148997"/>
          </a:xfrm>
          <a:prstGeom prst="rect">
            <a:avLst/>
          </a:prstGeom>
          <a:effectLst/>
        </p:spPr>
      </p:pic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0870" y="2457683"/>
            <a:ext cx="151066" cy="148997"/>
          </a:xfrm>
          <a:prstGeom prst="rect">
            <a:avLst/>
          </a:prstGeom>
          <a:effectLst/>
        </p:spPr>
      </p:pic>
      <p:sp>
        <p:nvSpPr>
          <p:cNvPr id="19" name="TextBox 18"/>
          <p:cNvSpPr txBox="1"/>
          <p:nvPr/>
        </p:nvSpPr>
        <p:spPr>
          <a:xfrm>
            <a:off x="1482843" y="1328169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50532" y="132816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9643" y="987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1"/>
          <p:cNvSpPr txBox="1"/>
          <p:nvPr/>
        </p:nvSpPr>
        <p:spPr>
          <a:xfrm>
            <a:off x="1730857" y="2655342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抖动和负载控制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9238" y="2759465"/>
            <a:ext cx="151066" cy="148997"/>
          </a:xfrm>
          <a:prstGeom prst="rect">
            <a:avLst/>
          </a:prstGeom>
          <a:effectLst/>
        </p:spPr>
      </p:pic>
      <p:pic>
        <p:nvPicPr>
          <p:cNvPr id="15" name="图片 1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490" y="-679"/>
            <a:ext cx="9140974" cy="5141934"/>
          </a:xfrm>
          <a:prstGeom prst="rect">
            <a:avLst/>
          </a:prstGeom>
        </p:spPr>
      </p:pic>
      <p:pic>
        <p:nvPicPr>
          <p:cNvPr id="16" name="图片 1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1494" y="1926563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028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抖动问题(thrashing)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2462" y="2371695"/>
            <a:ext cx="6577058" cy="1064199"/>
            <a:chOff x="852462" y="2371695"/>
            <a:chExt cx="6577058" cy="1064199"/>
          </a:xfrm>
        </p:grpSpPr>
        <p:sp>
          <p:nvSpPr>
            <p:cNvPr id="8" name="TextBox 7"/>
            <p:cNvSpPr txBox="1"/>
            <p:nvPr/>
          </p:nvSpPr>
          <p:spPr>
            <a:xfrm>
              <a:off x="852462" y="237169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66789" y="2371695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产生抖动的原因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99700" y="2728008"/>
              <a:ext cx="6029820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随着驻留内存的进程数目增加，分配给每个进程的物理页面数不断减小，缺页率不断上升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280" y="285750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52462" y="3357568"/>
            <a:ext cx="6577057" cy="400110"/>
            <a:chOff x="852462" y="3357568"/>
            <a:chExt cx="6577057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852462" y="335756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66788" y="3357568"/>
              <a:ext cx="626273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操作系统需在并发水平和缺页率之间达到一个平衡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4280" y="3714758"/>
            <a:ext cx="6165240" cy="400110"/>
            <a:chOff x="1264280" y="3714758"/>
            <a:chExt cx="6165240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1399700" y="3714758"/>
              <a:ext cx="602982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选择一个适当的进程数目和进程需要的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物理页面数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280" y="384425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852462" y="843558"/>
            <a:ext cx="6577058" cy="1540741"/>
            <a:chOff x="852462" y="843558"/>
            <a:chExt cx="6577058" cy="1540741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99700" y="1183970"/>
              <a:ext cx="6029820" cy="120032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进程物理页面太少，不能包含工作集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造成大量缺页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，频繁置换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endParaRPr>
            </a:p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进程运行速度变慢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6789" y="843558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抖动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280" y="1342633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702673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067694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负载控制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56039" y="1862823"/>
            <a:ext cx="6643734" cy="341632"/>
            <a:chOff x="1154734" y="1485023"/>
            <a:chExt cx="6643734" cy="341632"/>
          </a:xfrm>
        </p:grpSpPr>
        <p:sp>
          <p:nvSpPr>
            <p:cNvPr id="11" name="TextBox 10"/>
            <p:cNvSpPr txBox="1"/>
            <p:nvPr/>
          </p:nvSpPr>
          <p:spPr>
            <a:xfrm>
              <a:off x="1316662" y="1485023"/>
              <a:ext cx="6481806" cy="3416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0">
                <a:lnSpc>
                  <a:spcPct val="90000"/>
                </a:lnSpc>
                <a:buClr>
                  <a:schemeClr val="tx1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平均缺页间隔时间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MTBF)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=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缺页异常处理时间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PFST)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734" y="156881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792782" y="1032082"/>
            <a:ext cx="6662816" cy="413129"/>
            <a:chOff x="792782" y="1032082"/>
            <a:chExt cx="6662816" cy="413129"/>
          </a:xfrm>
        </p:grpSpPr>
        <p:sp>
          <p:nvSpPr>
            <p:cNvPr id="83" name="TextBox 82"/>
            <p:cNvSpPr txBox="1"/>
            <p:nvPr/>
          </p:nvSpPr>
          <p:spPr>
            <a:xfrm>
              <a:off x="792782" y="104510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9366" y="1032082"/>
              <a:ext cx="632623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-342900" defTabSz="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通过调节并发进程数（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MPL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）来进行系统负载控制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56039" y="1482894"/>
            <a:ext cx="3020492" cy="341632"/>
            <a:chOff x="1154734" y="1851670"/>
            <a:chExt cx="3020492" cy="341632"/>
          </a:xfrm>
        </p:grpSpPr>
        <p:sp>
          <p:nvSpPr>
            <p:cNvPr id="13" name="TextBox 12"/>
            <p:cNvSpPr txBox="1"/>
            <p:nvPr/>
          </p:nvSpPr>
          <p:spPr>
            <a:xfrm>
              <a:off x="1336758" y="1851670"/>
              <a:ext cx="2838468" cy="3416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0">
                <a:lnSpc>
                  <a:spcPct val="90000"/>
                </a:lnSpc>
                <a:buClr>
                  <a:schemeClr val="tx1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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WSi  = 内存的大小</a:t>
              </a: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734" y="1929283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7" name="Freeform 10"/>
          <p:cNvSpPr>
            <a:spLocks/>
          </p:cNvSpPr>
          <p:nvPr/>
        </p:nvSpPr>
        <p:spPr bwMode="auto">
          <a:xfrm>
            <a:off x="2760123" y="2751957"/>
            <a:ext cx="3416143" cy="1257678"/>
          </a:xfrm>
          <a:custGeom>
            <a:avLst/>
            <a:gdLst>
              <a:gd name="T0" fmla="*/ 2147483647 w 1929"/>
              <a:gd name="T1" fmla="*/ 2147483647 h 881"/>
              <a:gd name="T2" fmla="*/ 2147483647 w 1929"/>
              <a:gd name="T3" fmla="*/ 2147483647 h 881"/>
              <a:gd name="T4" fmla="*/ 2147483647 w 1929"/>
              <a:gd name="T5" fmla="*/ 2147483647 h 881"/>
              <a:gd name="T6" fmla="*/ 2147483647 w 1929"/>
              <a:gd name="T7" fmla="*/ 2147483647 h 881"/>
              <a:gd name="T8" fmla="*/ 2147483647 w 1929"/>
              <a:gd name="T9" fmla="*/ 2147483647 h 881"/>
              <a:gd name="T10" fmla="*/ 2147483647 w 1929"/>
              <a:gd name="T11" fmla="*/ 2147483647 h 881"/>
              <a:gd name="T12" fmla="*/ 2147483647 w 1929"/>
              <a:gd name="T13" fmla="*/ 2147483647 h 881"/>
              <a:gd name="T14" fmla="*/ 2147483647 w 1929"/>
              <a:gd name="T15" fmla="*/ 2147483647 h 881"/>
              <a:gd name="T16" fmla="*/ 2147483647 w 1929"/>
              <a:gd name="T17" fmla="*/ 2147483647 h 881"/>
              <a:gd name="T18" fmla="*/ 2147483647 w 1929"/>
              <a:gd name="T19" fmla="*/ 2147483647 h 881"/>
              <a:gd name="T20" fmla="*/ 2147483647 w 1929"/>
              <a:gd name="T21" fmla="*/ 2147483647 h 881"/>
              <a:gd name="T22" fmla="*/ 2147483647 w 1929"/>
              <a:gd name="T23" fmla="*/ 2147483647 h 881"/>
              <a:gd name="T24" fmla="*/ 2147483647 w 1929"/>
              <a:gd name="T25" fmla="*/ 2147483647 h 881"/>
              <a:gd name="T26" fmla="*/ 2147483647 w 1929"/>
              <a:gd name="T27" fmla="*/ 2147483647 h 881"/>
              <a:gd name="T28" fmla="*/ 2147483647 w 1929"/>
              <a:gd name="T29" fmla="*/ 2147483647 h 881"/>
              <a:gd name="T30" fmla="*/ 2147483647 w 1929"/>
              <a:gd name="T31" fmla="*/ 2147483647 h 881"/>
              <a:gd name="T32" fmla="*/ 2147483647 w 1929"/>
              <a:gd name="T33" fmla="*/ 2147483647 h 881"/>
              <a:gd name="T34" fmla="*/ 2147483647 w 1929"/>
              <a:gd name="T35" fmla="*/ 2147483647 h 881"/>
              <a:gd name="T36" fmla="*/ 2147483647 w 1929"/>
              <a:gd name="T37" fmla="*/ 2147483647 h 881"/>
              <a:gd name="T38" fmla="*/ 2147483647 w 1929"/>
              <a:gd name="T39" fmla="*/ 2147483647 h 881"/>
              <a:gd name="T40" fmla="*/ 2147483647 w 1929"/>
              <a:gd name="T41" fmla="*/ 0 h 881"/>
              <a:gd name="T42" fmla="*/ 2147483647 w 1929"/>
              <a:gd name="T43" fmla="*/ 2147483647 h 881"/>
              <a:gd name="T44" fmla="*/ 2147483647 w 1929"/>
              <a:gd name="T45" fmla="*/ 2147483647 h 881"/>
              <a:gd name="T46" fmla="*/ 2147483647 w 1929"/>
              <a:gd name="T47" fmla="*/ 2147483647 h 881"/>
              <a:gd name="T48" fmla="*/ 2147483647 w 1929"/>
              <a:gd name="T49" fmla="*/ 2147483647 h 881"/>
              <a:gd name="T50" fmla="*/ 2147483647 w 1929"/>
              <a:gd name="T51" fmla="*/ 2147483647 h 881"/>
              <a:gd name="T52" fmla="*/ 2147483647 w 1929"/>
              <a:gd name="T53" fmla="*/ 2147483647 h 881"/>
              <a:gd name="T54" fmla="*/ 2147483647 w 1929"/>
              <a:gd name="T55" fmla="*/ 2147483647 h 881"/>
              <a:gd name="T56" fmla="*/ 2147483647 w 1929"/>
              <a:gd name="T57" fmla="*/ 2147483647 h 881"/>
              <a:gd name="T58" fmla="*/ 2147483647 w 1929"/>
              <a:gd name="T59" fmla="*/ 2147483647 h 881"/>
              <a:gd name="T60" fmla="*/ 2147483647 w 1929"/>
              <a:gd name="T61" fmla="*/ 2147483647 h 881"/>
              <a:gd name="T62" fmla="*/ 2147483647 w 1929"/>
              <a:gd name="T63" fmla="*/ 2147483647 h 881"/>
              <a:gd name="T64" fmla="*/ 2147483647 w 1929"/>
              <a:gd name="T65" fmla="*/ 2147483647 h 881"/>
              <a:gd name="T66" fmla="*/ 2147483647 w 1929"/>
              <a:gd name="T67" fmla="*/ 2147483647 h 881"/>
              <a:gd name="T68" fmla="*/ 2147483647 w 1929"/>
              <a:gd name="T69" fmla="*/ 2147483647 h 881"/>
              <a:gd name="T70" fmla="*/ 2147483647 w 1929"/>
              <a:gd name="T71" fmla="*/ 2147483647 h 881"/>
              <a:gd name="T72" fmla="*/ 2147483647 w 1929"/>
              <a:gd name="T73" fmla="*/ 2147483647 h 881"/>
              <a:gd name="T74" fmla="*/ 2147483647 w 1929"/>
              <a:gd name="T75" fmla="*/ 2147483647 h 881"/>
              <a:gd name="T76" fmla="*/ 2147483647 w 1929"/>
              <a:gd name="T77" fmla="*/ 2147483647 h 881"/>
              <a:gd name="T78" fmla="*/ 2147483647 w 1929"/>
              <a:gd name="T79" fmla="*/ 2147483647 h 881"/>
              <a:gd name="T80" fmla="*/ 2147483647 w 1929"/>
              <a:gd name="T81" fmla="*/ 2147483647 h 881"/>
              <a:gd name="T82" fmla="*/ 2147483647 w 1929"/>
              <a:gd name="T83" fmla="*/ 2147483647 h 881"/>
              <a:gd name="T84" fmla="*/ 2147483647 w 1929"/>
              <a:gd name="T85" fmla="*/ 2147483647 h 881"/>
              <a:gd name="T86" fmla="*/ 2147483647 w 1929"/>
              <a:gd name="T87" fmla="*/ 2147483647 h 881"/>
              <a:gd name="T88" fmla="*/ 2147483647 w 1929"/>
              <a:gd name="T89" fmla="*/ 2147483647 h 881"/>
              <a:gd name="T90" fmla="*/ 2147483647 w 1929"/>
              <a:gd name="T91" fmla="*/ 2147483647 h 881"/>
              <a:gd name="T92" fmla="*/ 2147483647 w 1929"/>
              <a:gd name="T93" fmla="*/ 2147483647 h 881"/>
              <a:gd name="T94" fmla="*/ 0 w 1929"/>
              <a:gd name="T95" fmla="*/ 2147483647 h 88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929"/>
              <a:gd name="T145" fmla="*/ 0 h 881"/>
              <a:gd name="T146" fmla="*/ 1929 w 1929"/>
              <a:gd name="T147" fmla="*/ 881 h 881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929" h="881">
                <a:moveTo>
                  <a:pt x="0" y="870"/>
                </a:moveTo>
                <a:lnTo>
                  <a:pt x="8" y="849"/>
                </a:lnTo>
                <a:lnTo>
                  <a:pt x="24" y="839"/>
                </a:lnTo>
                <a:lnTo>
                  <a:pt x="32" y="818"/>
                </a:lnTo>
                <a:lnTo>
                  <a:pt x="48" y="808"/>
                </a:lnTo>
                <a:lnTo>
                  <a:pt x="56" y="787"/>
                </a:lnTo>
                <a:lnTo>
                  <a:pt x="64" y="766"/>
                </a:lnTo>
                <a:lnTo>
                  <a:pt x="80" y="745"/>
                </a:lnTo>
                <a:lnTo>
                  <a:pt x="88" y="725"/>
                </a:lnTo>
                <a:lnTo>
                  <a:pt x="120" y="683"/>
                </a:lnTo>
                <a:lnTo>
                  <a:pt x="128" y="663"/>
                </a:lnTo>
                <a:lnTo>
                  <a:pt x="144" y="652"/>
                </a:lnTo>
                <a:lnTo>
                  <a:pt x="160" y="642"/>
                </a:lnTo>
                <a:lnTo>
                  <a:pt x="168" y="621"/>
                </a:lnTo>
                <a:lnTo>
                  <a:pt x="184" y="600"/>
                </a:lnTo>
                <a:lnTo>
                  <a:pt x="200" y="590"/>
                </a:lnTo>
                <a:lnTo>
                  <a:pt x="216" y="569"/>
                </a:lnTo>
                <a:lnTo>
                  <a:pt x="232" y="559"/>
                </a:lnTo>
                <a:lnTo>
                  <a:pt x="240" y="538"/>
                </a:lnTo>
                <a:lnTo>
                  <a:pt x="256" y="528"/>
                </a:lnTo>
                <a:lnTo>
                  <a:pt x="264" y="507"/>
                </a:lnTo>
                <a:lnTo>
                  <a:pt x="280" y="497"/>
                </a:lnTo>
                <a:lnTo>
                  <a:pt x="288" y="476"/>
                </a:lnTo>
                <a:lnTo>
                  <a:pt x="304" y="456"/>
                </a:lnTo>
                <a:lnTo>
                  <a:pt x="320" y="445"/>
                </a:lnTo>
                <a:lnTo>
                  <a:pt x="336" y="424"/>
                </a:lnTo>
                <a:lnTo>
                  <a:pt x="344" y="404"/>
                </a:lnTo>
                <a:lnTo>
                  <a:pt x="360" y="393"/>
                </a:lnTo>
                <a:lnTo>
                  <a:pt x="376" y="383"/>
                </a:lnTo>
                <a:lnTo>
                  <a:pt x="384" y="362"/>
                </a:lnTo>
                <a:lnTo>
                  <a:pt x="400" y="342"/>
                </a:lnTo>
                <a:lnTo>
                  <a:pt x="408" y="321"/>
                </a:lnTo>
                <a:lnTo>
                  <a:pt x="424" y="311"/>
                </a:lnTo>
                <a:lnTo>
                  <a:pt x="440" y="290"/>
                </a:lnTo>
                <a:lnTo>
                  <a:pt x="456" y="280"/>
                </a:lnTo>
                <a:lnTo>
                  <a:pt x="464" y="259"/>
                </a:lnTo>
                <a:lnTo>
                  <a:pt x="472" y="238"/>
                </a:lnTo>
                <a:lnTo>
                  <a:pt x="488" y="228"/>
                </a:lnTo>
                <a:lnTo>
                  <a:pt x="496" y="207"/>
                </a:lnTo>
                <a:lnTo>
                  <a:pt x="512" y="197"/>
                </a:lnTo>
                <a:lnTo>
                  <a:pt x="520" y="176"/>
                </a:lnTo>
                <a:lnTo>
                  <a:pt x="536" y="155"/>
                </a:lnTo>
                <a:lnTo>
                  <a:pt x="552" y="145"/>
                </a:lnTo>
                <a:lnTo>
                  <a:pt x="568" y="135"/>
                </a:lnTo>
                <a:lnTo>
                  <a:pt x="584" y="124"/>
                </a:lnTo>
                <a:lnTo>
                  <a:pt x="600" y="114"/>
                </a:lnTo>
                <a:lnTo>
                  <a:pt x="616" y="104"/>
                </a:lnTo>
                <a:lnTo>
                  <a:pt x="632" y="93"/>
                </a:lnTo>
                <a:lnTo>
                  <a:pt x="648" y="83"/>
                </a:lnTo>
                <a:lnTo>
                  <a:pt x="664" y="72"/>
                </a:lnTo>
                <a:lnTo>
                  <a:pt x="680" y="62"/>
                </a:lnTo>
                <a:lnTo>
                  <a:pt x="696" y="52"/>
                </a:lnTo>
                <a:lnTo>
                  <a:pt x="712" y="52"/>
                </a:lnTo>
                <a:lnTo>
                  <a:pt x="728" y="41"/>
                </a:lnTo>
                <a:lnTo>
                  <a:pt x="744" y="41"/>
                </a:lnTo>
                <a:lnTo>
                  <a:pt x="760" y="31"/>
                </a:lnTo>
                <a:lnTo>
                  <a:pt x="776" y="21"/>
                </a:lnTo>
                <a:lnTo>
                  <a:pt x="792" y="21"/>
                </a:lnTo>
                <a:lnTo>
                  <a:pt x="808" y="10"/>
                </a:lnTo>
                <a:lnTo>
                  <a:pt x="824" y="10"/>
                </a:lnTo>
                <a:lnTo>
                  <a:pt x="840" y="10"/>
                </a:lnTo>
                <a:lnTo>
                  <a:pt x="856" y="0"/>
                </a:lnTo>
                <a:lnTo>
                  <a:pt x="872" y="0"/>
                </a:lnTo>
                <a:lnTo>
                  <a:pt x="888" y="0"/>
                </a:lnTo>
                <a:lnTo>
                  <a:pt x="904" y="10"/>
                </a:lnTo>
                <a:lnTo>
                  <a:pt x="920" y="10"/>
                </a:lnTo>
                <a:lnTo>
                  <a:pt x="936" y="21"/>
                </a:lnTo>
                <a:lnTo>
                  <a:pt x="952" y="21"/>
                </a:lnTo>
                <a:lnTo>
                  <a:pt x="968" y="21"/>
                </a:lnTo>
                <a:lnTo>
                  <a:pt x="984" y="31"/>
                </a:lnTo>
                <a:lnTo>
                  <a:pt x="1000" y="31"/>
                </a:lnTo>
                <a:lnTo>
                  <a:pt x="1016" y="41"/>
                </a:lnTo>
                <a:lnTo>
                  <a:pt x="1032" y="52"/>
                </a:lnTo>
                <a:lnTo>
                  <a:pt x="1048" y="62"/>
                </a:lnTo>
                <a:lnTo>
                  <a:pt x="1064" y="72"/>
                </a:lnTo>
                <a:lnTo>
                  <a:pt x="1080" y="93"/>
                </a:lnTo>
                <a:lnTo>
                  <a:pt x="1096" y="104"/>
                </a:lnTo>
                <a:lnTo>
                  <a:pt x="1104" y="124"/>
                </a:lnTo>
                <a:lnTo>
                  <a:pt x="1120" y="135"/>
                </a:lnTo>
                <a:lnTo>
                  <a:pt x="1128" y="155"/>
                </a:lnTo>
                <a:lnTo>
                  <a:pt x="1136" y="176"/>
                </a:lnTo>
                <a:lnTo>
                  <a:pt x="1136" y="197"/>
                </a:lnTo>
                <a:lnTo>
                  <a:pt x="1144" y="217"/>
                </a:lnTo>
                <a:lnTo>
                  <a:pt x="1152" y="238"/>
                </a:lnTo>
                <a:lnTo>
                  <a:pt x="1152" y="259"/>
                </a:lnTo>
                <a:lnTo>
                  <a:pt x="1160" y="280"/>
                </a:lnTo>
                <a:lnTo>
                  <a:pt x="1160" y="300"/>
                </a:lnTo>
                <a:lnTo>
                  <a:pt x="1160" y="321"/>
                </a:lnTo>
                <a:lnTo>
                  <a:pt x="1160" y="342"/>
                </a:lnTo>
                <a:lnTo>
                  <a:pt x="1160" y="362"/>
                </a:lnTo>
                <a:lnTo>
                  <a:pt x="1168" y="435"/>
                </a:lnTo>
                <a:lnTo>
                  <a:pt x="1168" y="456"/>
                </a:lnTo>
                <a:lnTo>
                  <a:pt x="1176" y="476"/>
                </a:lnTo>
                <a:lnTo>
                  <a:pt x="1184" y="497"/>
                </a:lnTo>
                <a:lnTo>
                  <a:pt x="1192" y="518"/>
                </a:lnTo>
                <a:lnTo>
                  <a:pt x="1200" y="538"/>
                </a:lnTo>
                <a:lnTo>
                  <a:pt x="1216" y="559"/>
                </a:lnTo>
                <a:lnTo>
                  <a:pt x="1224" y="580"/>
                </a:lnTo>
                <a:lnTo>
                  <a:pt x="1240" y="590"/>
                </a:lnTo>
                <a:lnTo>
                  <a:pt x="1256" y="600"/>
                </a:lnTo>
                <a:lnTo>
                  <a:pt x="1264" y="621"/>
                </a:lnTo>
                <a:lnTo>
                  <a:pt x="1280" y="621"/>
                </a:lnTo>
                <a:lnTo>
                  <a:pt x="1288" y="642"/>
                </a:lnTo>
                <a:lnTo>
                  <a:pt x="1304" y="642"/>
                </a:lnTo>
                <a:lnTo>
                  <a:pt x="1312" y="663"/>
                </a:lnTo>
                <a:lnTo>
                  <a:pt x="1328" y="663"/>
                </a:lnTo>
                <a:lnTo>
                  <a:pt x="1344" y="673"/>
                </a:lnTo>
                <a:lnTo>
                  <a:pt x="1360" y="683"/>
                </a:lnTo>
                <a:lnTo>
                  <a:pt x="1376" y="683"/>
                </a:lnTo>
                <a:lnTo>
                  <a:pt x="1392" y="694"/>
                </a:lnTo>
                <a:lnTo>
                  <a:pt x="1416" y="704"/>
                </a:lnTo>
                <a:lnTo>
                  <a:pt x="1432" y="704"/>
                </a:lnTo>
                <a:lnTo>
                  <a:pt x="1448" y="714"/>
                </a:lnTo>
                <a:lnTo>
                  <a:pt x="1464" y="714"/>
                </a:lnTo>
                <a:lnTo>
                  <a:pt x="1480" y="725"/>
                </a:lnTo>
                <a:lnTo>
                  <a:pt x="1496" y="735"/>
                </a:lnTo>
                <a:lnTo>
                  <a:pt x="1512" y="735"/>
                </a:lnTo>
                <a:lnTo>
                  <a:pt x="1528" y="745"/>
                </a:lnTo>
                <a:lnTo>
                  <a:pt x="1544" y="745"/>
                </a:lnTo>
                <a:lnTo>
                  <a:pt x="1560" y="756"/>
                </a:lnTo>
                <a:lnTo>
                  <a:pt x="1576" y="756"/>
                </a:lnTo>
                <a:lnTo>
                  <a:pt x="1592" y="766"/>
                </a:lnTo>
                <a:lnTo>
                  <a:pt x="1608" y="766"/>
                </a:lnTo>
                <a:lnTo>
                  <a:pt x="1624" y="776"/>
                </a:lnTo>
                <a:lnTo>
                  <a:pt x="1640" y="776"/>
                </a:lnTo>
                <a:lnTo>
                  <a:pt x="1656" y="787"/>
                </a:lnTo>
                <a:lnTo>
                  <a:pt x="1672" y="787"/>
                </a:lnTo>
                <a:lnTo>
                  <a:pt x="1688" y="797"/>
                </a:lnTo>
                <a:lnTo>
                  <a:pt x="1704" y="797"/>
                </a:lnTo>
                <a:lnTo>
                  <a:pt x="1720" y="808"/>
                </a:lnTo>
                <a:lnTo>
                  <a:pt x="1736" y="818"/>
                </a:lnTo>
                <a:lnTo>
                  <a:pt x="1752" y="818"/>
                </a:lnTo>
                <a:lnTo>
                  <a:pt x="1768" y="828"/>
                </a:lnTo>
                <a:lnTo>
                  <a:pt x="1784" y="828"/>
                </a:lnTo>
                <a:lnTo>
                  <a:pt x="1800" y="828"/>
                </a:lnTo>
                <a:lnTo>
                  <a:pt x="1816" y="839"/>
                </a:lnTo>
                <a:lnTo>
                  <a:pt x="1832" y="849"/>
                </a:lnTo>
                <a:lnTo>
                  <a:pt x="1848" y="849"/>
                </a:lnTo>
                <a:lnTo>
                  <a:pt x="1864" y="859"/>
                </a:lnTo>
                <a:lnTo>
                  <a:pt x="1880" y="859"/>
                </a:lnTo>
                <a:lnTo>
                  <a:pt x="1896" y="870"/>
                </a:lnTo>
                <a:lnTo>
                  <a:pt x="1912" y="870"/>
                </a:lnTo>
                <a:lnTo>
                  <a:pt x="1928" y="880"/>
                </a:lnTo>
                <a:lnTo>
                  <a:pt x="0" y="870"/>
                </a:lnTo>
              </a:path>
            </a:pathLst>
          </a:custGeom>
          <a:noFill/>
          <a:ln w="28575" cap="rnd">
            <a:solidFill>
              <a:srgbClr val="0E4DC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2777253" y="2534968"/>
            <a:ext cx="3677385" cy="0"/>
          </a:xfrm>
          <a:prstGeom prst="line">
            <a:avLst/>
          </a:prstGeom>
          <a:noFill/>
          <a:ln w="28575">
            <a:solidFill>
              <a:srgbClr val="B5006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881513" y="2774797"/>
            <a:ext cx="591508" cy="1572881"/>
            <a:chOff x="3537867" y="3308489"/>
            <a:chExt cx="591508" cy="1572881"/>
          </a:xfrm>
        </p:grpSpPr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3889715" y="3308489"/>
              <a:ext cx="0" cy="124482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3537867" y="4576158"/>
              <a:ext cx="591508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en-US" altLang="zh-CN" sz="1400" b="1" baseline="-250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max</a:t>
              </a:r>
              <a:endParaRPr lang="en-US" altLang="zh-CN" sz="1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468194" y="2534968"/>
            <a:ext cx="1161920" cy="1812710"/>
            <a:chOff x="4124548" y="3068660"/>
            <a:chExt cx="1161920" cy="1812710"/>
          </a:xfrm>
        </p:grpSpPr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4124548" y="4576158"/>
              <a:ext cx="1161920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en-US" altLang="zh-CN" sz="14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I/O-BALANCE</a:t>
              </a:r>
              <a:endParaRPr lang="en-US" altLang="zh-CN" sz="1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4451646" y="3068660"/>
              <a:ext cx="0" cy="148465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Freeform 18"/>
          <p:cNvSpPr>
            <a:spLocks/>
          </p:cNvSpPr>
          <p:nvPr/>
        </p:nvSpPr>
        <p:spPr bwMode="auto">
          <a:xfrm>
            <a:off x="4518872" y="2283718"/>
            <a:ext cx="1783018" cy="1737337"/>
          </a:xfrm>
          <a:custGeom>
            <a:avLst/>
            <a:gdLst>
              <a:gd name="T0" fmla="*/ 2147483647 w 1161"/>
              <a:gd name="T1" fmla="*/ 2147483647 h 1177"/>
              <a:gd name="T2" fmla="*/ 2147483647 w 1161"/>
              <a:gd name="T3" fmla="*/ 2147483647 h 1177"/>
              <a:gd name="T4" fmla="*/ 2147483647 w 1161"/>
              <a:gd name="T5" fmla="*/ 2147483647 h 1177"/>
              <a:gd name="T6" fmla="*/ 2147483647 w 1161"/>
              <a:gd name="T7" fmla="*/ 2147483647 h 1177"/>
              <a:gd name="T8" fmla="*/ 2147483647 w 1161"/>
              <a:gd name="T9" fmla="*/ 2147483647 h 1177"/>
              <a:gd name="T10" fmla="*/ 2147483647 w 1161"/>
              <a:gd name="T11" fmla="*/ 2147483647 h 1177"/>
              <a:gd name="T12" fmla="*/ 2147483647 w 1161"/>
              <a:gd name="T13" fmla="*/ 2147483647 h 1177"/>
              <a:gd name="T14" fmla="*/ 2147483647 w 1161"/>
              <a:gd name="T15" fmla="*/ 2147483647 h 1177"/>
              <a:gd name="T16" fmla="*/ 2147483647 w 1161"/>
              <a:gd name="T17" fmla="*/ 2147483647 h 1177"/>
              <a:gd name="T18" fmla="*/ 2147483647 w 1161"/>
              <a:gd name="T19" fmla="*/ 2147483647 h 1177"/>
              <a:gd name="T20" fmla="*/ 2147483647 w 1161"/>
              <a:gd name="T21" fmla="*/ 2147483647 h 1177"/>
              <a:gd name="T22" fmla="*/ 2147483647 w 1161"/>
              <a:gd name="T23" fmla="*/ 2147483647 h 1177"/>
              <a:gd name="T24" fmla="*/ 2147483647 w 1161"/>
              <a:gd name="T25" fmla="*/ 2147483647 h 1177"/>
              <a:gd name="T26" fmla="*/ 2147483647 w 1161"/>
              <a:gd name="T27" fmla="*/ 2147483647 h 1177"/>
              <a:gd name="T28" fmla="*/ 2147483647 w 1161"/>
              <a:gd name="T29" fmla="*/ 2147483647 h 1177"/>
              <a:gd name="T30" fmla="*/ 2147483647 w 1161"/>
              <a:gd name="T31" fmla="*/ 2147483647 h 1177"/>
              <a:gd name="T32" fmla="*/ 2147483647 w 1161"/>
              <a:gd name="T33" fmla="*/ 2147483647 h 1177"/>
              <a:gd name="T34" fmla="*/ 2147483647 w 1161"/>
              <a:gd name="T35" fmla="*/ 2147483647 h 1177"/>
              <a:gd name="T36" fmla="*/ 2147483647 w 1161"/>
              <a:gd name="T37" fmla="*/ 2147483647 h 1177"/>
              <a:gd name="T38" fmla="*/ 2147483647 w 1161"/>
              <a:gd name="T39" fmla="*/ 2147483647 h 1177"/>
              <a:gd name="T40" fmla="*/ 2147483647 w 1161"/>
              <a:gd name="T41" fmla="*/ 2147483647 h 1177"/>
              <a:gd name="T42" fmla="*/ 2147483647 w 1161"/>
              <a:gd name="T43" fmla="*/ 2147483647 h 1177"/>
              <a:gd name="T44" fmla="*/ 2147483647 w 1161"/>
              <a:gd name="T45" fmla="*/ 2147483647 h 1177"/>
              <a:gd name="T46" fmla="*/ 2147483647 w 1161"/>
              <a:gd name="T47" fmla="*/ 2147483647 h 1177"/>
              <a:gd name="T48" fmla="*/ 2147483647 w 1161"/>
              <a:gd name="T49" fmla="*/ 2147483647 h 1177"/>
              <a:gd name="T50" fmla="*/ 2147483647 w 1161"/>
              <a:gd name="T51" fmla="*/ 2147483647 h 1177"/>
              <a:gd name="T52" fmla="*/ 2147483647 w 1161"/>
              <a:gd name="T53" fmla="*/ 2147483647 h 1177"/>
              <a:gd name="T54" fmla="*/ 2147483647 w 1161"/>
              <a:gd name="T55" fmla="*/ 2147483647 h 1177"/>
              <a:gd name="T56" fmla="*/ 2147483647 w 1161"/>
              <a:gd name="T57" fmla="*/ 2147483647 h 1177"/>
              <a:gd name="T58" fmla="*/ 2147483647 w 1161"/>
              <a:gd name="T59" fmla="*/ 2147483647 h 1177"/>
              <a:gd name="T60" fmla="*/ 2147483647 w 1161"/>
              <a:gd name="T61" fmla="*/ 2147483647 h 1177"/>
              <a:gd name="T62" fmla="*/ 2147483647 w 1161"/>
              <a:gd name="T63" fmla="*/ 2147483647 h 1177"/>
              <a:gd name="T64" fmla="*/ 2147483647 w 1161"/>
              <a:gd name="T65" fmla="*/ 2147483647 h 1177"/>
              <a:gd name="T66" fmla="*/ 2147483647 w 1161"/>
              <a:gd name="T67" fmla="*/ 2147483647 h 1177"/>
              <a:gd name="T68" fmla="*/ 2147483647 w 1161"/>
              <a:gd name="T69" fmla="*/ 2147483647 h 1177"/>
              <a:gd name="T70" fmla="*/ 2147483647 w 1161"/>
              <a:gd name="T71" fmla="*/ 2147483647 h 1177"/>
              <a:gd name="T72" fmla="*/ 2147483647 w 1161"/>
              <a:gd name="T73" fmla="*/ 2147483647 h 1177"/>
              <a:gd name="T74" fmla="*/ 2147483647 w 1161"/>
              <a:gd name="T75" fmla="*/ 2147483647 h 1177"/>
              <a:gd name="T76" fmla="*/ 2147483647 w 1161"/>
              <a:gd name="T77" fmla="*/ 2147483647 h 1177"/>
              <a:gd name="T78" fmla="*/ 2147483647 w 1161"/>
              <a:gd name="T79" fmla="*/ 2147483647 h 1177"/>
              <a:gd name="T80" fmla="*/ 2147483647 w 1161"/>
              <a:gd name="T81" fmla="*/ 2147483647 h 1177"/>
              <a:gd name="T82" fmla="*/ 2147483647 w 1161"/>
              <a:gd name="T83" fmla="*/ 2147483647 h 1177"/>
              <a:gd name="T84" fmla="*/ 2147483647 w 1161"/>
              <a:gd name="T85" fmla="*/ 2147483647 h 1177"/>
              <a:gd name="T86" fmla="*/ 2147483647 w 1161"/>
              <a:gd name="T87" fmla="*/ 2147483647 h 1177"/>
              <a:gd name="T88" fmla="*/ 2147483647 w 1161"/>
              <a:gd name="T89" fmla="*/ 2147483647 h 117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161"/>
              <a:gd name="T136" fmla="*/ 0 h 1177"/>
              <a:gd name="T137" fmla="*/ 1161 w 1161"/>
              <a:gd name="T138" fmla="*/ 1177 h 1177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161" h="1177">
                <a:moveTo>
                  <a:pt x="0" y="0"/>
                </a:moveTo>
                <a:lnTo>
                  <a:pt x="8" y="16"/>
                </a:lnTo>
                <a:lnTo>
                  <a:pt x="16" y="32"/>
                </a:lnTo>
                <a:lnTo>
                  <a:pt x="24" y="48"/>
                </a:lnTo>
                <a:lnTo>
                  <a:pt x="40" y="56"/>
                </a:lnTo>
                <a:lnTo>
                  <a:pt x="48" y="72"/>
                </a:lnTo>
                <a:lnTo>
                  <a:pt x="64" y="80"/>
                </a:lnTo>
                <a:lnTo>
                  <a:pt x="80" y="96"/>
                </a:lnTo>
                <a:lnTo>
                  <a:pt x="96" y="104"/>
                </a:lnTo>
                <a:lnTo>
                  <a:pt x="112" y="112"/>
                </a:lnTo>
                <a:lnTo>
                  <a:pt x="128" y="120"/>
                </a:lnTo>
                <a:lnTo>
                  <a:pt x="144" y="128"/>
                </a:lnTo>
                <a:lnTo>
                  <a:pt x="160" y="136"/>
                </a:lnTo>
                <a:lnTo>
                  <a:pt x="168" y="152"/>
                </a:lnTo>
                <a:lnTo>
                  <a:pt x="184" y="160"/>
                </a:lnTo>
                <a:lnTo>
                  <a:pt x="192" y="176"/>
                </a:lnTo>
                <a:lnTo>
                  <a:pt x="208" y="184"/>
                </a:lnTo>
                <a:lnTo>
                  <a:pt x="216" y="200"/>
                </a:lnTo>
                <a:lnTo>
                  <a:pt x="232" y="208"/>
                </a:lnTo>
                <a:lnTo>
                  <a:pt x="248" y="216"/>
                </a:lnTo>
                <a:lnTo>
                  <a:pt x="264" y="224"/>
                </a:lnTo>
                <a:lnTo>
                  <a:pt x="280" y="240"/>
                </a:lnTo>
                <a:lnTo>
                  <a:pt x="296" y="248"/>
                </a:lnTo>
                <a:lnTo>
                  <a:pt x="304" y="264"/>
                </a:lnTo>
                <a:lnTo>
                  <a:pt x="352" y="312"/>
                </a:lnTo>
                <a:lnTo>
                  <a:pt x="368" y="328"/>
                </a:lnTo>
                <a:lnTo>
                  <a:pt x="376" y="344"/>
                </a:lnTo>
                <a:lnTo>
                  <a:pt x="392" y="360"/>
                </a:lnTo>
                <a:lnTo>
                  <a:pt x="408" y="368"/>
                </a:lnTo>
                <a:lnTo>
                  <a:pt x="408" y="384"/>
                </a:lnTo>
                <a:lnTo>
                  <a:pt x="424" y="392"/>
                </a:lnTo>
                <a:lnTo>
                  <a:pt x="432" y="408"/>
                </a:lnTo>
                <a:lnTo>
                  <a:pt x="440" y="424"/>
                </a:lnTo>
                <a:lnTo>
                  <a:pt x="456" y="440"/>
                </a:lnTo>
                <a:lnTo>
                  <a:pt x="464" y="456"/>
                </a:lnTo>
                <a:lnTo>
                  <a:pt x="480" y="472"/>
                </a:lnTo>
                <a:lnTo>
                  <a:pt x="496" y="480"/>
                </a:lnTo>
                <a:lnTo>
                  <a:pt x="512" y="488"/>
                </a:lnTo>
                <a:lnTo>
                  <a:pt x="528" y="496"/>
                </a:lnTo>
                <a:lnTo>
                  <a:pt x="544" y="512"/>
                </a:lnTo>
                <a:lnTo>
                  <a:pt x="560" y="520"/>
                </a:lnTo>
                <a:lnTo>
                  <a:pt x="576" y="528"/>
                </a:lnTo>
                <a:lnTo>
                  <a:pt x="584" y="544"/>
                </a:lnTo>
                <a:lnTo>
                  <a:pt x="592" y="560"/>
                </a:lnTo>
                <a:lnTo>
                  <a:pt x="600" y="576"/>
                </a:lnTo>
                <a:lnTo>
                  <a:pt x="608" y="592"/>
                </a:lnTo>
                <a:lnTo>
                  <a:pt x="616" y="608"/>
                </a:lnTo>
                <a:lnTo>
                  <a:pt x="624" y="624"/>
                </a:lnTo>
                <a:lnTo>
                  <a:pt x="632" y="640"/>
                </a:lnTo>
                <a:lnTo>
                  <a:pt x="632" y="656"/>
                </a:lnTo>
                <a:lnTo>
                  <a:pt x="640" y="672"/>
                </a:lnTo>
                <a:lnTo>
                  <a:pt x="648" y="688"/>
                </a:lnTo>
                <a:lnTo>
                  <a:pt x="656" y="704"/>
                </a:lnTo>
                <a:lnTo>
                  <a:pt x="664" y="720"/>
                </a:lnTo>
                <a:lnTo>
                  <a:pt x="680" y="728"/>
                </a:lnTo>
                <a:lnTo>
                  <a:pt x="696" y="736"/>
                </a:lnTo>
                <a:lnTo>
                  <a:pt x="712" y="744"/>
                </a:lnTo>
                <a:lnTo>
                  <a:pt x="720" y="760"/>
                </a:lnTo>
                <a:lnTo>
                  <a:pt x="736" y="768"/>
                </a:lnTo>
                <a:lnTo>
                  <a:pt x="752" y="784"/>
                </a:lnTo>
                <a:lnTo>
                  <a:pt x="768" y="792"/>
                </a:lnTo>
                <a:lnTo>
                  <a:pt x="784" y="808"/>
                </a:lnTo>
                <a:lnTo>
                  <a:pt x="792" y="824"/>
                </a:lnTo>
                <a:lnTo>
                  <a:pt x="808" y="832"/>
                </a:lnTo>
                <a:lnTo>
                  <a:pt x="816" y="848"/>
                </a:lnTo>
                <a:lnTo>
                  <a:pt x="824" y="864"/>
                </a:lnTo>
                <a:lnTo>
                  <a:pt x="840" y="880"/>
                </a:lnTo>
                <a:lnTo>
                  <a:pt x="848" y="896"/>
                </a:lnTo>
                <a:lnTo>
                  <a:pt x="864" y="912"/>
                </a:lnTo>
                <a:lnTo>
                  <a:pt x="880" y="920"/>
                </a:lnTo>
                <a:lnTo>
                  <a:pt x="896" y="928"/>
                </a:lnTo>
                <a:lnTo>
                  <a:pt x="912" y="936"/>
                </a:lnTo>
                <a:lnTo>
                  <a:pt x="928" y="944"/>
                </a:lnTo>
                <a:lnTo>
                  <a:pt x="944" y="960"/>
                </a:lnTo>
                <a:lnTo>
                  <a:pt x="960" y="968"/>
                </a:lnTo>
                <a:lnTo>
                  <a:pt x="976" y="992"/>
                </a:lnTo>
                <a:lnTo>
                  <a:pt x="992" y="992"/>
                </a:lnTo>
                <a:lnTo>
                  <a:pt x="1000" y="1008"/>
                </a:lnTo>
                <a:lnTo>
                  <a:pt x="1016" y="1016"/>
                </a:lnTo>
                <a:lnTo>
                  <a:pt x="1024" y="1032"/>
                </a:lnTo>
                <a:lnTo>
                  <a:pt x="1040" y="1048"/>
                </a:lnTo>
                <a:lnTo>
                  <a:pt x="1048" y="1064"/>
                </a:lnTo>
                <a:lnTo>
                  <a:pt x="1064" y="1072"/>
                </a:lnTo>
                <a:lnTo>
                  <a:pt x="1072" y="1088"/>
                </a:lnTo>
                <a:lnTo>
                  <a:pt x="1088" y="1104"/>
                </a:lnTo>
                <a:lnTo>
                  <a:pt x="1104" y="1112"/>
                </a:lnTo>
                <a:lnTo>
                  <a:pt x="1120" y="1120"/>
                </a:lnTo>
                <a:lnTo>
                  <a:pt x="1136" y="1136"/>
                </a:lnTo>
                <a:lnTo>
                  <a:pt x="1152" y="1144"/>
                </a:lnTo>
                <a:lnTo>
                  <a:pt x="1160" y="1160"/>
                </a:lnTo>
                <a:lnTo>
                  <a:pt x="1160" y="1176"/>
                </a:lnTo>
              </a:path>
            </a:pathLst>
          </a:custGeom>
          <a:noFill/>
          <a:ln w="28575" cap="rnd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09158" y="2329400"/>
            <a:ext cx="5039380" cy="2315115"/>
            <a:chOff x="1565512" y="2863092"/>
            <a:chExt cx="5039380" cy="2315115"/>
          </a:xfrm>
        </p:grpSpPr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2405056" y="4541898"/>
              <a:ext cx="4199836" cy="0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5"/>
            <p:cNvSpPr>
              <a:spLocks noChangeShapeType="1"/>
            </p:cNvSpPr>
            <p:nvPr/>
          </p:nvSpPr>
          <p:spPr bwMode="auto">
            <a:xfrm>
              <a:off x="2416477" y="2863092"/>
              <a:ext cx="0" cy="1701647"/>
            </a:xfrm>
            <a:prstGeom prst="line">
              <a:avLst/>
            </a:prstGeom>
            <a:noFill/>
            <a:ln w="50800">
              <a:solidFill>
                <a:srgbClr val="0E4DC8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1928794" y="2924477"/>
              <a:ext cx="49532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1.0</a:t>
              </a:r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1565512" y="3216104"/>
              <a:ext cx="798294" cy="582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600" b="1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  <a:p>
              <a:pPr algn="ctr" eaLnBrk="0" hangingPunct="0"/>
              <a:r>
                <a:rPr lang="zh-CN" altLang="en-US" sz="1600" b="1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</a:rPr>
                <a:t>利用率</a:t>
              </a:r>
              <a:endParaRPr lang="en-US" altLang="zh-CN" sz="1600" b="1" dirty="0">
                <a:solidFill>
                  <a:srgbClr val="0E4DC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3832885" y="4889841"/>
              <a:ext cx="1202002" cy="288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并发进程数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53211" y="2329400"/>
            <a:ext cx="866531" cy="1701647"/>
            <a:chOff x="6109565" y="2863092"/>
            <a:chExt cx="866531" cy="1701647"/>
          </a:xfrm>
        </p:grpSpPr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6139543" y="2863092"/>
              <a:ext cx="0" cy="1701647"/>
            </a:xfrm>
            <a:prstGeom prst="line">
              <a:avLst/>
            </a:prstGeom>
            <a:noFill/>
            <a:ln w="50800">
              <a:solidFill>
                <a:srgbClr val="00B05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" name="Group 20"/>
            <p:cNvGrpSpPr>
              <a:grpSpLocks/>
            </p:cNvGrpSpPr>
            <p:nvPr/>
          </p:nvGrpSpPr>
          <p:grpSpPr bwMode="auto">
            <a:xfrm>
              <a:off x="6198077" y="3248569"/>
              <a:ext cx="778019" cy="582443"/>
              <a:chOff x="4553" y="1094"/>
              <a:chExt cx="545" cy="408"/>
            </a:xfrm>
          </p:grpSpPr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4553" y="1094"/>
                <a:ext cx="545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altLang="zh-CN" sz="16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MTBF</a:t>
                </a:r>
              </a:p>
              <a:p>
                <a:pPr eaLnBrk="0" hangingPunct="0"/>
                <a:r>
                  <a:rPr lang="en-US" altLang="zh-CN" sz="16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PFST</a:t>
                </a: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4575" y="1288"/>
                <a:ext cx="448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6109565" y="2924477"/>
              <a:ext cx="49532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1.0</a:t>
              </a:r>
            </a:p>
          </p:txBody>
        </p:sp>
      </p:grpSp>
      <p:sp>
        <p:nvSpPr>
          <p:cNvPr id="35" name="TextBox 8"/>
          <p:cNvSpPr txBox="1"/>
          <p:nvPr/>
        </p:nvSpPr>
        <p:spPr>
          <a:xfrm>
            <a:off x="284500" y="4120380"/>
            <a:ext cx="375667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 defTabSz="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MPL-multiprogramming 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level</a:t>
            </a:r>
            <a:endParaRPr lang="en-US" altLang="zh-CN" sz="1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8"/>
          <p:cNvSpPr txBox="1"/>
          <p:nvPr/>
        </p:nvSpPr>
        <p:spPr>
          <a:xfrm>
            <a:off x="284500" y="4428107"/>
            <a:ext cx="3756670" cy="56630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 defTabSz="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MTBF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mean </a:t>
            </a:r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time between page 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faults</a:t>
            </a:r>
            <a:endParaRPr lang="en-US" altLang="zh-CN" sz="1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-342900" defTabSz="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PFST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page </a:t>
            </a:r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fault service 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time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 animBg="1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3741</TotalTime>
  <Words>182</Words>
  <Application>Microsoft Office PowerPoint</Application>
  <PresentationFormat>全屏显示(16:9)</PresentationFormat>
  <Paragraphs>41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Symbol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538</cp:revision>
  <dcterms:created xsi:type="dcterms:W3CDTF">2015-01-11T06:38:50Z</dcterms:created>
  <dcterms:modified xsi:type="dcterms:W3CDTF">2015-03-20T04:19:19Z</dcterms:modified>
</cp:coreProperties>
</file>