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9" r:id="rId2"/>
    <p:sldId id="413" r:id="rId3"/>
    <p:sldId id="414" r:id="rId4"/>
    <p:sldId id="376" r:id="rId5"/>
    <p:sldId id="377" r:id="rId6"/>
    <p:sldId id="415" r:id="rId7"/>
    <p:sldId id="416" r:id="rId8"/>
    <p:sldId id="417" r:id="rId9"/>
    <p:sldId id="420" r:id="rId10"/>
    <p:sldId id="363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99FFFF"/>
    <a:srgbClr val="0EB1C8"/>
    <a:srgbClr val="D9D9D9"/>
    <a:srgbClr val="A6A6A6"/>
    <a:srgbClr val="0E4DC8"/>
    <a:srgbClr val="FDD000"/>
    <a:srgbClr val="FFF9B1"/>
    <a:srgbClr val="0000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3" autoAdjust="0"/>
    <p:restoredTop sz="94660"/>
  </p:normalViewPr>
  <p:slideViewPr>
    <p:cSldViewPr>
      <p:cViewPr varScale="1">
        <p:scale>
          <a:sx n="111" d="100"/>
          <a:sy n="111" d="100"/>
        </p:scale>
        <p:origin x="835" y="8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4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7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2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0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929316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7949" y="12425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1246" y="1600829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最优页面置换算法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1246" y="1921976"/>
            <a:ext cx="250791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先进先出算法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(FIFO)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1246" y="2241818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(LRU, Least Recently Used)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1246" y="3193726"/>
            <a:ext cx="179353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1246" y="3526162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的比较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620178"/>
            <a:ext cx="151066" cy="148997"/>
          </a:xfrm>
          <a:prstGeom prst="rect">
            <a:avLst/>
          </a:prstGeom>
          <a:effectLst/>
        </p:spPr>
      </p:pic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295327"/>
            <a:ext cx="151066" cy="148997"/>
          </a:xfrm>
          <a:prstGeom prst="rect">
            <a:avLst/>
          </a:prstGeom>
          <a:effectLst/>
        </p:spPr>
      </p:pic>
      <p:pic>
        <p:nvPicPr>
          <p:cNvPr id="41" name="图片 4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335201"/>
            <a:ext cx="151066" cy="148997"/>
          </a:xfrm>
          <a:prstGeom prst="rect">
            <a:avLst/>
          </a:prstGeom>
          <a:effectLst/>
        </p:spPr>
      </p:pic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030985"/>
            <a:ext cx="151066" cy="148997"/>
          </a:xfrm>
          <a:prstGeom prst="rect">
            <a:avLst/>
          </a:prstGeom>
          <a:effectLst/>
        </p:spPr>
      </p:pic>
      <p:pic>
        <p:nvPicPr>
          <p:cNvPr id="43" name="图片 4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1698549"/>
            <a:ext cx="151066" cy="148997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1145638" y="1242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4749" y="9155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1246" y="2561894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时钟页面置换算法 (Clock)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图片 4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655277"/>
            <a:ext cx="151066" cy="148997"/>
          </a:xfrm>
          <a:prstGeom prst="rect">
            <a:avLst/>
          </a:prstGeom>
          <a:effectLst/>
        </p:spPr>
      </p:pic>
      <p:sp>
        <p:nvSpPr>
          <p:cNvPr id="46" name="TextBox 45"/>
          <p:cNvSpPr txBox="1"/>
          <p:nvPr/>
        </p:nvSpPr>
        <p:spPr>
          <a:xfrm>
            <a:off x="1731246" y="2876112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最不常用算法 (LFU, Least Frequently Used)</a:t>
            </a:r>
          </a:p>
        </p:txBody>
      </p:sp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969495"/>
            <a:ext cx="151066" cy="148997"/>
          </a:xfrm>
          <a:prstGeom prst="rect">
            <a:avLst/>
          </a:prstGeom>
          <a:effectLst/>
        </p:spPr>
      </p:pic>
      <p:sp>
        <p:nvSpPr>
          <p:cNvPr id="22" name="TextBox 27"/>
          <p:cNvSpPr txBox="1"/>
          <p:nvPr/>
        </p:nvSpPr>
        <p:spPr>
          <a:xfrm>
            <a:off x="1163622" y="381206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477949" y="3812063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8" name="图片 2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873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2669" y="2137757"/>
            <a:ext cx="4787758" cy="925666"/>
            <a:chOff x="1284441" y="2751958"/>
            <a:chExt cx="4787758" cy="925666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751958"/>
              <a:ext cx="27123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缺页最少，是理想情况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041414"/>
              <a:ext cx="24265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实际系统中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无法实现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1" y="3308292"/>
              <a:ext cx="464117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无法预知每个页面在下次访问前的等待时间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9101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13543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85355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382669" y="1803099"/>
            <a:ext cx="5645013" cy="660708"/>
            <a:chOff x="1284441" y="1848664"/>
            <a:chExt cx="5645013" cy="660708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848664"/>
              <a:ext cx="549843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缺页时，计算内存中每个逻辑页面的下一次访问时间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140040"/>
              <a:ext cx="364104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未来最长时间不访问的页面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23342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95767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382669" y="1481371"/>
            <a:ext cx="4504298" cy="369332"/>
            <a:chOff x="1284441" y="1205722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205722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置换在未来最长时间不访问的页面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3034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57391" y="1829445"/>
            <a:ext cx="1784011" cy="400110"/>
            <a:chOff x="859163" y="2443646"/>
            <a:chExt cx="178401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44364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443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2752" y="1479247"/>
            <a:ext cx="1727212" cy="400110"/>
            <a:chOff x="844524" y="1524812"/>
            <a:chExt cx="172721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524812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2752" y="1131590"/>
            <a:ext cx="1727212" cy="400110"/>
            <a:chOff x="844524" y="855941"/>
            <a:chExt cx="1727212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85594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基本思路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85594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19672" y="3326533"/>
            <a:ext cx="6580234" cy="628010"/>
            <a:chOff x="1277914" y="3929186"/>
            <a:chExt cx="6580234" cy="628010"/>
          </a:xfrm>
        </p:grpSpPr>
        <p:sp>
          <p:nvSpPr>
            <p:cNvPr id="30" name="TextBox 29"/>
            <p:cNvSpPr txBox="1"/>
            <p:nvPr/>
          </p:nvSpPr>
          <p:spPr>
            <a:xfrm>
              <a:off x="1435782" y="3929186"/>
              <a:ext cx="642236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在模拟器上运行某个程序，并记录每一次的页面访问情况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5783" y="4218642"/>
              <a:ext cx="3136217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第二遍运行时使用最优算法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01268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30214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2" name="组合 11"/>
          <p:cNvGrpSpPr/>
          <p:nvPr/>
        </p:nvGrpSpPr>
        <p:grpSpPr>
          <a:xfrm>
            <a:off x="1390781" y="3014145"/>
            <a:ext cx="3613267" cy="355482"/>
            <a:chOff x="1390781" y="3014145"/>
            <a:chExt cx="3613267" cy="355482"/>
          </a:xfrm>
        </p:grpSpPr>
        <p:sp>
          <p:nvSpPr>
            <p:cNvPr id="29" name="TextBox 28"/>
            <p:cNvSpPr txBox="1"/>
            <p:nvPr/>
          </p:nvSpPr>
          <p:spPr>
            <a:xfrm>
              <a:off x="1529248" y="3014145"/>
              <a:ext cx="3474800" cy="3554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1588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作为置换算法的性能评价依据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0781" y="311817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8883567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4944" y="1142990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026382" y="1500180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54944" y="185895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4944" y="328771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54944" y="3644908"/>
            <a:ext cx="6429420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03500" y="1858958"/>
            <a:ext cx="0" cy="140653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32919" y="1142990"/>
            <a:ext cx="0" cy="214472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4539" y="1035405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058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9188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4100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8100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90318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1618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7486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101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1700" y="1032657"/>
            <a:ext cx="3671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8364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58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188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410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9810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0318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1618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7486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0101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958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90582" y="1717353"/>
            <a:ext cx="486000" cy="1492198"/>
            <a:chOff x="6390582" y="1717353"/>
            <a:chExt cx="486000" cy="1492198"/>
          </a:xfrm>
        </p:grpSpPr>
        <p:sp>
          <p:nvSpPr>
            <p:cNvPr id="52" name="TextBox 51"/>
            <p:cNvSpPr txBox="1"/>
            <p:nvPr/>
          </p:nvSpPr>
          <p:spPr>
            <a:xfrm>
              <a:off x="63905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905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905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05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91882" y="1717353"/>
            <a:ext cx="486000" cy="1492198"/>
            <a:chOff x="5891882" y="1717353"/>
            <a:chExt cx="486000" cy="1492198"/>
          </a:xfrm>
        </p:grpSpPr>
        <p:sp>
          <p:nvSpPr>
            <p:cNvPr id="53" name="TextBox 52"/>
            <p:cNvSpPr txBox="1"/>
            <p:nvPr/>
          </p:nvSpPr>
          <p:spPr>
            <a:xfrm>
              <a:off x="58918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918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918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918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84100" y="1717353"/>
            <a:ext cx="486000" cy="1492198"/>
            <a:chOff x="5384100" y="1717353"/>
            <a:chExt cx="486000" cy="1492198"/>
          </a:xfrm>
        </p:grpSpPr>
        <p:sp>
          <p:nvSpPr>
            <p:cNvPr id="54" name="TextBox 53"/>
            <p:cNvSpPr txBox="1"/>
            <p:nvPr/>
          </p:nvSpPr>
          <p:spPr>
            <a:xfrm>
              <a:off x="5384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84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84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84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8100" y="1717353"/>
            <a:ext cx="486000" cy="1492198"/>
            <a:chOff x="4898100" y="1717353"/>
            <a:chExt cx="486000" cy="1492198"/>
          </a:xfrm>
        </p:grpSpPr>
        <p:sp>
          <p:nvSpPr>
            <p:cNvPr id="55" name="TextBox 54"/>
            <p:cNvSpPr txBox="1"/>
            <p:nvPr/>
          </p:nvSpPr>
          <p:spPr>
            <a:xfrm>
              <a:off x="4898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98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98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98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91618" y="1717353"/>
            <a:ext cx="486000" cy="1492198"/>
            <a:chOff x="3891618" y="1717353"/>
            <a:chExt cx="486000" cy="1492198"/>
          </a:xfrm>
        </p:grpSpPr>
        <p:sp>
          <p:nvSpPr>
            <p:cNvPr id="57" name="TextBox 56"/>
            <p:cNvSpPr txBox="1"/>
            <p:nvPr/>
          </p:nvSpPr>
          <p:spPr>
            <a:xfrm>
              <a:off x="38916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916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916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916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77486" y="1717353"/>
            <a:ext cx="486000" cy="1492198"/>
            <a:chOff x="3377486" y="1717353"/>
            <a:chExt cx="486000" cy="1492198"/>
          </a:xfrm>
        </p:grpSpPr>
        <p:sp>
          <p:nvSpPr>
            <p:cNvPr id="58" name="TextBox 57"/>
            <p:cNvSpPr txBox="1"/>
            <p:nvPr/>
          </p:nvSpPr>
          <p:spPr>
            <a:xfrm>
              <a:off x="3377486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7486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77486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77486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01012" y="1717353"/>
            <a:ext cx="486000" cy="1492198"/>
            <a:chOff x="2901012" y="1717353"/>
            <a:chExt cx="486000" cy="1492198"/>
          </a:xfrm>
        </p:grpSpPr>
        <p:sp>
          <p:nvSpPr>
            <p:cNvPr id="59" name="TextBox 58"/>
            <p:cNvSpPr txBox="1"/>
            <p:nvPr/>
          </p:nvSpPr>
          <p:spPr>
            <a:xfrm>
              <a:off x="290101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0101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0101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0101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35489" y="1717353"/>
            <a:ext cx="486000" cy="1492198"/>
            <a:chOff x="2399580" y="1717353"/>
            <a:chExt cx="486000" cy="1492198"/>
          </a:xfrm>
          <a:noFill/>
        </p:grpSpPr>
        <p:sp>
          <p:nvSpPr>
            <p:cNvPr id="60" name="TextBox 59"/>
            <p:cNvSpPr txBox="1"/>
            <p:nvPr/>
          </p:nvSpPr>
          <p:spPr>
            <a:xfrm>
              <a:off x="2399580" y="171735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99580" y="2062778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99580" y="243173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99580" y="278892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534208" y="1717353"/>
            <a:ext cx="42294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00166" y="206277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00166" y="2431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00166" y="27889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05489" y="1709652"/>
            <a:ext cx="41456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61836" y="205751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6894" y="2431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6919" y="2783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108556" y="1032657"/>
            <a:ext cx="2614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90574" y="1452555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6296" y="1095365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0574" y="3238505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90574" y="3667133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每页的下次访问时间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90318" y="3586175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376029" y="376873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b=6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47453" y="394812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364043" y="4125926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18037" y="1556793"/>
            <a:ext cx="234000" cy="1980775"/>
            <a:chOff x="4518037" y="1556793"/>
            <a:chExt cx="234000" cy="1980775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19025" y="1717353"/>
            <a:ext cx="557293" cy="1492198"/>
            <a:chOff x="4319025" y="1717353"/>
            <a:chExt cx="557293" cy="1492198"/>
          </a:xfrm>
        </p:grpSpPr>
        <p:sp>
          <p:nvSpPr>
            <p:cNvPr id="56" name="TextBox 55"/>
            <p:cNvSpPr txBox="1"/>
            <p:nvPr/>
          </p:nvSpPr>
          <p:spPr>
            <a:xfrm>
              <a:off x="43903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903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903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903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>
              <a:spLocks/>
            </p:cNvSpPr>
            <p:nvPr/>
          </p:nvSpPr>
          <p:spPr bwMode="auto">
            <a:xfrm>
              <a:off x="4319025" y="307396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017119" y="2138695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79"/>
          <p:cNvSpPr txBox="1"/>
          <p:nvPr/>
        </p:nvSpPr>
        <p:spPr>
          <a:xfrm>
            <a:off x="2435489" y="242647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58"/>
          <p:cNvSpPr txBox="1"/>
          <p:nvPr/>
        </p:nvSpPr>
        <p:spPr>
          <a:xfrm>
            <a:off x="2899497" y="17120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89"/>
          <p:cNvSpPr txBox="1"/>
          <p:nvPr/>
        </p:nvSpPr>
        <p:spPr>
          <a:xfrm>
            <a:off x="3377748" y="2783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66"/>
          <p:cNvSpPr txBox="1"/>
          <p:nvPr/>
        </p:nvSpPr>
        <p:spPr>
          <a:xfrm>
            <a:off x="3891618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23"/>
          <p:cNvSpPr txBox="1"/>
          <p:nvPr/>
        </p:nvSpPr>
        <p:spPr>
          <a:xfrm>
            <a:off x="5385378" y="103704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23"/>
          <p:cNvSpPr txBox="1"/>
          <p:nvPr/>
        </p:nvSpPr>
        <p:spPr>
          <a:xfrm>
            <a:off x="4897575" y="103656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23"/>
          <p:cNvSpPr txBox="1"/>
          <p:nvPr/>
        </p:nvSpPr>
        <p:spPr>
          <a:xfrm>
            <a:off x="6390582" y="10312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13"/>
          <p:cNvSpPr txBox="1"/>
          <p:nvPr/>
        </p:nvSpPr>
        <p:spPr>
          <a:xfrm>
            <a:off x="4364043" y="412605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6873931" y="1038136"/>
            <a:ext cx="54929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66"/>
          <p:cNvSpPr txBox="1"/>
          <p:nvPr/>
        </p:nvSpPr>
        <p:spPr>
          <a:xfrm>
            <a:off x="4897575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66"/>
          <p:cNvSpPr txBox="1"/>
          <p:nvPr/>
        </p:nvSpPr>
        <p:spPr>
          <a:xfrm>
            <a:off x="5383575" y="17146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66"/>
          <p:cNvSpPr txBox="1"/>
          <p:nvPr/>
        </p:nvSpPr>
        <p:spPr>
          <a:xfrm>
            <a:off x="5895594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66"/>
          <p:cNvSpPr txBox="1"/>
          <p:nvPr/>
        </p:nvSpPr>
        <p:spPr>
          <a:xfrm>
            <a:off x="6392485" y="24272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7026490" y="1563618"/>
            <a:ext cx="234000" cy="1980775"/>
            <a:chOff x="4518037" y="1556793"/>
            <a:chExt cx="234000" cy="1980775"/>
          </a:xfrm>
        </p:grpSpPr>
        <p:sp>
          <p:nvSpPr>
            <p:cNvPr id="13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36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37" name="TextBox 110"/>
          <p:cNvSpPr txBox="1"/>
          <p:nvPr/>
        </p:nvSpPr>
        <p:spPr>
          <a:xfrm>
            <a:off x="6892675" y="3614985"/>
            <a:ext cx="824624" cy="787075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a=?</a:t>
            </a: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3066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95" grpId="0"/>
      <p:bldP spid="95" grpId="1"/>
      <p:bldP spid="95" grpId="2"/>
      <p:bldP spid="116" grpId="0"/>
      <p:bldP spid="116" grpId="1"/>
      <p:bldP spid="116" grpId="2"/>
      <p:bldP spid="121" grpId="0"/>
      <p:bldP spid="121" grpId="1"/>
      <p:bldP spid="121" grpId="2"/>
      <p:bldP spid="122" grpId="0"/>
      <p:bldP spid="122" grpId="1"/>
      <p:bldP spid="122" grpId="2"/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6" grpId="1"/>
      <p:bldP spid="126" grpId="2"/>
      <p:bldP spid="127" grpId="0"/>
      <p:bldP spid="128" grpId="0"/>
      <p:bldP spid="128" grpId="1"/>
      <p:bldP spid="128" grpId="2"/>
      <p:bldP spid="130" grpId="0"/>
      <p:bldP spid="130" grpId="1"/>
      <p:bldP spid="130" grpId="2"/>
      <p:bldP spid="131" grpId="0"/>
      <p:bldP spid="131" grpId="1"/>
      <p:bldP spid="131" grpId="2"/>
      <p:bldP spid="132" grpId="0"/>
      <p:bldP spid="132" grpId="1"/>
      <p:bldP spid="132" grpId="2"/>
      <p:bldP spid="133" grpId="0"/>
      <p:bldP spid="133" grpId="1"/>
      <p:bldP spid="133" grpId="2"/>
      <p:bldP spid="1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</a:t>
            </a:r>
            <a:r>
              <a:rPr lang="zh-TW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First-In First-Out, FIFO</a:t>
            </a:r>
            <a:r>
              <a:rPr lang="zh-TW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993720"/>
            <a:ext cx="4944215" cy="719113"/>
            <a:chOff x="844524" y="747700"/>
            <a:chExt cx="4944215" cy="71911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09748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在内存驻留时间最长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662591"/>
            <a:ext cx="6584996" cy="1296303"/>
            <a:chOff x="844524" y="1416571"/>
            <a:chExt cx="6584996" cy="1296303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549843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维护一个记录所有位于内存中的逻辑页面链表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链表元素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按驻留内存的时间排序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，链首最长，链尾最短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585562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出现缺页时，选择链首页面进行置换，新页面加到链尾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914231" y="2900733"/>
            <a:ext cx="7070423" cy="1543225"/>
            <a:chOff x="859163" y="2654713"/>
            <a:chExt cx="7070423" cy="1543225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28606"/>
              <a:ext cx="292190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很少单独使用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8983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27123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实现简单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44268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性能较差，调出的页面可能是经常访问的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1021" y="3529472"/>
              <a:ext cx="649856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进程分配物理页面数增加时，缺页并不一定减少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Belady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6234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112041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个页帧中执行：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88811" y="1447439"/>
            <a:ext cx="3583189" cy="369332"/>
            <a:chOff x="988811" y="1447439"/>
            <a:chExt cx="3583189" cy="369332"/>
          </a:xfrm>
        </p:grpSpPr>
        <p:sp>
          <p:nvSpPr>
            <p:cNvPr id="133" name="TextBox 132"/>
            <p:cNvSpPr txBox="1"/>
            <p:nvPr/>
          </p:nvSpPr>
          <p:spPr>
            <a:xfrm>
              <a:off x="1123274" y="1447439"/>
              <a:ext cx="3448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假定初始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顺序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4" name="图片 1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811" y="155644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560239" y="879624"/>
            <a:ext cx="1836384" cy="1302789"/>
            <a:chOff x="4560239" y="879624"/>
            <a:chExt cx="1836384" cy="1302789"/>
          </a:xfrm>
        </p:grpSpPr>
        <p:sp>
          <p:nvSpPr>
            <p:cNvPr id="24" name="TextBox 23"/>
            <p:cNvSpPr txBox="1"/>
            <p:nvPr/>
          </p:nvSpPr>
          <p:spPr>
            <a:xfrm>
              <a:off x="5322023" y="879624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5197561" y="965349"/>
              <a:ext cx="720000" cy="864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连接符 167"/>
            <p:cNvCxnSpPr>
              <a:stCxn id="166" idx="1"/>
              <a:endCxn id="166" idx="3"/>
            </p:cNvCxnSpPr>
            <p:nvPr/>
          </p:nvCxnSpPr>
          <p:spPr>
            <a:xfrm rot="10800000" flipH="1">
              <a:off x="5197561" y="1397349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10800000" flipH="1">
              <a:off x="5197561" y="1179663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10800000" flipH="1">
              <a:off x="5197561" y="1608291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4560239" y="1070125"/>
              <a:ext cx="500066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322023" y="1103463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322023" y="1308252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891083" y="1813081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访问页面链表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8224" y="2268690"/>
            <a:ext cx="6491829" cy="2599010"/>
            <a:chOff x="358224" y="2268690"/>
            <a:chExt cx="6491829" cy="2599010"/>
          </a:xfrm>
        </p:grpSpPr>
        <p:sp>
          <p:nvSpPr>
            <p:cNvPr id="8" name="矩形 7"/>
            <p:cNvSpPr/>
            <p:nvPr/>
          </p:nvSpPr>
          <p:spPr>
            <a:xfrm>
              <a:off x="358224" y="2347700"/>
              <a:ext cx="6429420" cy="25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29662" y="2704890"/>
              <a:ext cx="6286544" cy="1588"/>
            </a:xfrm>
            <a:prstGeom prst="line">
              <a:avLst/>
            </a:prstGeom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29662" y="306208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29662" y="449084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763044" y="3756622"/>
              <a:ext cx="128588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835273" y="3400226"/>
              <a:ext cx="200026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226" y="2268690"/>
              <a:ext cx="734827" cy="420628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481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138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935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948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0766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0429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0286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810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38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951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7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1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935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948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0766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0429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0286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0344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44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0344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344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70174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70174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70174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370174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60428" y="227150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3855" y="2666790"/>
              <a:ext cx="109834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访问请求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9576" y="2309600"/>
              <a:ext cx="87106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3855" y="4452740"/>
              <a:ext cx="116978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29924" y="3352930"/>
              <a:ext cx="430887" cy="1063587"/>
            </a:xfrm>
            <a:prstGeom prst="rect">
              <a:avLst/>
            </a:prstGeom>
            <a:noFill/>
            <a:effectLst/>
          </p:spPr>
          <p:txBody>
            <a:bodyPr vert="eaVert"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778351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54604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35086" y="796019"/>
            <a:ext cx="900542" cy="1991755"/>
            <a:chOff x="6835086" y="796019"/>
            <a:chExt cx="900542" cy="1991755"/>
          </a:xfrm>
        </p:grpSpPr>
        <p:sp>
          <p:nvSpPr>
            <p:cNvPr id="135" name="矩形 134"/>
            <p:cNvSpPr/>
            <p:nvPr/>
          </p:nvSpPr>
          <p:spPr>
            <a:xfrm>
              <a:off x="6865860" y="79601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865860" y="115320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865860" y="151039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865860" y="186758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6865860" y="862688"/>
              <a:ext cx="739460" cy="224190"/>
              <a:chOff x="7000892" y="495279"/>
              <a:chExt cx="720000" cy="218290"/>
            </a:xfrm>
          </p:grpSpPr>
          <p:cxnSp>
            <p:nvCxnSpPr>
              <p:cNvPr id="141" name="直接连接符 140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/>
            <p:cNvGrpSpPr/>
            <p:nvPr/>
          </p:nvGrpSpPr>
          <p:grpSpPr>
            <a:xfrm>
              <a:off x="6865860" y="1224647"/>
              <a:ext cx="739460" cy="224190"/>
              <a:chOff x="7000892" y="495279"/>
              <a:chExt cx="720000" cy="218290"/>
            </a:xfrm>
          </p:grpSpPr>
          <p:cxnSp>
            <p:nvCxnSpPr>
              <p:cNvPr id="147" name="直接连接符 14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6865860" y="1581837"/>
              <a:ext cx="739460" cy="224190"/>
              <a:chOff x="7000892" y="495279"/>
              <a:chExt cx="720000" cy="218290"/>
            </a:xfrm>
          </p:grpSpPr>
          <p:cxnSp>
            <p:nvCxnSpPr>
              <p:cNvPr id="152" name="直接连接符 151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/>
            <p:cNvGrpSpPr/>
            <p:nvPr/>
          </p:nvGrpSpPr>
          <p:grpSpPr>
            <a:xfrm>
              <a:off x="6865860" y="1939027"/>
              <a:ext cx="739460" cy="224190"/>
              <a:chOff x="7000892" y="495279"/>
              <a:chExt cx="720000" cy="218290"/>
            </a:xfrm>
          </p:grpSpPr>
          <p:cxnSp>
            <p:nvCxnSpPr>
              <p:cNvPr id="157" name="直接连接符 15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6835086" y="2264554"/>
              <a:ext cx="900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进程占用物理内存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802860" y="2950638"/>
            <a:ext cx="486000" cy="1492198"/>
            <a:chOff x="1802860" y="2950638"/>
            <a:chExt cx="486000" cy="1492198"/>
          </a:xfrm>
        </p:grpSpPr>
        <p:sp>
          <p:nvSpPr>
            <p:cNvPr id="161" name="TextBox 59"/>
            <p:cNvSpPr txBox="1"/>
            <p:nvPr/>
          </p:nvSpPr>
          <p:spPr>
            <a:xfrm>
              <a:off x="180286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TextBox 69"/>
            <p:cNvSpPr txBox="1"/>
            <p:nvPr/>
          </p:nvSpPr>
          <p:spPr>
            <a:xfrm>
              <a:off x="180286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TextBox 79"/>
            <p:cNvSpPr txBox="1"/>
            <p:nvPr/>
          </p:nvSpPr>
          <p:spPr>
            <a:xfrm>
              <a:off x="180286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TextBox 91"/>
            <p:cNvSpPr txBox="1"/>
            <p:nvPr/>
          </p:nvSpPr>
          <p:spPr>
            <a:xfrm>
              <a:off x="180286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304292" y="2950638"/>
            <a:ext cx="486000" cy="1492198"/>
            <a:chOff x="2304292" y="2950638"/>
            <a:chExt cx="486000" cy="1492198"/>
          </a:xfrm>
        </p:grpSpPr>
        <p:sp>
          <p:nvSpPr>
            <p:cNvPr id="165" name="TextBox 58"/>
            <p:cNvSpPr txBox="1"/>
            <p:nvPr/>
          </p:nvSpPr>
          <p:spPr>
            <a:xfrm>
              <a:off x="230429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TextBox 68"/>
            <p:cNvSpPr txBox="1"/>
            <p:nvPr/>
          </p:nvSpPr>
          <p:spPr>
            <a:xfrm>
              <a:off x="230429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TextBox 78"/>
            <p:cNvSpPr txBox="1"/>
            <p:nvPr/>
          </p:nvSpPr>
          <p:spPr>
            <a:xfrm>
              <a:off x="230429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TextBox 90"/>
            <p:cNvSpPr txBox="1"/>
            <p:nvPr/>
          </p:nvSpPr>
          <p:spPr>
            <a:xfrm>
              <a:off x="230429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780766" y="2950638"/>
            <a:ext cx="486000" cy="1492198"/>
            <a:chOff x="2780766" y="2950638"/>
            <a:chExt cx="486000" cy="1492198"/>
          </a:xfrm>
        </p:grpSpPr>
        <p:sp>
          <p:nvSpPr>
            <p:cNvPr id="180" name="TextBox 57"/>
            <p:cNvSpPr txBox="1"/>
            <p:nvPr/>
          </p:nvSpPr>
          <p:spPr>
            <a:xfrm>
              <a:off x="278076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TextBox 67"/>
            <p:cNvSpPr txBox="1"/>
            <p:nvPr/>
          </p:nvSpPr>
          <p:spPr>
            <a:xfrm>
              <a:off x="278076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TextBox 77"/>
            <p:cNvSpPr txBox="1"/>
            <p:nvPr/>
          </p:nvSpPr>
          <p:spPr>
            <a:xfrm>
              <a:off x="278076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TextBox 89"/>
            <p:cNvSpPr txBox="1"/>
            <p:nvPr/>
          </p:nvSpPr>
          <p:spPr>
            <a:xfrm>
              <a:off x="278076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94898" y="2950638"/>
            <a:ext cx="486000" cy="1492198"/>
            <a:chOff x="3294898" y="2950638"/>
            <a:chExt cx="486000" cy="1492198"/>
          </a:xfrm>
        </p:grpSpPr>
        <p:sp>
          <p:nvSpPr>
            <p:cNvPr id="184" name="TextBox 56"/>
            <p:cNvSpPr txBox="1"/>
            <p:nvPr/>
          </p:nvSpPr>
          <p:spPr>
            <a:xfrm>
              <a:off x="32948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TextBox 66"/>
            <p:cNvSpPr txBox="1"/>
            <p:nvPr/>
          </p:nvSpPr>
          <p:spPr>
            <a:xfrm>
              <a:off x="32948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TextBox 76"/>
            <p:cNvSpPr txBox="1"/>
            <p:nvPr/>
          </p:nvSpPr>
          <p:spPr>
            <a:xfrm>
              <a:off x="32948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TextBox 88"/>
            <p:cNvSpPr txBox="1"/>
            <p:nvPr/>
          </p:nvSpPr>
          <p:spPr>
            <a:xfrm>
              <a:off x="32948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28192" y="2787428"/>
            <a:ext cx="234000" cy="1985000"/>
            <a:chOff x="3928192" y="2787428"/>
            <a:chExt cx="234000" cy="1985000"/>
          </a:xfrm>
        </p:grpSpPr>
        <p:sp>
          <p:nvSpPr>
            <p:cNvPr id="188" name="AutoShape 100"/>
            <p:cNvSpPr>
              <a:spLocks noChangeArrowheads="1"/>
            </p:cNvSpPr>
            <p:nvPr/>
          </p:nvSpPr>
          <p:spPr bwMode="auto">
            <a:xfrm>
              <a:off x="3966292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89" name="Oval 101"/>
            <p:cNvSpPr>
              <a:spLocks/>
            </p:cNvSpPr>
            <p:nvPr/>
          </p:nvSpPr>
          <p:spPr bwMode="auto">
            <a:xfrm>
              <a:off x="3928192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917724" y="2787428"/>
            <a:ext cx="236924" cy="1985000"/>
            <a:chOff x="4917724" y="2787428"/>
            <a:chExt cx="236924" cy="1985000"/>
          </a:xfrm>
        </p:grpSpPr>
        <p:sp>
          <p:nvSpPr>
            <p:cNvPr id="190" name="Oval 101"/>
            <p:cNvSpPr>
              <a:spLocks/>
            </p:cNvSpPr>
            <p:nvPr/>
          </p:nvSpPr>
          <p:spPr bwMode="auto">
            <a:xfrm>
              <a:off x="4917724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1" name="AutoShape 100"/>
            <p:cNvSpPr>
              <a:spLocks noChangeArrowheads="1"/>
            </p:cNvSpPr>
            <p:nvPr/>
          </p:nvSpPr>
          <p:spPr bwMode="auto">
            <a:xfrm>
              <a:off x="4974648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10915" y="2773678"/>
            <a:ext cx="236924" cy="1985000"/>
            <a:chOff x="5410915" y="2773678"/>
            <a:chExt cx="236924" cy="1985000"/>
          </a:xfrm>
        </p:grpSpPr>
        <p:sp>
          <p:nvSpPr>
            <p:cNvPr id="192" name="Oval 101"/>
            <p:cNvSpPr>
              <a:spLocks/>
            </p:cNvSpPr>
            <p:nvPr/>
          </p:nvSpPr>
          <p:spPr bwMode="auto">
            <a:xfrm>
              <a:off x="5410915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3" name="AutoShape 100"/>
            <p:cNvSpPr>
              <a:spLocks noChangeArrowheads="1"/>
            </p:cNvSpPr>
            <p:nvPr/>
          </p:nvSpPr>
          <p:spPr bwMode="auto">
            <a:xfrm>
              <a:off x="5467839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24731" y="2787428"/>
            <a:ext cx="234000" cy="1985000"/>
            <a:chOff x="5924731" y="2787428"/>
            <a:chExt cx="234000" cy="1985000"/>
          </a:xfrm>
        </p:grpSpPr>
        <p:sp>
          <p:nvSpPr>
            <p:cNvPr id="194" name="Oval 101"/>
            <p:cNvSpPr>
              <a:spLocks/>
            </p:cNvSpPr>
            <p:nvPr/>
          </p:nvSpPr>
          <p:spPr bwMode="auto">
            <a:xfrm>
              <a:off x="5924731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5" name="AutoShape 100"/>
            <p:cNvSpPr>
              <a:spLocks noChangeArrowheads="1"/>
            </p:cNvSpPr>
            <p:nvPr/>
          </p:nvSpPr>
          <p:spPr bwMode="auto">
            <a:xfrm>
              <a:off x="5968273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88130" y="2773678"/>
            <a:ext cx="234000" cy="1985000"/>
            <a:chOff x="6388130" y="2773678"/>
            <a:chExt cx="234000" cy="1985000"/>
          </a:xfrm>
        </p:grpSpPr>
        <p:sp>
          <p:nvSpPr>
            <p:cNvPr id="196" name="Oval 101"/>
            <p:cNvSpPr>
              <a:spLocks/>
            </p:cNvSpPr>
            <p:nvPr/>
          </p:nvSpPr>
          <p:spPr bwMode="auto">
            <a:xfrm>
              <a:off x="6388130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7" name="AutoShape 100"/>
            <p:cNvSpPr>
              <a:spLocks noChangeArrowheads="1"/>
            </p:cNvSpPr>
            <p:nvPr/>
          </p:nvSpPr>
          <p:spPr bwMode="auto">
            <a:xfrm>
              <a:off x="6431672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89528" y="2950638"/>
            <a:ext cx="590070" cy="1492198"/>
            <a:chOff x="3689528" y="2950638"/>
            <a:chExt cx="590070" cy="1492198"/>
          </a:xfrm>
        </p:grpSpPr>
        <p:sp>
          <p:nvSpPr>
            <p:cNvPr id="198" name="TextBox 55"/>
            <p:cNvSpPr txBox="1"/>
            <p:nvPr/>
          </p:nvSpPr>
          <p:spPr>
            <a:xfrm>
              <a:off x="37935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TextBox 65"/>
            <p:cNvSpPr txBox="1"/>
            <p:nvPr/>
          </p:nvSpPr>
          <p:spPr>
            <a:xfrm>
              <a:off x="37935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75"/>
            <p:cNvSpPr txBox="1"/>
            <p:nvPr/>
          </p:nvSpPr>
          <p:spPr>
            <a:xfrm>
              <a:off x="37935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87"/>
            <p:cNvSpPr txBox="1"/>
            <p:nvPr/>
          </p:nvSpPr>
          <p:spPr>
            <a:xfrm>
              <a:off x="37935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AutoShape 98"/>
            <p:cNvSpPr>
              <a:spLocks/>
            </p:cNvSpPr>
            <p:nvPr/>
          </p:nvSpPr>
          <p:spPr bwMode="auto">
            <a:xfrm>
              <a:off x="3689528" y="324732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301380" y="2950638"/>
            <a:ext cx="486000" cy="1492198"/>
            <a:chOff x="4301380" y="2950638"/>
            <a:chExt cx="486000" cy="1492198"/>
          </a:xfrm>
        </p:grpSpPr>
        <p:sp>
          <p:nvSpPr>
            <p:cNvPr id="203" name="TextBox 54"/>
            <p:cNvSpPr txBox="1"/>
            <p:nvPr/>
          </p:nvSpPr>
          <p:spPr>
            <a:xfrm>
              <a:off x="4301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64"/>
            <p:cNvSpPr txBox="1"/>
            <p:nvPr/>
          </p:nvSpPr>
          <p:spPr>
            <a:xfrm>
              <a:off x="4301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Box 74"/>
            <p:cNvSpPr txBox="1"/>
            <p:nvPr/>
          </p:nvSpPr>
          <p:spPr>
            <a:xfrm>
              <a:off x="4301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" name="TextBox 86"/>
            <p:cNvSpPr txBox="1"/>
            <p:nvPr/>
          </p:nvSpPr>
          <p:spPr>
            <a:xfrm>
              <a:off x="4301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89660" y="2950638"/>
            <a:ext cx="583720" cy="1492198"/>
            <a:chOff x="4689660" y="2950638"/>
            <a:chExt cx="583720" cy="1492198"/>
          </a:xfrm>
        </p:grpSpPr>
        <p:sp>
          <p:nvSpPr>
            <p:cNvPr id="207" name="TextBox 53"/>
            <p:cNvSpPr txBox="1"/>
            <p:nvPr/>
          </p:nvSpPr>
          <p:spPr>
            <a:xfrm>
              <a:off x="4787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TextBox 63"/>
            <p:cNvSpPr txBox="1"/>
            <p:nvPr/>
          </p:nvSpPr>
          <p:spPr>
            <a:xfrm>
              <a:off x="4787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Box 73"/>
            <p:cNvSpPr txBox="1"/>
            <p:nvPr/>
          </p:nvSpPr>
          <p:spPr>
            <a:xfrm>
              <a:off x="4787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TextBox 85"/>
            <p:cNvSpPr txBox="1"/>
            <p:nvPr/>
          </p:nvSpPr>
          <p:spPr>
            <a:xfrm>
              <a:off x="4787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AutoShape 98"/>
            <p:cNvSpPr>
              <a:spLocks/>
            </p:cNvSpPr>
            <p:nvPr/>
          </p:nvSpPr>
          <p:spPr bwMode="auto">
            <a:xfrm>
              <a:off x="4689660" y="359156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173128" y="2950638"/>
            <a:ext cx="575300" cy="1492198"/>
            <a:chOff x="6173128" y="2950638"/>
            <a:chExt cx="575300" cy="1492198"/>
          </a:xfrm>
        </p:grpSpPr>
        <p:sp>
          <p:nvSpPr>
            <p:cNvPr id="212" name="TextBox 123"/>
            <p:cNvSpPr txBox="1"/>
            <p:nvPr/>
          </p:nvSpPr>
          <p:spPr>
            <a:xfrm>
              <a:off x="626242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124"/>
            <p:cNvSpPr txBox="1"/>
            <p:nvPr/>
          </p:nvSpPr>
          <p:spPr>
            <a:xfrm>
              <a:off x="626242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125"/>
            <p:cNvSpPr txBox="1"/>
            <p:nvPr/>
          </p:nvSpPr>
          <p:spPr>
            <a:xfrm>
              <a:off x="626242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126"/>
            <p:cNvSpPr txBox="1"/>
            <p:nvPr/>
          </p:nvSpPr>
          <p:spPr>
            <a:xfrm>
              <a:off x="626242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AutoShape 98"/>
            <p:cNvSpPr>
              <a:spLocks/>
            </p:cNvSpPr>
            <p:nvPr/>
          </p:nvSpPr>
          <p:spPr bwMode="auto">
            <a:xfrm>
              <a:off x="6173128" y="32416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190018" y="2950638"/>
            <a:ext cx="591144" cy="1492198"/>
            <a:chOff x="5190018" y="2950638"/>
            <a:chExt cx="591144" cy="1492198"/>
          </a:xfrm>
        </p:grpSpPr>
        <p:sp>
          <p:nvSpPr>
            <p:cNvPr id="217" name="TextBox 52"/>
            <p:cNvSpPr txBox="1"/>
            <p:nvPr/>
          </p:nvSpPr>
          <p:spPr>
            <a:xfrm>
              <a:off x="52951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62"/>
            <p:cNvSpPr txBox="1"/>
            <p:nvPr/>
          </p:nvSpPr>
          <p:spPr>
            <a:xfrm>
              <a:off x="52951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72"/>
            <p:cNvSpPr txBox="1"/>
            <p:nvPr/>
          </p:nvSpPr>
          <p:spPr>
            <a:xfrm>
              <a:off x="52951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84"/>
            <p:cNvSpPr txBox="1"/>
            <p:nvPr/>
          </p:nvSpPr>
          <p:spPr>
            <a:xfrm>
              <a:off x="52951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AutoShape 98"/>
            <p:cNvSpPr>
              <a:spLocks/>
            </p:cNvSpPr>
            <p:nvPr/>
          </p:nvSpPr>
          <p:spPr bwMode="auto">
            <a:xfrm>
              <a:off x="5190018" y="394875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710417" y="2950638"/>
            <a:ext cx="569445" cy="1492198"/>
            <a:chOff x="5710417" y="2950638"/>
            <a:chExt cx="569445" cy="1492198"/>
          </a:xfrm>
        </p:grpSpPr>
        <p:sp>
          <p:nvSpPr>
            <p:cNvPr id="222" name="TextBox 51"/>
            <p:cNvSpPr txBox="1"/>
            <p:nvPr/>
          </p:nvSpPr>
          <p:spPr>
            <a:xfrm>
              <a:off x="57938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61"/>
            <p:cNvSpPr txBox="1"/>
            <p:nvPr/>
          </p:nvSpPr>
          <p:spPr>
            <a:xfrm>
              <a:off x="57938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71"/>
            <p:cNvSpPr txBox="1"/>
            <p:nvPr/>
          </p:nvSpPr>
          <p:spPr>
            <a:xfrm>
              <a:off x="57938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83"/>
            <p:cNvSpPr txBox="1"/>
            <p:nvPr/>
          </p:nvSpPr>
          <p:spPr>
            <a:xfrm>
              <a:off x="57938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AutoShape 98"/>
            <p:cNvSpPr>
              <a:spLocks/>
            </p:cNvSpPr>
            <p:nvPr/>
          </p:nvSpPr>
          <p:spPr bwMode="auto">
            <a:xfrm>
              <a:off x="5710417" y="431969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27" name="TextBox 79"/>
          <p:cNvSpPr txBox="1"/>
          <p:nvPr/>
        </p:nvSpPr>
        <p:spPr>
          <a:xfrm>
            <a:off x="1802860" y="3663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8" name="TextBox 79"/>
          <p:cNvSpPr txBox="1"/>
          <p:nvPr/>
        </p:nvSpPr>
        <p:spPr>
          <a:xfrm>
            <a:off x="2304292" y="294884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TextBox 79"/>
          <p:cNvSpPr txBox="1"/>
          <p:nvPr/>
        </p:nvSpPr>
        <p:spPr>
          <a:xfrm>
            <a:off x="2780766" y="40254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Box 79"/>
          <p:cNvSpPr txBox="1"/>
          <p:nvPr/>
        </p:nvSpPr>
        <p:spPr>
          <a:xfrm>
            <a:off x="3290204" y="329755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TextBox 79"/>
          <p:cNvSpPr txBox="1"/>
          <p:nvPr/>
        </p:nvSpPr>
        <p:spPr>
          <a:xfrm>
            <a:off x="4306408" y="330558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227" grpId="0"/>
      <p:bldP spid="227" grpId="1"/>
      <p:bldP spid="227" grpId="2"/>
      <p:bldP spid="228" grpId="0"/>
      <p:bldP spid="228" grpId="1"/>
      <p:bldP spid="228" grpId="2"/>
      <p:bldP spid="229" grpId="0"/>
      <p:bldP spid="229" grpId="1"/>
      <p:bldP spid="229" grpId="2"/>
      <p:bldP spid="230" grpId="0"/>
      <p:bldP spid="230" grpId="1"/>
      <p:bldP spid="230" grpId="2"/>
      <p:bldP spid="231" grpId="0"/>
      <p:bldP spid="231" grpId="1"/>
      <p:bldP spid="23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9512" y="22272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TW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(Least Recently Used, LRU)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3334266"/>
            <a:ext cx="4070027" cy="677644"/>
            <a:chOff x="859163" y="3334266"/>
            <a:chExt cx="4070027" cy="677644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33426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3642578"/>
              <a:ext cx="34981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最优置换算法的一种近似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7441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3334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138512"/>
            <a:ext cx="6584996" cy="1327373"/>
            <a:chOff x="844524" y="1138512"/>
            <a:chExt cx="6584996" cy="132737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138512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488293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最长时间没有被引用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8502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58601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13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0" y="1819554"/>
              <a:ext cx="59985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如某些页面长时间未被访问，则它们在将来还可能会长时间不会访问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2404440"/>
            <a:ext cx="6584996" cy="1011142"/>
            <a:chOff x="844524" y="2404440"/>
            <a:chExt cx="6584996" cy="1011142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40444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24044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1021" y="2734354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访问时间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8283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1431021" y="3046250"/>
              <a:ext cx="44268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上一次使用到当前时间最长的页面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14026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2600712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最近最未被使用算法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(LRU) 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756772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置换的页面是最长时间没有被引用的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986296" y="1322946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/>
          <p:cNvCxnSpPr/>
          <p:nvPr/>
        </p:nvCxnSpPr>
        <p:spPr>
          <a:xfrm>
            <a:off x="1026382" y="167920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1026382" y="203639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026382" y="346515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1026382" y="382234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1350940" y="2741097"/>
            <a:ext cx="128588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1432678" y="2383907"/>
            <a:ext cx="200026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774539" y="1214428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39058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89188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38410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89810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390318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891618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377486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0101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39958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898364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39058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89188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38410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89810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390318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891618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377486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90101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39958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91882" y="1896376"/>
            <a:ext cx="486000" cy="1492198"/>
            <a:chOff x="5891882" y="1896376"/>
            <a:chExt cx="486000" cy="1492198"/>
          </a:xfrm>
        </p:grpSpPr>
        <p:sp>
          <p:nvSpPr>
            <p:cNvPr id="205" name="TextBox 204"/>
            <p:cNvSpPr txBox="1"/>
            <p:nvPr/>
          </p:nvSpPr>
          <p:spPr>
            <a:xfrm>
              <a:off x="58918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8918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8918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8918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84100" y="1896376"/>
            <a:ext cx="486000" cy="1492198"/>
            <a:chOff x="5384100" y="1896376"/>
            <a:chExt cx="486000" cy="1492198"/>
          </a:xfrm>
        </p:grpSpPr>
        <p:sp>
          <p:nvSpPr>
            <p:cNvPr id="206" name="TextBox 205"/>
            <p:cNvSpPr txBox="1"/>
            <p:nvPr/>
          </p:nvSpPr>
          <p:spPr>
            <a:xfrm>
              <a:off x="5384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384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84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384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98100" y="1896376"/>
            <a:ext cx="486000" cy="1492198"/>
            <a:chOff x="4898100" y="1896376"/>
            <a:chExt cx="486000" cy="1492198"/>
          </a:xfrm>
        </p:grpSpPr>
        <p:sp>
          <p:nvSpPr>
            <p:cNvPr id="207" name="TextBox 206"/>
            <p:cNvSpPr txBox="1"/>
            <p:nvPr/>
          </p:nvSpPr>
          <p:spPr>
            <a:xfrm>
              <a:off x="4898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898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898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898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91618" y="1896376"/>
            <a:ext cx="486000" cy="1492198"/>
            <a:chOff x="3891618" y="1896376"/>
            <a:chExt cx="486000" cy="1492198"/>
          </a:xfrm>
        </p:grpSpPr>
        <p:sp>
          <p:nvSpPr>
            <p:cNvPr id="209" name="TextBox 208"/>
            <p:cNvSpPr txBox="1"/>
            <p:nvPr/>
          </p:nvSpPr>
          <p:spPr>
            <a:xfrm>
              <a:off x="38916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916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8916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916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77486" y="1896376"/>
            <a:ext cx="486000" cy="1492198"/>
            <a:chOff x="3377486" y="1896376"/>
            <a:chExt cx="486000" cy="1492198"/>
          </a:xfrm>
        </p:grpSpPr>
        <p:sp>
          <p:nvSpPr>
            <p:cNvPr id="210" name="TextBox 209"/>
            <p:cNvSpPr txBox="1"/>
            <p:nvPr/>
          </p:nvSpPr>
          <p:spPr>
            <a:xfrm>
              <a:off x="337748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37748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37748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37748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1012" y="1896376"/>
            <a:ext cx="486000" cy="1492198"/>
            <a:chOff x="2901012" y="1896376"/>
            <a:chExt cx="486000" cy="1492198"/>
          </a:xfrm>
        </p:grpSpPr>
        <p:sp>
          <p:nvSpPr>
            <p:cNvPr id="211" name="TextBox 210"/>
            <p:cNvSpPr txBox="1"/>
            <p:nvPr/>
          </p:nvSpPr>
          <p:spPr>
            <a:xfrm>
              <a:off x="290101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90101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90101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90101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99580" y="1896376"/>
            <a:ext cx="497171" cy="1484607"/>
            <a:chOff x="2399580" y="1896376"/>
            <a:chExt cx="497171" cy="1484607"/>
          </a:xfrm>
        </p:grpSpPr>
        <p:sp>
          <p:nvSpPr>
            <p:cNvPr id="212" name="TextBox 211"/>
            <p:cNvSpPr txBox="1"/>
            <p:nvPr/>
          </p:nvSpPr>
          <p:spPr>
            <a:xfrm>
              <a:off x="239958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39958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39958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0751" y="2960355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1510038" y="190424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00166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500166" y="26107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498571" y="293111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975556" y="19030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966894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966894" y="26107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965299" y="293094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957148" y="121723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90574" y="1631578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986296" y="1274388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990574" y="3417528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90574" y="3846156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每页的下次访问时间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390318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a=2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376029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b=4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347453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364043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24912" y="1728941"/>
            <a:ext cx="234000" cy="1994525"/>
            <a:chOff x="4524912" y="1728941"/>
            <a:chExt cx="234000" cy="1994525"/>
          </a:xfrm>
        </p:grpSpPr>
        <p:sp>
          <p:nvSpPr>
            <p:cNvPr id="257" name="AutoShape 100"/>
            <p:cNvSpPr>
              <a:spLocks noChangeArrowheads="1"/>
            </p:cNvSpPr>
            <p:nvPr/>
          </p:nvSpPr>
          <p:spPr bwMode="auto">
            <a:xfrm>
              <a:off x="4563012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58" name="Oval 101"/>
            <p:cNvSpPr>
              <a:spLocks/>
            </p:cNvSpPr>
            <p:nvPr/>
          </p:nvSpPr>
          <p:spPr bwMode="auto">
            <a:xfrm>
              <a:off x="4524912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1525" y="1896376"/>
            <a:ext cx="584793" cy="1492198"/>
            <a:chOff x="4291525" y="1896376"/>
            <a:chExt cx="584793" cy="1492198"/>
          </a:xfrm>
        </p:grpSpPr>
        <p:sp>
          <p:nvSpPr>
            <p:cNvPr id="208" name="TextBox 207"/>
            <p:cNvSpPr txBox="1"/>
            <p:nvPr/>
          </p:nvSpPr>
          <p:spPr>
            <a:xfrm>
              <a:off x="43903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3903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3903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3903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9" name="AutoShape 98"/>
            <p:cNvSpPr>
              <a:spLocks/>
            </p:cNvSpPr>
            <p:nvPr/>
          </p:nvSpPr>
          <p:spPr bwMode="auto">
            <a:xfrm>
              <a:off x="4291525" y="289572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017119" y="2317718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93453" y="1896376"/>
            <a:ext cx="580723" cy="1492198"/>
            <a:chOff x="6793453" y="1896376"/>
            <a:chExt cx="580723" cy="1492198"/>
          </a:xfrm>
        </p:grpSpPr>
        <p:sp>
          <p:nvSpPr>
            <p:cNvPr id="261" name="TextBox 260"/>
            <p:cNvSpPr txBox="1"/>
            <p:nvPr/>
          </p:nvSpPr>
          <p:spPr>
            <a:xfrm>
              <a:off x="688817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88817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88817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88817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AutoShape 98"/>
            <p:cNvSpPr>
              <a:spLocks/>
            </p:cNvSpPr>
            <p:nvPr/>
          </p:nvSpPr>
          <p:spPr bwMode="auto">
            <a:xfrm>
              <a:off x="6793453" y="288885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06601" y="1896376"/>
            <a:ext cx="569981" cy="1492198"/>
            <a:chOff x="6306601" y="1896376"/>
            <a:chExt cx="569981" cy="1492198"/>
          </a:xfrm>
        </p:grpSpPr>
        <p:sp>
          <p:nvSpPr>
            <p:cNvPr id="204" name="TextBox 203"/>
            <p:cNvSpPr txBox="1"/>
            <p:nvPr/>
          </p:nvSpPr>
          <p:spPr>
            <a:xfrm>
              <a:off x="63905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3905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3905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905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AutoShape 98"/>
            <p:cNvSpPr>
              <a:spLocks/>
            </p:cNvSpPr>
            <p:nvPr/>
          </p:nvSpPr>
          <p:spPr bwMode="auto">
            <a:xfrm>
              <a:off x="6306601" y="325175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6410666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403252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367801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405016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84291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870002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841426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896116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21451" y="1728941"/>
            <a:ext cx="234000" cy="1994525"/>
            <a:chOff x="6521451" y="1728941"/>
            <a:chExt cx="234000" cy="1994525"/>
          </a:xfrm>
        </p:grpSpPr>
        <p:sp>
          <p:nvSpPr>
            <p:cNvPr id="275" name="AutoShape 100"/>
            <p:cNvSpPr>
              <a:spLocks noChangeArrowheads="1"/>
            </p:cNvSpPr>
            <p:nvPr/>
          </p:nvSpPr>
          <p:spPr bwMode="auto">
            <a:xfrm>
              <a:off x="6565389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7" name="Oval 101"/>
            <p:cNvSpPr>
              <a:spLocks/>
            </p:cNvSpPr>
            <p:nvPr/>
          </p:nvSpPr>
          <p:spPr bwMode="auto">
            <a:xfrm>
              <a:off x="6521451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21517" y="1728941"/>
            <a:ext cx="234000" cy="1994525"/>
            <a:chOff x="7021517" y="1728941"/>
            <a:chExt cx="234000" cy="1994525"/>
          </a:xfrm>
        </p:grpSpPr>
        <p:sp>
          <p:nvSpPr>
            <p:cNvPr id="276" name="AutoShape 100"/>
            <p:cNvSpPr>
              <a:spLocks noChangeArrowheads="1"/>
            </p:cNvSpPr>
            <p:nvPr/>
          </p:nvSpPr>
          <p:spPr bwMode="auto">
            <a:xfrm>
              <a:off x="7071071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8" name="Oval 101"/>
            <p:cNvSpPr>
              <a:spLocks/>
            </p:cNvSpPr>
            <p:nvPr/>
          </p:nvSpPr>
          <p:spPr bwMode="auto">
            <a:xfrm>
              <a:off x="7021517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4" name="TextBox 79"/>
          <p:cNvSpPr txBox="1"/>
          <p:nvPr/>
        </p:nvSpPr>
        <p:spPr>
          <a:xfrm>
            <a:off x="2402254" y="260654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79"/>
          <p:cNvSpPr txBox="1"/>
          <p:nvPr/>
        </p:nvSpPr>
        <p:spPr>
          <a:xfrm>
            <a:off x="2903988" y="1891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79"/>
          <p:cNvSpPr txBox="1"/>
          <p:nvPr/>
        </p:nvSpPr>
        <p:spPr>
          <a:xfrm>
            <a:off x="3380829" y="296370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79"/>
          <p:cNvSpPr txBox="1"/>
          <p:nvPr/>
        </p:nvSpPr>
        <p:spPr>
          <a:xfrm>
            <a:off x="3897968" y="224133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2903988" y="120892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23"/>
          <p:cNvSpPr txBox="1"/>
          <p:nvPr/>
        </p:nvSpPr>
        <p:spPr>
          <a:xfrm>
            <a:off x="3894383" y="120892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254"/>
          <p:cNvSpPr txBox="1"/>
          <p:nvPr/>
        </p:nvSpPr>
        <p:spPr>
          <a:xfrm>
            <a:off x="4347453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23"/>
          <p:cNvSpPr txBox="1"/>
          <p:nvPr/>
        </p:nvSpPr>
        <p:spPr>
          <a:xfrm>
            <a:off x="2402072" y="121505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23"/>
          <p:cNvSpPr txBox="1"/>
          <p:nvPr/>
        </p:nvSpPr>
        <p:spPr>
          <a:xfrm>
            <a:off x="3382044" y="121441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79"/>
          <p:cNvSpPr txBox="1"/>
          <p:nvPr/>
        </p:nvSpPr>
        <p:spPr>
          <a:xfrm>
            <a:off x="4898100" y="224133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79"/>
          <p:cNvSpPr txBox="1"/>
          <p:nvPr/>
        </p:nvSpPr>
        <p:spPr>
          <a:xfrm>
            <a:off x="5383763" y="1891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TextBox 79"/>
          <p:cNvSpPr txBox="1"/>
          <p:nvPr/>
        </p:nvSpPr>
        <p:spPr>
          <a:xfrm>
            <a:off x="5891882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23"/>
          <p:cNvSpPr txBox="1"/>
          <p:nvPr/>
        </p:nvSpPr>
        <p:spPr>
          <a:xfrm>
            <a:off x="5383763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23"/>
          <p:cNvSpPr txBox="1"/>
          <p:nvPr/>
        </p:nvSpPr>
        <p:spPr>
          <a:xfrm>
            <a:off x="5891545" y="121576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269"/>
          <p:cNvSpPr txBox="1"/>
          <p:nvPr/>
        </p:nvSpPr>
        <p:spPr>
          <a:xfrm>
            <a:off x="6403252" y="430482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23"/>
          <p:cNvSpPr txBox="1"/>
          <p:nvPr/>
        </p:nvSpPr>
        <p:spPr>
          <a:xfrm>
            <a:off x="4393955" y="121503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23"/>
          <p:cNvSpPr txBox="1"/>
          <p:nvPr/>
        </p:nvSpPr>
        <p:spPr>
          <a:xfrm>
            <a:off x="3379279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23"/>
          <p:cNvSpPr txBox="1"/>
          <p:nvPr/>
        </p:nvSpPr>
        <p:spPr>
          <a:xfrm>
            <a:off x="5379357" y="121441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72"/>
          <p:cNvSpPr txBox="1"/>
          <p:nvPr/>
        </p:nvSpPr>
        <p:spPr>
          <a:xfrm>
            <a:off x="6841426" y="412716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23"/>
          <p:cNvSpPr txBox="1"/>
          <p:nvPr/>
        </p:nvSpPr>
        <p:spPr>
          <a:xfrm>
            <a:off x="5889314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23"/>
          <p:cNvSpPr txBox="1"/>
          <p:nvPr/>
        </p:nvSpPr>
        <p:spPr>
          <a:xfrm>
            <a:off x="4394312" y="121438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3"/>
          <p:cNvSpPr txBox="1"/>
          <p:nvPr/>
        </p:nvSpPr>
        <p:spPr>
          <a:xfrm>
            <a:off x="6388974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5155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54" grpId="0"/>
      <p:bldP spid="255" grpId="0"/>
      <p:bldP spid="25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6" grpId="1"/>
      <p:bldP spid="126" grpId="2"/>
      <p:bldP spid="127" grpId="0"/>
      <p:bldP spid="127" grpId="1"/>
      <p:bldP spid="127" grpId="2"/>
      <p:bldP spid="128" grpId="0"/>
      <p:bldP spid="128" grpId="1"/>
      <p:bldP spid="128" grpId="2"/>
      <p:bldP spid="129" grpId="0"/>
      <p:bldP spid="129" grpId="1"/>
      <p:bldP spid="129" grpId="2"/>
      <p:bldP spid="130" grpId="0"/>
      <p:bldP spid="131" grpId="0"/>
      <p:bldP spid="131" grpId="1"/>
      <p:bldP spid="131" grpId="2"/>
      <p:bldP spid="133" grpId="0"/>
      <p:bldP spid="133" grpId="1"/>
      <p:bldP spid="133" grpId="2"/>
      <p:bldP spid="134" grpId="0"/>
      <p:bldP spid="134" grpId="1"/>
      <p:bldP spid="134" grpId="2"/>
      <p:bldP spid="135" grpId="0"/>
      <p:bldP spid="135" grpId="1"/>
      <p:bldP spid="135" grpId="2"/>
      <p:bldP spid="136" grpId="0"/>
      <p:bldP spid="136" grpId="1"/>
      <p:bldP spid="136" grpId="2"/>
      <p:bldP spid="137" grpId="0"/>
      <p:bldP spid="137" grpId="1"/>
      <p:bldP spid="137" grpId="2"/>
      <p:bldP spid="138" grpId="0"/>
      <p:bldP spid="138" grpId="1"/>
      <p:bldP spid="138" grpId="2"/>
      <p:bldP spid="139" grpId="0"/>
      <p:bldP spid="140" grpId="0"/>
      <p:bldP spid="140" grpId="1"/>
      <p:bldP spid="140" grpId="2"/>
      <p:bldP spid="141" grpId="0"/>
      <p:bldP spid="141" grpId="1"/>
      <p:bldP spid="141" grpId="2"/>
      <p:bldP spid="142" grpId="0"/>
      <p:bldP spid="142" grpId="1"/>
      <p:bldP spid="142" grpId="2"/>
      <p:bldP spid="143" grpId="0"/>
      <p:bldP spid="144" grpId="0"/>
      <p:bldP spid="144" grpId="1"/>
      <p:bldP spid="144" grpId="2"/>
      <p:bldP spid="145" grpId="0"/>
      <p:bldP spid="145" grpId="1"/>
      <p:bldP spid="145" grpId="2"/>
      <p:bldP spid="146" grpId="0"/>
      <p:bldP spid="146" grpId="1"/>
      <p:bldP spid="14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算法的可能实现方法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524" y="2699793"/>
            <a:ext cx="6799310" cy="984560"/>
            <a:chOff x="844524" y="2557236"/>
            <a:chExt cx="6799310" cy="98456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557236"/>
              <a:ext cx="18963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活动页面栈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2881088"/>
              <a:ext cx="621281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访问页面时，将此页号压入栈顶，并栈内相同的页号抽出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3172464"/>
              <a:ext cx="278378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缺页时，置换栈底的页面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2658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9900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2557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9163" y="3613973"/>
            <a:ext cx="1998325" cy="685969"/>
            <a:chOff x="859163" y="3471416"/>
            <a:chExt cx="1998325" cy="685969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47141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34714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3788053"/>
              <a:ext cx="142646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开销比较大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8970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44524" y="890257"/>
            <a:ext cx="6013493" cy="1882091"/>
            <a:chOff x="844524" y="747700"/>
            <a:chExt cx="6013493" cy="1882091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页面链表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3490" y="2260459"/>
              <a:ext cx="363857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缺页时，置换链表尾节点的页面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621" y="23302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1431020" y="1097481"/>
              <a:ext cx="52126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系统维护一个按最近一次访问时间排序的页面链表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59849" y="1394878"/>
              <a:ext cx="428628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链表首节点是最近刚刚使用过的页面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59849" y="1684334"/>
              <a:ext cx="442686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链表尾节点是最久未使用的页面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269" y="177835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269" y="149647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8729" y="1961325"/>
              <a:ext cx="542928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访问内存时，找到相应页面，并把它移到链表之首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148" y="205534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7603989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/>
          <p:cNvSpPr/>
          <p:nvPr/>
        </p:nvSpPr>
        <p:spPr>
          <a:xfrm>
            <a:off x="937691" y="3501297"/>
            <a:ext cx="6429420" cy="137470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用栈实现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691" y="1128072"/>
            <a:ext cx="6429420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1009129" y="1444085"/>
            <a:ext cx="6286544" cy="1405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9129" y="1821974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09129" y="3072277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416629" y="2374483"/>
            <a:ext cx="113764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1530034" y="2059172"/>
            <a:ext cx="1769675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4693" y="1010045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4279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0847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065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4365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0233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83759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2327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756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332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462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684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84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3065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4365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233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375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8232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74629" y="1659888"/>
            <a:ext cx="486000" cy="1369650"/>
            <a:chOff x="5874629" y="1748190"/>
            <a:chExt cx="486000" cy="1233492"/>
          </a:xfrm>
        </p:grpSpPr>
        <p:sp>
          <p:nvSpPr>
            <p:cNvPr id="53" name="TextBox 52"/>
            <p:cNvSpPr txBox="1"/>
            <p:nvPr/>
          </p:nvSpPr>
          <p:spPr>
            <a:xfrm>
              <a:off x="5874629" y="174819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74629" y="203040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74629" y="231829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74629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6847" y="1651166"/>
            <a:ext cx="486000" cy="1366395"/>
            <a:chOff x="5366847" y="1742559"/>
            <a:chExt cx="486000" cy="1239123"/>
          </a:xfrm>
        </p:grpSpPr>
        <p:sp>
          <p:nvSpPr>
            <p:cNvPr id="54" name="TextBox 53"/>
            <p:cNvSpPr txBox="1"/>
            <p:nvPr/>
          </p:nvSpPr>
          <p:spPr>
            <a:xfrm>
              <a:off x="5366847" y="174255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6847" y="203569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66847" y="231846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66847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80847" y="1645445"/>
            <a:ext cx="486000" cy="1382274"/>
            <a:chOff x="4880847" y="1782969"/>
            <a:chExt cx="486000" cy="1198713"/>
          </a:xfrm>
        </p:grpSpPr>
        <p:sp>
          <p:nvSpPr>
            <p:cNvPr id="55" name="TextBox 54"/>
            <p:cNvSpPr txBox="1"/>
            <p:nvPr/>
          </p:nvSpPr>
          <p:spPr>
            <a:xfrm>
              <a:off x="4880847" y="178296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80847" y="206256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0847" y="234122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80847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874365" y="1656270"/>
            <a:ext cx="486000" cy="1387289"/>
            <a:chOff x="3874365" y="1846945"/>
            <a:chExt cx="486000" cy="1187711"/>
          </a:xfrm>
        </p:grpSpPr>
        <p:sp>
          <p:nvSpPr>
            <p:cNvPr id="57" name="TextBox 56"/>
            <p:cNvSpPr txBox="1"/>
            <p:nvPr/>
          </p:nvSpPr>
          <p:spPr>
            <a:xfrm>
              <a:off x="3874365" y="1846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74365" y="211425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74365" y="239947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74365" y="26625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60233" y="1644712"/>
            <a:ext cx="486000" cy="1391711"/>
            <a:chOff x="3360233" y="1780212"/>
            <a:chExt cx="486000" cy="1201470"/>
          </a:xfrm>
        </p:grpSpPr>
        <p:sp>
          <p:nvSpPr>
            <p:cNvPr id="58" name="TextBox 57"/>
            <p:cNvSpPr txBox="1"/>
            <p:nvPr/>
          </p:nvSpPr>
          <p:spPr>
            <a:xfrm>
              <a:off x="3360233" y="1780212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0233" y="2073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60233" y="235288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0233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883759" y="1656968"/>
            <a:ext cx="486000" cy="1385581"/>
            <a:chOff x="2883759" y="1707914"/>
            <a:chExt cx="486000" cy="1234735"/>
          </a:xfrm>
        </p:grpSpPr>
        <p:sp>
          <p:nvSpPr>
            <p:cNvPr id="59" name="TextBox 58"/>
            <p:cNvSpPr txBox="1"/>
            <p:nvPr/>
          </p:nvSpPr>
          <p:spPr>
            <a:xfrm>
              <a:off x="2883759" y="17079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83759" y="19916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83759" y="23046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83759" y="257051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82327" y="1647754"/>
            <a:ext cx="486000" cy="1364167"/>
            <a:chOff x="2382327" y="1661504"/>
            <a:chExt cx="486000" cy="1272053"/>
          </a:xfrm>
        </p:grpSpPr>
        <p:sp>
          <p:nvSpPr>
            <p:cNvPr id="60" name="TextBox 59"/>
            <p:cNvSpPr txBox="1"/>
            <p:nvPr/>
          </p:nvSpPr>
          <p:spPr>
            <a:xfrm>
              <a:off x="2382327" y="166150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82327" y="196710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82327" y="229353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82327" y="256141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482913" y="168900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82913" y="196710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82913" y="2293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82913" y="260954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49641" y="166150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49641" y="196710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49641" y="2293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9641" y="260954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9895" y="10125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73322" y="1410377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69043" y="1080614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73322" y="2990444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07659" y="1557586"/>
            <a:ext cx="234000" cy="1711196"/>
            <a:chOff x="4507659" y="1557586"/>
            <a:chExt cx="234000" cy="1711196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5759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>
              <a:spLocks/>
            </p:cNvSpPr>
            <p:nvPr/>
          </p:nvSpPr>
          <p:spPr bwMode="auto">
            <a:xfrm>
              <a:off x="4507659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99602" y="1649233"/>
            <a:ext cx="559463" cy="1385678"/>
            <a:chOff x="4299602" y="1769318"/>
            <a:chExt cx="559463" cy="1212364"/>
          </a:xfrm>
        </p:grpSpPr>
        <p:sp>
          <p:nvSpPr>
            <p:cNvPr id="56" name="TextBox 55"/>
            <p:cNvSpPr txBox="1"/>
            <p:nvPr/>
          </p:nvSpPr>
          <p:spPr>
            <a:xfrm>
              <a:off x="4373065" y="17693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73065" y="205425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73065" y="2335635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7306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>
              <a:spLocks/>
            </p:cNvSpPr>
            <p:nvPr/>
          </p:nvSpPr>
          <p:spPr bwMode="auto">
            <a:xfrm>
              <a:off x="4299602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009391" y="2017420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11073" y="1557586"/>
            <a:ext cx="234000" cy="1711196"/>
            <a:chOff x="6511073" y="1557586"/>
            <a:chExt cx="234000" cy="1711196"/>
          </a:xfrm>
        </p:grpSpPr>
        <p:sp>
          <p:nvSpPr>
            <p:cNvPr id="110" name="Oval 101"/>
            <p:cNvSpPr>
              <a:spLocks/>
            </p:cNvSpPr>
            <p:nvPr/>
          </p:nvSpPr>
          <p:spPr bwMode="auto">
            <a:xfrm>
              <a:off x="6511073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6547740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67597" y="1557586"/>
            <a:ext cx="234000" cy="1711196"/>
            <a:chOff x="6967597" y="1557586"/>
            <a:chExt cx="234000" cy="1711196"/>
          </a:xfrm>
        </p:grpSpPr>
        <p:sp>
          <p:nvSpPr>
            <p:cNvPr id="115" name="Oval 101"/>
            <p:cNvSpPr>
              <a:spLocks/>
            </p:cNvSpPr>
            <p:nvPr/>
          </p:nvSpPr>
          <p:spPr bwMode="auto">
            <a:xfrm>
              <a:off x="6967597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3" name="AutoShape 100"/>
            <p:cNvSpPr>
              <a:spLocks noChangeArrowheads="1"/>
            </p:cNvSpPr>
            <p:nvPr/>
          </p:nvSpPr>
          <p:spPr bwMode="auto">
            <a:xfrm>
              <a:off x="7004264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56390" y="1654918"/>
            <a:ext cx="571505" cy="1373577"/>
            <a:chOff x="6756390" y="1763625"/>
            <a:chExt cx="571505" cy="1218057"/>
          </a:xfrm>
        </p:grpSpPr>
        <p:sp>
          <p:nvSpPr>
            <p:cNvPr id="124" name="TextBox 123"/>
            <p:cNvSpPr txBox="1"/>
            <p:nvPr/>
          </p:nvSpPr>
          <p:spPr>
            <a:xfrm>
              <a:off x="6841895" y="176362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41895" y="2046363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41895" y="235449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4189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AutoShape 98"/>
            <p:cNvSpPr>
              <a:spLocks/>
            </p:cNvSpPr>
            <p:nvPr/>
          </p:nvSpPr>
          <p:spPr bwMode="auto">
            <a:xfrm>
              <a:off x="6756390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10509" y="1649233"/>
            <a:ext cx="548820" cy="1380939"/>
            <a:chOff x="6310509" y="1661504"/>
            <a:chExt cx="548820" cy="1368668"/>
          </a:xfrm>
        </p:grpSpPr>
        <p:sp>
          <p:nvSpPr>
            <p:cNvPr id="52" name="TextBox 51"/>
            <p:cNvSpPr txBox="1"/>
            <p:nvPr/>
          </p:nvSpPr>
          <p:spPr>
            <a:xfrm>
              <a:off x="6373329" y="166150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73329" y="198073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73329" y="229353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73329" y="2609544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AutoShape 98"/>
            <p:cNvSpPr>
              <a:spLocks/>
            </p:cNvSpPr>
            <p:nvPr/>
          </p:nvSpPr>
          <p:spPr bwMode="auto">
            <a:xfrm>
              <a:off x="6310509" y="2907711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357818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834071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3506" y="756772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保持一个最近使用页面的“栈”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913422" y="3890902"/>
            <a:ext cx="1285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访问页面栈</a:t>
            </a:r>
            <a:endParaRPr lang="zh-CN" altLang="en-US" sz="15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913422" y="4441429"/>
            <a:ext cx="172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被置换页面</a:t>
            </a:r>
            <a:endParaRPr lang="zh-CN" altLang="en-US" sz="15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 rot="10800000">
            <a:off x="2357422" y="4429138"/>
            <a:ext cx="500066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endCxn id="259" idx="1"/>
          </p:cNvCxnSpPr>
          <p:nvPr/>
        </p:nvCxnSpPr>
        <p:spPr>
          <a:xfrm flipV="1">
            <a:off x="4725759" y="3741159"/>
            <a:ext cx="259629" cy="16505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 flipV="1">
            <a:off x="5786446" y="3741159"/>
            <a:ext cx="202127" cy="1767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>
            <a:stCxn id="277" idx="3"/>
          </p:cNvCxnSpPr>
          <p:nvPr/>
        </p:nvCxnSpPr>
        <p:spPr>
          <a:xfrm flipV="1">
            <a:off x="5270578" y="3714758"/>
            <a:ext cx="230116" cy="544565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2498785" y="3639534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TextBox 79"/>
          <p:cNvSpPr txBox="1"/>
          <p:nvPr/>
        </p:nvSpPr>
        <p:spPr>
          <a:xfrm>
            <a:off x="2381883" y="232525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TextBox 79"/>
          <p:cNvSpPr txBox="1"/>
          <p:nvPr/>
        </p:nvSpPr>
        <p:spPr>
          <a:xfrm>
            <a:off x="2883759" y="165888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2993863" y="3647147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3620" y="3642354"/>
            <a:ext cx="216988" cy="356752"/>
            <a:chOff x="2993489" y="3642584"/>
            <a:chExt cx="216988" cy="356752"/>
          </a:xfrm>
        </p:grpSpPr>
        <p:sp>
          <p:nvSpPr>
            <p:cNvPr id="299" name="矩形 298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3500409" y="3638397"/>
            <a:ext cx="216988" cy="356752"/>
            <a:chOff x="2993489" y="3642584"/>
            <a:chExt cx="216988" cy="356752"/>
          </a:xfrm>
        </p:grpSpPr>
        <p:sp>
          <p:nvSpPr>
            <p:cNvPr id="303" name="矩形 302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95667" y="3638322"/>
            <a:ext cx="216000" cy="531287"/>
            <a:chOff x="8041095" y="3452236"/>
            <a:chExt cx="216000" cy="531287"/>
          </a:xfrm>
        </p:grpSpPr>
        <p:sp>
          <p:nvSpPr>
            <p:cNvPr id="294" name="矩形 293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5" name="TextBox 79"/>
          <p:cNvSpPr txBox="1"/>
          <p:nvPr/>
        </p:nvSpPr>
        <p:spPr>
          <a:xfrm>
            <a:off x="3360233" y="26062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" name="TextBox 79"/>
          <p:cNvSpPr txBox="1"/>
          <p:nvPr/>
        </p:nvSpPr>
        <p:spPr>
          <a:xfrm>
            <a:off x="3874365" y="1966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1" name="组合 310"/>
          <p:cNvGrpSpPr/>
          <p:nvPr/>
        </p:nvGrpSpPr>
        <p:grpSpPr>
          <a:xfrm>
            <a:off x="4007011" y="3642051"/>
            <a:ext cx="216000" cy="531287"/>
            <a:chOff x="8041095" y="3452236"/>
            <a:chExt cx="216000" cy="531287"/>
          </a:xfrm>
        </p:grpSpPr>
        <p:sp>
          <p:nvSpPr>
            <p:cNvPr id="312" name="矩形 311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2500" y="3641804"/>
            <a:ext cx="216000" cy="706467"/>
            <a:chOff x="7881111" y="3357568"/>
            <a:chExt cx="216000" cy="706467"/>
          </a:xfrm>
        </p:grpSpPr>
        <p:sp>
          <p:nvSpPr>
            <p:cNvPr id="292" name="矩形 291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4476355" y="3637625"/>
            <a:ext cx="216000" cy="706467"/>
            <a:chOff x="7881111" y="3357568"/>
            <a:chExt cx="216000" cy="706467"/>
          </a:xfrm>
        </p:grpSpPr>
        <p:sp>
          <p:nvSpPr>
            <p:cNvPr id="321" name="矩形 320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481609" y="3627866"/>
            <a:ext cx="221747" cy="1095297"/>
            <a:chOff x="4495431" y="3624114"/>
            <a:chExt cx="221747" cy="1095297"/>
          </a:xfrm>
        </p:grpSpPr>
        <p:grpSp>
          <p:nvGrpSpPr>
            <p:cNvPr id="82" name="组合 81"/>
            <p:cNvGrpSpPr/>
            <p:nvPr/>
          </p:nvGrpSpPr>
          <p:grpSpPr>
            <a:xfrm>
              <a:off x="4495431" y="3624114"/>
              <a:ext cx="219376" cy="730990"/>
              <a:chOff x="8503111" y="2978635"/>
              <a:chExt cx="219376" cy="730990"/>
            </a:xfrm>
          </p:grpSpPr>
          <p:sp>
            <p:nvSpPr>
              <p:cNvPr id="309" name="矩形 308"/>
              <p:cNvSpPr/>
              <p:nvPr/>
            </p:nvSpPr>
            <p:spPr>
              <a:xfrm>
                <a:off x="8503111" y="352962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8503111" y="3344576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8506487" y="316458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8505409" y="297863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8" name="矩形 317"/>
            <p:cNvSpPr/>
            <p:nvPr/>
          </p:nvSpPr>
          <p:spPr>
            <a:xfrm>
              <a:off x="4501178" y="4539411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024680" y="3624292"/>
            <a:ext cx="219376" cy="730990"/>
            <a:chOff x="5024680" y="3624292"/>
            <a:chExt cx="219376" cy="730990"/>
          </a:xfrm>
        </p:grpSpPr>
        <p:sp>
          <p:nvSpPr>
            <p:cNvPr id="325" name="矩形 324"/>
            <p:cNvSpPr/>
            <p:nvPr/>
          </p:nvSpPr>
          <p:spPr>
            <a:xfrm>
              <a:off x="5024680" y="41752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5024680" y="39902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5028056" y="38102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5026978" y="362429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6" name="矩形 335"/>
          <p:cNvSpPr/>
          <p:nvPr/>
        </p:nvSpPr>
        <p:spPr>
          <a:xfrm>
            <a:off x="5026448" y="4175703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026448" y="3990654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5025416" y="3810666"/>
            <a:ext cx="220408" cy="174591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5028746" y="3624713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TextBox 79"/>
          <p:cNvSpPr txBox="1"/>
          <p:nvPr/>
        </p:nvSpPr>
        <p:spPr>
          <a:xfrm>
            <a:off x="4884790" y="196818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4" name="组合 343"/>
          <p:cNvGrpSpPr/>
          <p:nvPr/>
        </p:nvGrpSpPr>
        <p:grpSpPr>
          <a:xfrm>
            <a:off x="5530769" y="3628759"/>
            <a:ext cx="216000" cy="706467"/>
            <a:chOff x="8170101" y="3267568"/>
            <a:chExt cx="216000" cy="706467"/>
          </a:xfrm>
        </p:grpSpPr>
        <p:sp>
          <p:nvSpPr>
            <p:cNvPr id="345" name="矩形 344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9" name="矩形 348"/>
          <p:cNvSpPr/>
          <p:nvPr/>
        </p:nvSpPr>
        <p:spPr>
          <a:xfrm>
            <a:off x="6035090" y="3803011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6035090" y="3618762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037054" y="3987260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6037054" y="4159735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3" name="组合 352"/>
          <p:cNvGrpSpPr/>
          <p:nvPr/>
        </p:nvGrpSpPr>
        <p:grpSpPr>
          <a:xfrm>
            <a:off x="6038857" y="3627325"/>
            <a:ext cx="216000" cy="706467"/>
            <a:chOff x="8170101" y="3267568"/>
            <a:chExt cx="216000" cy="706467"/>
          </a:xfrm>
        </p:grpSpPr>
        <p:sp>
          <p:nvSpPr>
            <p:cNvPr id="354" name="矩形 353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8" name="TextBox 79"/>
          <p:cNvSpPr txBox="1"/>
          <p:nvPr/>
        </p:nvSpPr>
        <p:spPr>
          <a:xfrm>
            <a:off x="5370790" y="164939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499469" y="3628628"/>
            <a:ext cx="216000" cy="708766"/>
            <a:chOff x="7954101" y="3178782"/>
            <a:chExt cx="216000" cy="708766"/>
          </a:xfrm>
        </p:grpSpPr>
        <p:sp>
          <p:nvSpPr>
            <p:cNvPr id="359" name="矩形 358"/>
            <p:cNvSpPr/>
            <p:nvPr/>
          </p:nvSpPr>
          <p:spPr>
            <a:xfrm>
              <a:off x="7954101" y="31787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795410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>
              <a:off x="7954101" y="352876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2" name="矩形 361"/>
            <p:cNvSpPr/>
            <p:nvPr/>
          </p:nvSpPr>
          <p:spPr>
            <a:xfrm>
              <a:off x="7954101" y="370754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497228" y="3625026"/>
            <a:ext cx="230512" cy="1092943"/>
            <a:chOff x="6497228" y="3625026"/>
            <a:chExt cx="230512" cy="1092943"/>
          </a:xfrm>
        </p:grpSpPr>
        <p:grpSp>
          <p:nvGrpSpPr>
            <p:cNvPr id="363" name="组合 362"/>
            <p:cNvGrpSpPr/>
            <p:nvPr/>
          </p:nvGrpSpPr>
          <p:grpSpPr>
            <a:xfrm>
              <a:off x="6497228" y="3625026"/>
              <a:ext cx="216000" cy="708766"/>
              <a:chOff x="7954101" y="3178782"/>
              <a:chExt cx="216000" cy="708766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7954101" y="317878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7954101" y="335756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7954101" y="352876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7954101" y="370754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8" name="矩形 367"/>
            <p:cNvSpPr/>
            <p:nvPr/>
          </p:nvSpPr>
          <p:spPr>
            <a:xfrm>
              <a:off x="6511740" y="453796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941785" y="3629651"/>
            <a:ext cx="216000" cy="708766"/>
            <a:chOff x="7783634" y="2955238"/>
            <a:chExt cx="216000" cy="708766"/>
          </a:xfrm>
        </p:grpSpPr>
        <p:sp>
          <p:nvSpPr>
            <p:cNvPr id="369" name="矩形 368"/>
            <p:cNvSpPr/>
            <p:nvPr/>
          </p:nvSpPr>
          <p:spPr>
            <a:xfrm>
              <a:off x="7783634" y="295523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7783634" y="313402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7783634" y="33052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7783634" y="348400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940529" y="3624292"/>
            <a:ext cx="217069" cy="1089751"/>
            <a:chOff x="6960722" y="3620067"/>
            <a:chExt cx="217069" cy="1089751"/>
          </a:xfrm>
        </p:grpSpPr>
        <p:grpSp>
          <p:nvGrpSpPr>
            <p:cNvPr id="373" name="组合 372"/>
            <p:cNvGrpSpPr/>
            <p:nvPr/>
          </p:nvGrpSpPr>
          <p:grpSpPr>
            <a:xfrm>
              <a:off x="6961791" y="3620067"/>
              <a:ext cx="216000" cy="708766"/>
              <a:chOff x="7783634" y="2955238"/>
              <a:chExt cx="216000" cy="708766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7783634" y="295523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7783634" y="313402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7783634" y="330521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7783634" y="348400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8" name="矩形 377"/>
            <p:cNvSpPr/>
            <p:nvPr/>
          </p:nvSpPr>
          <p:spPr>
            <a:xfrm>
              <a:off x="6960722" y="45298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9" name="TextBox 79"/>
          <p:cNvSpPr txBox="1"/>
          <p:nvPr/>
        </p:nvSpPr>
        <p:spPr>
          <a:xfrm>
            <a:off x="5878572" y="197435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530863" y="3632961"/>
            <a:ext cx="216000" cy="537291"/>
            <a:chOff x="8166578" y="3199745"/>
            <a:chExt cx="216000" cy="537291"/>
          </a:xfrm>
        </p:grpSpPr>
        <p:sp>
          <p:nvSpPr>
            <p:cNvPr id="387" name="矩形 386"/>
            <p:cNvSpPr/>
            <p:nvPr/>
          </p:nvSpPr>
          <p:spPr>
            <a:xfrm>
              <a:off x="8166578" y="31997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8166578" y="338117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" name="矩形 388"/>
            <p:cNvSpPr/>
            <p:nvPr/>
          </p:nvSpPr>
          <p:spPr>
            <a:xfrm>
              <a:off x="8166578" y="3557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0" name="矩形 389"/>
          <p:cNvSpPr/>
          <p:nvPr/>
        </p:nvSpPr>
        <p:spPr>
          <a:xfrm>
            <a:off x="5530863" y="4159428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2872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20988E-6 L -0.05261 0.00093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9136E-6 L -0.05539 -0.01543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9877E-6 L -0.05538 -0.0176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1605E-6 L -0.05139 -0.01605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71605E-6 L -0.06006 3.58025E-6 " pathEditMode="relative" rAng="0" ptsTypes="AA">
                                      <p:cBhvr>
                                        <p:cTn id="128" dur="1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95062E-6 L -0.03837 0.0012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-0.00018 0.0355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37 0.00123 L -0.03837 0.00154 C -0.03646 -0.0034 -0.03472 -0.00834 -0.03246 -0.01235 C -0.03021 -0.01636 -0.0276 -0.0176 -0.025 -0.02037 C -0.02361 -0.02161 -0.02257 -0.02315 -0.02118 -0.02439 C -0.01823 -0.02686 -0.01597 -0.02716 -0.01285 -0.0284 C -0.01198 -0.02932 -0.01094 -0.03025 -0.00989 -0.03118 C -0.00903 -0.03179 -0.00781 -0.03149 -0.00694 -0.03241 C -0.00035 -0.03735 -0.00868 -0.03303 -0.00243 -0.03642 C 0.00087 -0.03797 0.00052 -0.03581 0.00052 -0.03889 L 0.00052 -0.03858 " pathEditMode="relative" rAng="0" ptsTypes="AAAAAAAAAAA">
                                      <p:cBhvr>
                                        <p:cTn id="14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5521 0.00154 " pathEditMode="relative" rAng="0" ptsTypes="AA">
                                      <p:cBhvr>
                                        <p:cTn id="169" dur="1000" spd="-100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3646 0.00092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00031 C 0.00086 0.03334 0.00069 0.02099 0.00069 0.03704 L 0.00069 0.03735 " pathEditMode="relative" rAng="0" ptsTypes="AAAA">
                                      <p:cBhvr>
                                        <p:cTn id="1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.00092 L -0.03646 0.00123 C -0.0342 -0.01852 -0.03629 -0.00556 -0.03351 -0.01698 C -0.03282 -0.01945 -0.03229 -0.02161 -0.03195 -0.02408 C -0.0316 -0.02531 -0.03143 -0.02686 -0.03108 -0.02809 C -0.03073 -0.02963 -0.03004 -0.03087 -0.02952 -0.03241 C -0.0283 -0.04167 -0.02865 -0.04198 -0.02639 -0.04877 C -0.02604 -0.05031 -0.02535 -0.05155 -0.02483 -0.05278 C -0.02292 -0.06328 -0.02552 -0.05062 -0.02257 -0.06112 C -0.02084 -0.06729 -0.02292 -0.06358 -0.02014 -0.06945 C -0.01945 -0.07099 -0.01858 -0.07192 -0.01789 -0.07346 C -0.01511 -0.07933 -0.01771 -0.07624 -0.01407 -0.08179 C -0.0132 -0.08272 -0.0125 -0.08395 -0.01164 -0.08457 C -0.00816 -0.08766 -0.01042 -0.08365 -0.00695 -0.08858 C -0.00104 -0.09753 -0.00816 -0.08889 -0.00226 -0.09568 C -0.00052 -0.10062 -0.00157 -0.09908 0.00086 -0.10093 L 0.00086 -0.10062 " pathEditMode="relative" rAng="0" ptsTypes="AAAAAAAAAAAAAAAAA">
                                      <p:cBhvr>
                                        <p:cTn id="184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5679E-6 L -0.05556 0.00031 " pathEditMode="relative" rAng="0" ptsTypes="AA">
                                      <p:cBhvr>
                                        <p:cTn id="205" dur="1000" spd="-100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23457E-7 L 5E-6 0.00031 C -0.01215 0.00062 -0.03177 -0.00432 -0.03611 0.00154 L -0.03385 0.00154 " pathEditMode="relative" rAng="0" ptsTypes="AAAA">
                                      <p:cBhvr>
                                        <p:cTn id="21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34568E-6 L 5E-6 0.00031 C 0.00035 0.00432 0.00157 0.02469 0.00139 0.02778 C 0.00139 0.02901 -0.00052 0.02623 5E-6 0.03024 L 5E-6 0.0358 " pathEditMode="relative" rAng="0" ptsTypes="AAAAA">
                                      <p:cBhvr>
                                        <p:cTn id="22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2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5 0.00154 L -0.03385 0.00185 C -0.02604 -0.01728 -0.02986 -0.00988 -0.02343 -0.0213 C -0.02256 -0.02253 -0.02204 -0.02469 -0.02118 -0.02531 C -0.01337 -0.02994 -0.01666 -0.02839 -0.01128 -0.03056 C -0.00815 -0.03426 -0.00815 -0.03457 -0.0052 -0.03611 C -0.00329 -0.03704 0.00087 -0.03858 0.00087 -0.03827 L 0.00087 -0.03858 " pathEditMode="relative" rAng="0" ptsTypes="AAAAAAAA">
                                      <p:cBhvr>
                                        <p:cTn id="22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71605E-6 L -0.05035 -0.00062 " pathEditMode="relative" rAng="0" ptsTypes="AA">
                                      <p:cBhvr>
                                        <p:cTn id="242" dur="10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71605E-6 L -0.04843 4.07407E-6 " pathEditMode="relative" rAng="0" ptsTypes="AA">
                                      <p:cBhvr>
                                        <p:cTn id="266" dur="1000" spd="-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animBg="1"/>
      <p:bldP spid="295" grpId="0"/>
      <p:bldP spid="295" grpId="1"/>
      <p:bldP spid="295" grpId="2"/>
      <p:bldP spid="297" grpId="0"/>
      <p:bldP spid="297" grpId="1"/>
      <p:bldP spid="297" grpId="2"/>
      <p:bldP spid="298" grpId="0" animBg="1"/>
      <p:bldP spid="298" grpId="1" animBg="1"/>
      <p:bldP spid="298" grpId="2" animBg="1"/>
      <p:bldP spid="305" grpId="0"/>
      <p:bldP spid="305" grpId="1"/>
      <p:bldP spid="305" grpId="2"/>
      <p:bldP spid="310" grpId="0"/>
      <p:bldP spid="310" grpId="1"/>
      <p:bldP spid="310" grpId="2"/>
      <p:bldP spid="336" grpId="0" animBg="1"/>
      <p:bldP spid="337" grpId="0" animBg="1"/>
      <p:bldP spid="338" grpId="0" animBg="1"/>
      <p:bldP spid="338" grpId="1" animBg="1"/>
      <p:bldP spid="338" grpId="2" animBg="1"/>
      <p:bldP spid="339" grpId="0" animBg="1"/>
      <p:bldP spid="339" grpId="1" animBg="1"/>
      <p:bldP spid="340" grpId="0"/>
      <p:bldP spid="340" grpId="1"/>
      <p:bldP spid="340" grpId="2"/>
      <p:bldP spid="349" grpId="0" animBg="1"/>
      <p:bldP spid="349" grpId="1" animBg="1"/>
      <p:bldP spid="349" grpId="2" animBg="1"/>
      <p:bldP spid="350" grpId="0" animBg="1"/>
      <p:bldP spid="350" grpId="1" animBg="1"/>
      <p:bldP spid="351" grpId="0" animBg="1"/>
      <p:bldP spid="352" grpId="0" animBg="1"/>
      <p:bldP spid="358" grpId="0"/>
      <p:bldP spid="358" grpId="1"/>
      <p:bldP spid="358" grpId="2"/>
      <p:bldP spid="379" grpId="0"/>
      <p:bldP spid="379" grpId="1"/>
      <p:bldP spid="379" grpId="2"/>
      <p:bldP spid="390" grpId="0" animBg="1"/>
      <p:bldP spid="390" grpId="1" animBg="1"/>
      <p:bldP spid="390" grpId="2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1006</Words>
  <Application>Microsoft Office PowerPoint</Application>
  <PresentationFormat>全屏显示(16:9)</PresentationFormat>
  <Paragraphs>515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563</cp:revision>
  <dcterms:created xsi:type="dcterms:W3CDTF">2015-01-11T06:38:50Z</dcterms:created>
  <dcterms:modified xsi:type="dcterms:W3CDTF">2015-03-19T05:47:59Z</dcterms:modified>
</cp:coreProperties>
</file>