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5" r:id="rId2"/>
    <p:sldId id="390" r:id="rId3"/>
    <p:sldId id="393" r:id="rId4"/>
    <p:sldId id="371" r:id="rId5"/>
    <p:sldId id="391" r:id="rId6"/>
    <p:sldId id="394" r:id="rId7"/>
    <p:sldId id="395" r:id="rId8"/>
    <p:sldId id="363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99FFFF"/>
    <a:srgbClr val="0EB1C8"/>
    <a:srgbClr val="D9D9D9"/>
    <a:srgbClr val="A6A6A6"/>
    <a:srgbClr val="0E4DC8"/>
    <a:srgbClr val="FDD000"/>
    <a:srgbClr val="FFF9B1"/>
    <a:srgbClr val="0000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3" autoAdjust="0"/>
    <p:restoredTop sz="94660"/>
  </p:normalViewPr>
  <p:slideViewPr>
    <p:cSldViewPr>
      <p:cViewPr varScale="1">
        <p:scale>
          <a:sx n="111" d="100"/>
          <a:sy n="111" d="100"/>
        </p:scale>
        <p:origin x="250" y="8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5656" y="929316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7949" y="124259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1246" y="1600829"/>
            <a:ext cx="4357718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最优页面置换算法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(OPT, optimal)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1246" y="1921976"/>
            <a:ext cx="250791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先进先出算法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(FIFO)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1246" y="2241818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最近最久未使用算法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(LRU, Least Recently Used)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31246" y="3193726"/>
            <a:ext cx="179353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Belady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现象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1246" y="3526162"/>
            <a:ext cx="4357718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的比较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" name="图片 3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3620178"/>
            <a:ext cx="151066" cy="148997"/>
          </a:xfrm>
          <a:prstGeom prst="rect">
            <a:avLst/>
          </a:prstGeom>
          <a:effectLst/>
        </p:spPr>
      </p:pic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3295327"/>
            <a:ext cx="151066" cy="148997"/>
          </a:xfrm>
          <a:prstGeom prst="rect">
            <a:avLst/>
          </a:prstGeom>
          <a:effectLst/>
        </p:spPr>
      </p:pic>
      <p:pic>
        <p:nvPicPr>
          <p:cNvPr id="41" name="图片 4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335201"/>
            <a:ext cx="151066" cy="148997"/>
          </a:xfrm>
          <a:prstGeom prst="rect">
            <a:avLst/>
          </a:prstGeom>
          <a:effectLst/>
        </p:spPr>
      </p:pic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030985"/>
            <a:ext cx="151066" cy="148997"/>
          </a:xfrm>
          <a:prstGeom prst="rect">
            <a:avLst/>
          </a:prstGeom>
          <a:effectLst/>
        </p:spPr>
      </p:pic>
      <p:pic>
        <p:nvPicPr>
          <p:cNvPr id="43" name="图片 4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1698549"/>
            <a:ext cx="151066" cy="148997"/>
          </a:xfrm>
          <a:prstGeom prst="rect">
            <a:avLst/>
          </a:prstGeom>
          <a:effectLst/>
        </p:spPr>
      </p:pic>
      <p:sp>
        <p:nvSpPr>
          <p:cNvPr id="45" name="TextBox 44"/>
          <p:cNvSpPr txBox="1"/>
          <p:nvPr/>
        </p:nvSpPr>
        <p:spPr>
          <a:xfrm>
            <a:off x="1145638" y="12425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4749" y="9155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1246" y="2561894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时钟页面置换算法 (Clock)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" name="图片 4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655277"/>
            <a:ext cx="151066" cy="148997"/>
          </a:xfrm>
          <a:prstGeom prst="rect">
            <a:avLst/>
          </a:prstGeom>
          <a:effectLst/>
        </p:spPr>
      </p:pic>
      <p:sp>
        <p:nvSpPr>
          <p:cNvPr id="46" name="TextBox 45"/>
          <p:cNvSpPr txBox="1"/>
          <p:nvPr/>
        </p:nvSpPr>
        <p:spPr>
          <a:xfrm>
            <a:off x="1731246" y="2876112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最不常用算法 (LFU, Least Frequently Used)</a:t>
            </a:r>
          </a:p>
        </p:txBody>
      </p:sp>
      <p:pic>
        <p:nvPicPr>
          <p:cNvPr id="47" name="图片 4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969495"/>
            <a:ext cx="151066" cy="148997"/>
          </a:xfrm>
          <a:prstGeom prst="rect">
            <a:avLst/>
          </a:prstGeom>
          <a:effectLst/>
        </p:spPr>
      </p:pic>
      <p:sp>
        <p:nvSpPr>
          <p:cNvPr id="22" name="TextBox 27"/>
          <p:cNvSpPr txBox="1"/>
          <p:nvPr/>
        </p:nvSpPr>
        <p:spPr>
          <a:xfrm>
            <a:off x="1163622" y="381206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8"/>
          <p:cNvSpPr txBox="1"/>
          <p:nvPr/>
        </p:nvSpPr>
        <p:spPr>
          <a:xfrm>
            <a:off x="1477949" y="3812063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588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图片 2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8" name="图片 27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063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b="1" spc="-100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Belady</a:t>
            </a:r>
            <a:r>
              <a:rPr lang="zh-TW" altLang="en-US" sz="3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现象</a:t>
            </a:r>
            <a:endParaRPr lang="zh-CN" altLang="en-US" sz="30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9163" y="2830210"/>
            <a:ext cx="4212903" cy="677644"/>
            <a:chOff x="859163" y="2830210"/>
            <a:chExt cx="4212903" cy="677644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830210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3138522"/>
              <a:ext cx="364104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哪些置换算法没有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Belady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现象？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24012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28302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524" y="1925890"/>
            <a:ext cx="6513558" cy="984560"/>
            <a:chOff x="844524" y="1925890"/>
            <a:chExt cx="6513558" cy="984560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92589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原因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2249742"/>
              <a:ext cx="592706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FIFO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算法的置换特征与进程访问内存的动态特征矛盾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541118"/>
              <a:ext cx="566125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被它置换出去的页面并不一定是进程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近期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不会访问的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63450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35875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19258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1001553"/>
            <a:ext cx="6584995" cy="996112"/>
            <a:chOff x="844524" y="1001553"/>
            <a:chExt cx="6584995" cy="996112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1001553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现象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0" y="1351334"/>
              <a:ext cx="599849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采用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FIFO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等算法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时，可能出现分配的物理页面数增加，缺页次数反而升高的异常现象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5105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10015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960506" y="2091087"/>
            <a:ext cx="6429420" cy="23459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0" y="214296"/>
            <a:ext cx="91440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算法有Belady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现象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5" name="直接连接符 154"/>
          <p:cNvCxnSpPr/>
          <p:nvPr/>
        </p:nvCxnSpPr>
        <p:spPr>
          <a:xfrm rot="10800000" flipH="1">
            <a:off x="980217" y="2537768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rot="10800000" flipH="1">
            <a:off x="980217" y="3983037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rot="10800000" flipH="1">
            <a:off x="980217" y="3517898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rot="10800000" flipH="1">
            <a:off x="980217" y="3051170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 flipH="1">
            <a:off x="6999304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>
            <a:off x="6570676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flipH="1">
            <a:off x="6142048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 flipH="1">
            <a:off x="5721358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H="1">
            <a:off x="5284792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flipH="1">
            <a:off x="4856164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 flipH="1">
            <a:off x="4427536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4006846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H="1">
            <a:off x="3570279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flipH="1">
            <a:off x="3141651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flipH="1">
            <a:off x="2713024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H="1">
            <a:off x="2279408" y="2104837"/>
            <a:ext cx="8164" cy="2332246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142976" y="2129525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755570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190921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612826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048177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470082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905433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327338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744591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166496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601847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023752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327338" y="2607563"/>
            <a:ext cx="327607" cy="1339816"/>
            <a:chOff x="5327338" y="2607563"/>
            <a:chExt cx="327607" cy="1339816"/>
          </a:xfrm>
        </p:grpSpPr>
        <p:sp>
          <p:nvSpPr>
            <p:cNvPr id="205" name="TextBox 204"/>
            <p:cNvSpPr txBox="1"/>
            <p:nvPr/>
          </p:nvSpPr>
          <p:spPr>
            <a:xfrm>
              <a:off x="5327338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327338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327338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744591" y="2607563"/>
            <a:ext cx="327607" cy="1339816"/>
            <a:chOff x="5744591" y="2607563"/>
            <a:chExt cx="327607" cy="1339816"/>
          </a:xfrm>
        </p:grpSpPr>
        <p:sp>
          <p:nvSpPr>
            <p:cNvPr id="206" name="TextBox 205"/>
            <p:cNvSpPr txBox="1"/>
            <p:nvPr/>
          </p:nvSpPr>
          <p:spPr>
            <a:xfrm>
              <a:off x="5744591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744591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744591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023752" y="2607563"/>
            <a:ext cx="327607" cy="1339816"/>
            <a:chOff x="7023752" y="2607563"/>
            <a:chExt cx="327607" cy="1339816"/>
          </a:xfrm>
        </p:grpSpPr>
        <p:sp>
          <p:nvSpPr>
            <p:cNvPr id="209" name="TextBox 208"/>
            <p:cNvSpPr txBox="1"/>
            <p:nvPr/>
          </p:nvSpPr>
          <p:spPr>
            <a:xfrm>
              <a:off x="7023752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023752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023752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1321497" y="355133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1043608" y="4006675"/>
            <a:ext cx="112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357422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1538" y="1203598"/>
            <a:ext cx="550548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访问顺序 : 1, 2, 3, 4, 1, 2, 5, 1, 2, 3, 4, 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71538" y="1672734"/>
            <a:ext cx="443656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3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142976" y="260756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尾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247"/>
          <p:cNvSpPr txBox="1"/>
          <p:nvPr/>
        </p:nvSpPr>
        <p:spPr>
          <a:xfrm>
            <a:off x="1323158" y="308619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TextBox 247"/>
          <p:cNvSpPr txBox="1"/>
          <p:nvPr/>
        </p:nvSpPr>
        <p:spPr>
          <a:xfrm>
            <a:off x="1327639" y="261441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333665" y="2607563"/>
            <a:ext cx="327607" cy="1673778"/>
            <a:chOff x="2333665" y="2607563"/>
            <a:chExt cx="327607" cy="1673778"/>
          </a:xfrm>
        </p:grpSpPr>
        <p:sp>
          <p:nvSpPr>
            <p:cNvPr id="198" name="TextBox 197"/>
            <p:cNvSpPr txBox="1"/>
            <p:nvPr/>
          </p:nvSpPr>
          <p:spPr>
            <a:xfrm>
              <a:off x="2333665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AutoShape 100"/>
            <p:cNvSpPr>
              <a:spLocks noChangeArrowheads="1"/>
            </p:cNvSpPr>
            <p:nvPr/>
          </p:nvSpPr>
          <p:spPr bwMode="auto">
            <a:xfrm>
              <a:off x="2404738" y="4101341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55570" y="2607563"/>
            <a:ext cx="327607" cy="1678130"/>
            <a:chOff x="2755570" y="2607563"/>
            <a:chExt cx="327607" cy="1678130"/>
          </a:xfrm>
        </p:grpSpPr>
        <p:sp>
          <p:nvSpPr>
            <p:cNvPr id="199" name="TextBox 198"/>
            <p:cNvSpPr txBox="1"/>
            <p:nvPr/>
          </p:nvSpPr>
          <p:spPr>
            <a:xfrm>
              <a:off x="2755570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755570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AutoShape 100"/>
            <p:cNvSpPr>
              <a:spLocks noChangeArrowheads="1"/>
            </p:cNvSpPr>
            <p:nvPr/>
          </p:nvSpPr>
          <p:spPr bwMode="auto">
            <a:xfrm>
              <a:off x="2838840" y="4105693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190921" y="2607563"/>
            <a:ext cx="327607" cy="1678130"/>
            <a:chOff x="3190921" y="2607563"/>
            <a:chExt cx="327607" cy="1678130"/>
          </a:xfrm>
        </p:grpSpPr>
        <p:sp>
          <p:nvSpPr>
            <p:cNvPr id="200" name="TextBox 199"/>
            <p:cNvSpPr txBox="1"/>
            <p:nvPr/>
          </p:nvSpPr>
          <p:spPr>
            <a:xfrm>
              <a:off x="3190921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190921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190921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AutoShape 100"/>
            <p:cNvSpPr>
              <a:spLocks noChangeArrowheads="1"/>
            </p:cNvSpPr>
            <p:nvPr/>
          </p:nvSpPr>
          <p:spPr bwMode="auto">
            <a:xfrm>
              <a:off x="3257942" y="4105693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612826" y="2607563"/>
            <a:ext cx="327607" cy="1678130"/>
            <a:chOff x="3612826" y="2607563"/>
            <a:chExt cx="327607" cy="1678130"/>
          </a:xfrm>
        </p:grpSpPr>
        <p:sp>
          <p:nvSpPr>
            <p:cNvPr id="201" name="TextBox 200"/>
            <p:cNvSpPr txBox="1"/>
            <p:nvPr/>
          </p:nvSpPr>
          <p:spPr>
            <a:xfrm>
              <a:off x="3612826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612826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612826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AutoShape 100"/>
            <p:cNvSpPr>
              <a:spLocks noChangeArrowheads="1"/>
            </p:cNvSpPr>
            <p:nvPr/>
          </p:nvSpPr>
          <p:spPr bwMode="auto">
            <a:xfrm>
              <a:off x="3691418" y="4105693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48177" y="2607563"/>
            <a:ext cx="327607" cy="1671254"/>
            <a:chOff x="4048177" y="2607563"/>
            <a:chExt cx="327607" cy="1671254"/>
          </a:xfrm>
        </p:grpSpPr>
        <p:sp>
          <p:nvSpPr>
            <p:cNvPr id="202" name="TextBox 201"/>
            <p:cNvSpPr txBox="1"/>
            <p:nvPr/>
          </p:nvSpPr>
          <p:spPr>
            <a:xfrm>
              <a:off x="4048177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048177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048177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AutoShape 100"/>
            <p:cNvSpPr>
              <a:spLocks noChangeArrowheads="1"/>
            </p:cNvSpPr>
            <p:nvPr/>
          </p:nvSpPr>
          <p:spPr bwMode="auto">
            <a:xfrm>
              <a:off x="4110520" y="40988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70082" y="2607563"/>
            <a:ext cx="327607" cy="1667505"/>
            <a:chOff x="4470082" y="2607563"/>
            <a:chExt cx="327607" cy="1667505"/>
          </a:xfrm>
        </p:grpSpPr>
        <p:sp>
          <p:nvSpPr>
            <p:cNvPr id="203" name="TextBox 202"/>
            <p:cNvSpPr txBox="1"/>
            <p:nvPr/>
          </p:nvSpPr>
          <p:spPr>
            <a:xfrm>
              <a:off x="4470082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4470082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470082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AutoShape 100"/>
            <p:cNvSpPr>
              <a:spLocks noChangeArrowheads="1"/>
            </p:cNvSpPr>
            <p:nvPr/>
          </p:nvSpPr>
          <p:spPr bwMode="auto">
            <a:xfrm>
              <a:off x="4529622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905433" y="2607563"/>
            <a:ext cx="327607" cy="1667505"/>
            <a:chOff x="4905433" y="2607563"/>
            <a:chExt cx="327607" cy="1667505"/>
          </a:xfrm>
        </p:grpSpPr>
        <p:sp>
          <p:nvSpPr>
            <p:cNvPr id="204" name="TextBox 203"/>
            <p:cNvSpPr txBox="1"/>
            <p:nvPr/>
          </p:nvSpPr>
          <p:spPr>
            <a:xfrm>
              <a:off x="4905433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905433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905433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AutoShape 100"/>
            <p:cNvSpPr>
              <a:spLocks noChangeArrowheads="1"/>
            </p:cNvSpPr>
            <p:nvPr/>
          </p:nvSpPr>
          <p:spPr bwMode="auto">
            <a:xfrm>
              <a:off x="4956662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166496" y="2607563"/>
            <a:ext cx="327607" cy="1667505"/>
            <a:chOff x="6166496" y="2607563"/>
            <a:chExt cx="327607" cy="1667505"/>
          </a:xfrm>
        </p:grpSpPr>
        <p:sp>
          <p:nvSpPr>
            <p:cNvPr id="207" name="TextBox 206"/>
            <p:cNvSpPr txBox="1"/>
            <p:nvPr/>
          </p:nvSpPr>
          <p:spPr>
            <a:xfrm>
              <a:off x="6166496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166496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166496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AutoShape 100"/>
            <p:cNvSpPr>
              <a:spLocks noChangeArrowheads="1"/>
            </p:cNvSpPr>
            <p:nvPr/>
          </p:nvSpPr>
          <p:spPr bwMode="auto">
            <a:xfrm>
              <a:off x="6248153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01847" y="2607563"/>
            <a:ext cx="327607" cy="1667505"/>
            <a:chOff x="6601847" y="2607563"/>
            <a:chExt cx="327607" cy="1667505"/>
          </a:xfrm>
        </p:grpSpPr>
        <p:sp>
          <p:nvSpPr>
            <p:cNvPr id="208" name="TextBox 207"/>
            <p:cNvSpPr txBox="1"/>
            <p:nvPr/>
          </p:nvSpPr>
          <p:spPr>
            <a:xfrm>
              <a:off x="6601847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601847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601847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6675032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130" name="TextBox 84"/>
          <p:cNvSpPr txBox="1"/>
          <p:nvPr/>
        </p:nvSpPr>
        <p:spPr>
          <a:xfrm>
            <a:off x="3289821" y="1678800"/>
            <a:ext cx="443656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9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/>
      <p:bldP spid="247" grpId="0"/>
      <p:bldP spid="87" grpId="0"/>
      <p:bldP spid="87" grpId="1"/>
      <p:bldP spid="88" grpId="0"/>
      <p:bldP spid="88" grpId="1"/>
      <p:bldP spid="1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0506" y="1902406"/>
            <a:ext cx="6429420" cy="279411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直接连接符 154"/>
          <p:cNvCxnSpPr/>
          <p:nvPr/>
        </p:nvCxnSpPr>
        <p:spPr>
          <a:xfrm rot="10800000" flipH="1">
            <a:off x="980217" y="2349086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rot="10800000" flipH="1">
            <a:off x="980217" y="3794355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rot="10800000" flipH="1">
            <a:off x="980217" y="3329216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rot="10800000" flipH="1">
            <a:off x="980217" y="2862488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 rot="5400000">
            <a:off x="5621298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5400000">
            <a:off x="5192670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5400000">
            <a:off x="4764042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 rot="5400000">
            <a:off x="4343352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rot="5400000">
            <a:off x="3906786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rot="5400000">
            <a:off x="3478158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 rot="5400000">
            <a:off x="3049530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rot="5400000">
            <a:off x="2628840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rot="5400000">
            <a:off x="2192273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rot="5400000">
            <a:off x="1763645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rot="5400000">
            <a:off x="1335018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rot="5400000">
            <a:off x="907978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142976" y="1940843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755570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190921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612826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048177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470082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905433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327338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744591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166496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601847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023752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142976" y="241888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尾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971600" y="42853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357422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071538" y="1059582"/>
            <a:ext cx="550548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访问顺序 : 1, 2, 3, 4, 1, 2, 5, 1, 2, 3, 4, 5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071538" y="1513958"/>
            <a:ext cx="264903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cxnSp>
        <p:nvCxnSpPr>
          <p:cNvPr id="260" name="直接连接符 259"/>
          <p:cNvCxnSpPr/>
          <p:nvPr/>
        </p:nvCxnSpPr>
        <p:spPr>
          <a:xfrm rot="10800000" flipH="1">
            <a:off x="980217" y="4271066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1316412" y="384815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48177" y="2418881"/>
            <a:ext cx="327607" cy="1798607"/>
            <a:chOff x="4048177" y="2418881"/>
            <a:chExt cx="327607" cy="1798607"/>
          </a:xfrm>
        </p:grpSpPr>
        <p:sp>
          <p:nvSpPr>
            <p:cNvPr id="202" name="TextBox 201"/>
            <p:cNvSpPr txBox="1"/>
            <p:nvPr/>
          </p:nvSpPr>
          <p:spPr>
            <a:xfrm>
              <a:off x="4048177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048177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048177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048177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70082" y="2418881"/>
            <a:ext cx="327607" cy="1798607"/>
            <a:chOff x="4470082" y="2418881"/>
            <a:chExt cx="327607" cy="1798607"/>
          </a:xfrm>
        </p:grpSpPr>
        <p:sp>
          <p:nvSpPr>
            <p:cNvPr id="203" name="TextBox 202"/>
            <p:cNvSpPr txBox="1"/>
            <p:nvPr/>
          </p:nvSpPr>
          <p:spPr>
            <a:xfrm>
              <a:off x="4470082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4470082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470082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4470082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8" name="TextBox 270"/>
          <p:cNvSpPr txBox="1"/>
          <p:nvPr/>
        </p:nvSpPr>
        <p:spPr>
          <a:xfrm>
            <a:off x="1311497" y="338833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TextBox 270"/>
          <p:cNvSpPr txBox="1"/>
          <p:nvPr/>
        </p:nvSpPr>
        <p:spPr>
          <a:xfrm>
            <a:off x="1316808" y="289146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TextBox 270"/>
          <p:cNvSpPr txBox="1"/>
          <p:nvPr/>
        </p:nvSpPr>
        <p:spPr>
          <a:xfrm>
            <a:off x="1334327" y="242523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TextBox 257"/>
          <p:cNvSpPr txBox="1"/>
          <p:nvPr/>
        </p:nvSpPr>
        <p:spPr>
          <a:xfrm>
            <a:off x="3327737" y="1513958"/>
            <a:ext cx="22534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10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33665" y="2418881"/>
            <a:ext cx="327607" cy="2144324"/>
            <a:chOff x="2333665" y="2418881"/>
            <a:chExt cx="327607" cy="2144324"/>
          </a:xfrm>
        </p:grpSpPr>
        <p:sp>
          <p:nvSpPr>
            <p:cNvPr id="198" name="TextBox 197"/>
            <p:cNvSpPr txBox="1"/>
            <p:nvPr/>
          </p:nvSpPr>
          <p:spPr>
            <a:xfrm>
              <a:off x="2333665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AutoShape 100"/>
            <p:cNvSpPr>
              <a:spLocks noChangeArrowheads="1"/>
            </p:cNvSpPr>
            <p:nvPr/>
          </p:nvSpPr>
          <p:spPr bwMode="auto">
            <a:xfrm>
              <a:off x="2384322" y="438320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55570" y="2418881"/>
            <a:ext cx="327607" cy="2136036"/>
            <a:chOff x="2755570" y="2418881"/>
            <a:chExt cx="327607" cy="2136036"/>
          </a:xfrm>
        </p:grpSpPr>
        <p:sp>
          <p:nvSpPr>
            <p:cNvPr id="199" name="TextBox 198"/>
            <p:cNvSpPr txBox="1"/>
            <p:nvPr/>
          </p:nvSpPr>
          <p:spPr>
            <a:xfrm>
              <a:off x="2755570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755570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AutoShape 100"/>
            <p:cNvSpPr>
              <a:spLocks noChangeArrowheads="1"/>
            </p:cNvSpPr>
            <p:nvPr/>
          </p:nvSpPr>
          <p:spPr bwMode="auto">
            <a:xfrm>
              <a:off x="2829373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90921" y="2418881"/>
            <a:ext cx="327607" cy="2136036"/>
            <a:chOff x="3190921" y="2418881"/>
            <a:chExt cx="327607" cy="2136036"/>
          </a:xfrm>
        </p:grpSpPr>
        <p:sp>
          <p:nvSpPr>
            <p:cNvPr id="200" name="TextBox 199"/>
            <p:cNvSpPr txBox="1"/>
            <p:nvPr/>
          </p:nvSpPr>
          <p:spPr>
            <a:xfrm>
              <a:off x="3190921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190921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190921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AutoShape 100"/>
            <p:cNvSpPr>
              <a:spLocks noChangeArrowheads="1"/>
            </p:cNvSpPr>
            <p:nvPr/>
          </p:nvSpPr>
          <p:spPr bwMode="auto">
            <a:xfrm>
              <a:off x="3255456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12826" y="2418881"/>
            <a:ext cx="358087" cy="2136036"/>
            <a:chOff x="3612826" y="2418881"/>
            <a:chExt cx="358087" cy="2136036"/>
          </a:xfrm>
        </p:grpSpPr>
        <p:sp>
          <p:nvSpPr>
            <p:cNvPr id="201" name="TextBox 200"/>
            <p:cNvSpPr txBox="1"/>
            <p:nvPr/>
          </p:nvSpPr>
          <p:spPr>
            <a:xfrm>
              <a:off x="3612826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612826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612826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643306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AutoShape 100"/>
            <p:cNvSpPr>
              <a:spLocks noChangeArrowheads="1"/>
            </p:cNvSpPr>
            <p:nvPr/>
          </p:nvSpPr>
          <p:spPr bwMode="auto">
            <a:xfrm>
              <a:off x="3707843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05433" y="2418881"/>
            <a:ext cx="327607" cy="2136036"/>
            <a:chOff x="4905433" y="2418881"/>
            <a:chExt cx="327607" cy="2136036"/>
          </a:xfrm>
        </p:grpSpPr>
        <p:sp>
          <p:nvSpPr>
            <p:cNvPr id="204" name="TextBox 203"/>
            <p:cNvSpPr txBox="1"/>
            <p:nvPr/>
          </p:nvSpPr>
          <p:spPr>
            <a:xfrm>
              <a:off x="4905433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905433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905433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905433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4974981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327338" y="2418881"/>
            <a:ext cx="327607" cy="2136036"/>
            <a:chOff x="5327338" y="2418881"/>
            <a:chExt cx="327607" cy="2136036"/>
          </a:xfrm>
        </p:grpSpPr>
        <p:sp>
          <p:nvSpPr>
            <p:cNvPr id="205" name="TextBox 204"/>
            <p:cNvSpPr txBox="1"/>
            <p:nvPr/>
          </p:nvSpPr>
          <p:spPr>
            <a:xfrm>
              <a:off x="5327338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327338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327338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327338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AutoShape 100"/>
            <p:cNvSpPr>
              <a:spLocks noChangeArrowheads="1"/>
            </p:cNvSpPr>
            <p:nvPr/>
          </p:nvSpPr>
          <p:spPr bwMode="auto">
            <a:xfrm>
              <a:off x="5401141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44591" y="2418881"/>
            <a:ext cx="327607" cy="2144324"/>
            <a:chOff x="5744591" y="2418881"/>
            <a:chExt cx="327607" cy="2144324"/>
          </a:xfrm>
        </p:grpSpPr>
        <p:sp>
          <p:nvSpPr>
            <p:cNvPr id="206" name="TextBox 205"/>
            <p:cNvSpPr txBox="1"/>
            <p:nvPr/>
          </p:nvSpPr>
          <p:spPr>
            <a:xfrm>
              <a:off x="5744591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744591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744591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744591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AutoShape 100"/>
            <p:cNvSpPr>
              <a:spLocks noChangeArrowheads="1"/>
            </p:cNvSpPr>
            <p:nvPr/>
          </p:nvSpPr>
          <p:spPr bwMode="auto">
            <a:xfrm>
              <a:off x="5820243" y="438320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66496" y="2418881"/>
            <a:ext cx="327607" cy="2144324"/>
            <a:chOff x="6166496" y="2418881"/>
            <a:chExt cx="327607" cy="2144324"/>
          </a:xfrm>
        </p:grpSpPr>
        <p:sp>
          <p:nvSpPr>
            <p:cNvPr id="207" name="TextBox 206"/>
            <p:cNvSpPr txBox="1"/>
            <p:nvPr/>
          </p:nvSpPr>
          <p:spPr>
            <a:xfrm>
              <a:off x="6166496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166496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166496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6166496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AutoShape 100"/>
            <p:cNvSpPr>
              <a:spLocks noChangeArrowheads="1"/>
            </p:cNvSpPr>
            <p:nvPr/>
          </p:nvSpPr>
          <p:spPr bwMode="auto">
            <a:xfrm>
              <a:off x="6239345" y="438320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01847" y="2418881"/>
            <a:ext cx="327607" cy="2147244"/>
            <a:chOff x="6601847" y="2418881"/>
            <a:chExt cx="327607" cy="2147244"/>
          </a:xfrm>
        </p:grpSpPr>
        <p:sp>
          <p:nvSpPr>
            <p:cNvPr id="208" name="TextBox 207"/>
            <p:cNvSpPr txBox="1"/>
            <p:nvPr/>
          </p:nvSpPr>
          <p:spPr>
            <a:xfrm>
              <a:off x="6601847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601847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601847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6601847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AutoShape 100"/>
            <p:cNvSpPr>
              <a:spLocks noChangeArrowheads="1"/>
            </p:cNvSpPr>
            <p:nvPr/>
          </p:nvSpPr>
          <p:spPr bwMode="auto">
            <a:xfrm>
              <a:off x="6675650" y="438612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023752" y="2418881"/>
            <a:ext cx="327607" cy="2140369"/>
            <a:chOff x="7023752" y="2418881"/>
            <a:chExt cx="327607" cy="2140369"/>
          </a:xfrm>
        </p:grpSpPr>
        <p:sp>
          <p:nvSpPr>
            <p:cNvPr id="209" name="TextBox 208"/>
            <p:cNvSpPr txBox="1"/>
            <p:nvPr/>
          </p:nvSpPr>
          <p:spPr>
            <a:xfrm>
              <a:off x="7023752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023752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023752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7023752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AutoShape 100"/>
            <p:cNvSpPr>
              <a:spLocks noChangeArrowheads="1"/>
            </p:cNvSpPr>
            <p:nvPr/>
          </p:nvSpPr>
          <p:spPr bwMode="auto">
            <a:xfrm>
              <a:off x="7088601" y="4379250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107" name="TextBox 80"/>
          <p:cNvSpPr txBox="1"/>
          <p:nvPr/>
        </p:nvSpPr>
        <p:spPr>
          <a:xfrm>
            <a:off x="0" y="214296"/>
            <a:ext cx="91440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算法有Belady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现象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  <p:bldP spid="271" grpId="0"/>
      <p:bldP spid="108" grpId="0"/>
      <p:bldP spid="108" grpId="1"/>
      <p:bldP spid="109" grpId="0"/>
      <p:bldP spid="109" grpId="1"/>
      <p:bldP spid="110" grpId="0"/>
      <p:bldP spid="110" grpId="1"/>
      <p:bldP spid="1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LRU</a:t>
            </a: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算法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没有Belady 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现象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80792" y="1233172"/>
            <a:ext cx="218689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zh-CN" altLang="en-US" sz="2000" b="1" spc="-1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3</a:t>
            </a:r>
            <a:endParaRPr lang="zh-CN" altLang="en-US" sz="2000" b="1" spc="-1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22798" y="1228942"/>
            <a:ext cx="186315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zh-CN" altLang="en-US" sz="2000" b="1" spc="-1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4</a:t>
            </a:r>
            <a:endParaRPr lang="zh-CN" altLang="en-US" sz="2000" b="1" spc="-1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80" name="Rectangle 7"/>
          <p:cNvSpPr>
            <a:spLocks/>
          </p:cNvSpPr>
          <p:nvPr/>
        </p:nvSpPr>
        <p:spPr bwMode="auto">
          <a:xfrm>
            <a:off x="960474" y="4117664"/>
            <a:ext cx="5467360" cy="61555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时钟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/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改进的时钟页面置换是否有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Belady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现象？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为什么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LRU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页面置换算法没有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Belady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现象？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0791" y="1629290"/>
            <a:ext cx="3857653" cy="1816383"/>
            <a:chOff x="680791" y="1629290"/>
            <a:chExt cx="3857653" cy="1816383"/>
          </a:xfrm>
        </p:grpSpPr>
        <p:sp>
          <p:nvSpPr>
            <p:cNvPr id="21" name="矩形 20"/>
            <p:cNvSpPr/>
            <p:nvPr/>
          </p:nvSpPr>
          <p:spPr>
            <a:xfrm>
              <a:off x="680793" y="1654585"/>
              <a:ext cx="3315144" cy="17726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0791" y="1629290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1  2  3  4  1  2  5  1  2  3  4  5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0792" y="1972350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1  1  2  3  4  1  2  5  1  2  3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0792" y="2313639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2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2  3  4  1  2  5  1  2  3  4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80792" y="2669952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  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3  4  1  2  5  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1  2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3  4  5</a:t>
              </a:r>
              <a:endParaRPr lang="zh-CN" altLang="en-US" sz="2000" b="1" spc="-1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80792" y="1986864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71600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80792" y="2335726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80792" y="2669952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80792" y="3070062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251130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520164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770563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2058595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333159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607159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867691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145590" y="1666130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419872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694154" y="1673006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utoShape 100"/>
            <p:cNvSpPr>
              <a:spLocks noChangeArrowheads="1"/>
            </p:cNvSpPr>
            <p:nvPr/>
          </p:nvSpPr>
          <p:spPr bwMode="auto">
            <a:xfrm>
              <a:off x="741836" y="315145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0" name="AutoShape 100"/>
            <p:cNvSpPr>
              <a:spLocks noChangeArrowheads="1"/>
            </p:cNvSpPr>
            <p:nvPr/>
          </p:nvSpPr>
          <p:spPr bwMode="auto">
            <a:xfrm>
              <a:off x="1010027" y="315145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1" name="AutoShape 100"/>
            <p:cNvSpPr>
              <a:spLocks noChangeArrowheads="1"/>
            </p:cNvSpPr>
            <p:nvPr/>
          </p:nvSpPr>
          <p:spPr bwMode="auto">
            <a:xfrm>
              <a:off x="1298130" y="315145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2" name="AutoShape 100"/>
            <p:cNvSpPr>
              <a:spLocks noChangeArrowheads="1"/>
            </p:cNvSpPr>
            <p:nvPr/>
          </p:nvSpPr>
          <p:spPr bwMode="auto">
            <a:xfrm>
              <a:off x="1558590" y="315145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3" name="AutoShape 100"/>
            <p:cNvSpPr>
              <a:spLocks noChangeArrowheads="1"/>
            </p:cNvSpPr>
            <p:nvPr/>
          </p:nvSpPr>
          <p:spPr bwMode="auto">
            <a:xfrm>
              <a:off x="1826499" y="3146721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4" name="AutoShape 100"/>
            <p:cNvSpPr>
              <a:spLocks noChangeArrowheads="1"/>
            </p:cNvSpPr>
            <p:nvPr/>
          </p:nvSpPr>
          <p:spPr bwMode="auto">
            <a:xfrm>
              <a:off x="2087030" y="3146721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5" name="AutoShape 100"/>
            <p:cNvSpPr>
              <a:spLocks noChangeArrowheads="1"/>
            </p:cNvSpPr>
            <p:nvPr/>
          </p:nvSpPr>
          <p:spPr bwMode="auto">
            <a:xfrm>
              <a:off x="2368848" y="314044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6" name="AutoShape 100"/>
            <p:cNvSpPr>
              <a:spLocks noChangeArrowheads="1"/>
            </p:cNvSpPr>
            <p:nvPr/>
          </p:nvSpPr>
          <p:spPr bwMode="auto">
            <a:xfrm>
              <a:off x="3181278" y="314044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7" name="AutoShape 100"/>
            <p:cNvSpPr>
              <a:spLocks noChangeArrowheads="1"/>
            </p:cNvSpPr>
            <p:nvPr/>
          </p:nvSpPr>
          <p:spPr bwMode="auto">
            <a:xfrm>
              <a:off x="3462056" y="314044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" name="AutoShape 100"/>
            <p:cNvSpPr>
              <a:spLocks noChangeArrowheads="1"/>
            </p:cNvSpPr>
            <p:nvPr/>
          </p:nvSpPr>
          <p:spPr bwMode="auto">
            <a:xfrm>
              <a:off x="3743837" y="314044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53624" y="1643056"/>
            <a:ext cx="3857652" cy="2161821"/>
            <a:chOff x="4453624" y="1643056"/>
            <a:chExt cx="3857652" cy="2161821"/>
          </a:xfrm>
        </p:grpSpPr>
        <p:sp>
          <p:nvSpPr>
            <p:cNvPr id="49" name="矩形 48"/>
            <p:cNvSpPr/>
            <p:nvPr/>
          </p:nvSpPr>
          <p:spPr>
            <a:xfrm>
              <a:off x="4453626" y="1666128"/>
              <a:ext cx="3315144" cy="2126343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53624" y="1643056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1  2  3  4  1  2  5  1  2  3  4  5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53624" y="1986864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1  1  1  2  3  4  4  4  5  1  2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53624" y="2342667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2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2  2  3  4  1  2  5  1  2  3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453624" y="2713494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  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3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3  4  1  2  5  1  2  3  4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453624" y="3070684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    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4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1  2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5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1  2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3  4  5</a:t>
              </a:r>
              <a:endParaRPr lang="zh-CN" altLang="en-US" sz="2000" b="1" spc="-1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4453625" y="2000549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7185830" y="1668270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4453625" y="2349411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453625" y="2713494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4453625" y="3070062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453624" y="3438797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452320" y="1668270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760524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017798" y="167300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292080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5558863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816761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6104793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6385950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657505" y="1677415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6903756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AutoShape 100"/>
            <p:cNvSpPr>
              <a:spLocks noChangeArrowheads="1"/>
            </p:cNvSpPr>
            <p:nvPr/>
          </p:nvSpPr>
          <p:spPr bwMode="auto">
            <a:xfrm>
              <a:off x="4509791" y="351424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69" name="AutoShape 100"/>
            <p:cNvSpPr>
              <a:spLocks noChangeArrowheads="1"/>
            </p:cNvSpPr>
            <p:nvPr/>
          </p:nvSpPr>
          <p:spPr bwMode="auto">
            <a:xfrm>
              <a:off x="4791237" y="351424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0" name="AutoShape 100"/>
            <p:cNvSpPr>
              <a:spLocks noChangeArrowheads="1"/>
            </p:cNvSpPr>
            <p:nvPr/>
          </p:nvSpPr>
          <p:spPr bwMode="auto">
            <a:xfrm>
              <a:off x="5072393" y="351424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1" name="AutoShape 100"/>
            <p:cNvSpPr>
              <a:spLocks noChangeArrowheads="1"/>
            </p:cNvSpPr>
            <p:nvPr/>
          </p:nvSpPr>
          <p:spPr bwMode="auto">
            <a:xfrm>
              <a:off x="5865887" y="351424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2" name="AutoShape 100"/>
            <p:cNvSpPr>
              <a:spLocks noChangeArrowheads="1"/>
            </p:cNvSpPr>
            <p:nvPr/>
          </p:nvSpPr>
          <p:spPr bwMode="auto">
            <a:xfrm>
              <a:off x="6690631" y="351147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3" name="AutoShape 100"/>
            <p:cNvSpPr>
              <a:spLocks noChangeArrowheads="1"/>
            </p:cNvSpPr>
            <p:nvPr/>
          </p:nvSpPr>
          <p:spPr bwMode="auto">
            <a:xfrm>
              <a:off x="6950691" y="351774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4" name="AutoShape 100"/>
            <p:cNvSpPr>
              <a:spLocks noChangeArrowheads="1"/>
            </p:cNvSpPr>
            <p:nvPr/>
          </p:nvSpPr>
          <p:spPr bwMode="auto">
            <a:xfrm>
              <a:off x="7226694" y="351774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5" name="AutoShape 100"/>
            <p:cNvSpPr>
              <a:spLocks noChangeArrowheads="1"/>
            </p:cNvSpPr>
            <p:nvPr/>
          </p:nvSpPr>
          <p:spPr bwMode="auto">
            <a:xfrm>
              <a:off x="7515164" y="351774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79" name="TextBox 75"/>
          <p:cNvSpPr txBox="1"/>
          <p:nvPr/>
        </p:nvSpPr>
        <p:spPr>
          <a:xfrm>
            <a:off x="2452338" y="1233735"/>
            <a:ext cx="204765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zh-CN" altLang="en-US" sz="2000" b="1" spc="-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10</a:t>
            </a:r>
            <a:endParaRPr lang="zh-CN" altLang="en-US" sz="2000" b="1" spc="-1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83" name="TextBox 76"/>
          <p:cNvSpPr txBox="1"/>
          <p:nvPr/>
        </p:nvSpPr>
        <p:spPr>
          <a:xfrm>
            <a:off x="6315576" y="1235532"/>
            <a:ext cx="20008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zh-CN" altLang="en-US" sz="2000" b="1" spc="-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8</a:t>
            </a:r>
            <a:endParaRPr lang="zh-CN" altLang="en-US" sz="2000" b="1" spc="-1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80" grpId="0"/>
      <p:bldP spid="79" grpId="0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zh-TW" sz="3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LRU、FIFO和Clock的比较</a:t>
            </a:r>
            <a:endParaRPr lang="zh-CN" altLang="zh-TW" sz="30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77914" y="3433127"/>
            <a:ext cx="5437226" cy="646331"/>
            <a:chOff x="1277914" y="3433127"/>
            <a:chExt cx="5437226" cy="646331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3433127"/>
              <a:ext cx="5279357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例如：给进程分配3个物理页面，逻辑页面的访问顺序为1、2、3、4、5、6、1、2、3…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355922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8" name="组合 7"/>
          <p:cNvGrpSpPr/>
          <p:nvPr/>
        </p:nvGrpSpPr>
        <p:grpSpPr>
          <a:xfrm>
            <a:off x="1284441" y="2865548"/>
            <a:ext cx="5430699" cy="646331"/>
            <a:chOff x="1284441" y="2865548"/>
            <a:chExt cx="5430699" cy="646331"/>
          </a:xfrm>
        </p:grpSpPr>
        <p:sp>
          <p:nvSpPr>
            <p:cNvPr id="25" name="TextBox 24"/>
            <p:cNvSpPr txBox="1"/>
            <p:nvPr/>
          </p:nvSpPr>
          <p:spPr>
            <a:xfrm>
              <a:off x="1431021" y="2865548"/>
              <a:ext cx="528411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如页面进入内存后没有被访问，最近访问时间与进入内存的时间相同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96714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84441" y="1956675"/>
            <a:ext cx="4216253" cy="369332"/>
            <a:chOff x="1284441" y="1956675"/>
            <a:chExt cx="4216253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1431021" y="1956675"/>
              <a:ext cx="406967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lvl="1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FIFO依据页面进入内存的时间排序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05005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84441" y="1665299"/>
            <a:ext cx="3501873" cy="369332"/>
            <a:chOff x="1284441" y="1665299"/>
            <a:chExt cx="3501873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431020" y="1665299"/>
              <a:ext cx="335529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lvl="1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需要动态地调整顺序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77430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284441" y="1361934"/>
            <a:ext cx="4504298" cy="369332"/>
            <a:chOff x="1284441" y="1361934"/>
            <a:chExt cx="450429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1021" y="1361934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LRU依据页面的最近访问时间排序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45965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859163" y="2557236"/>
            <a:ext cx="3141333" cy="400110"/>
            <a:chOff x="859163" y="2557236"/>
            <a:chExt cx="3141333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557236"/>
              <a:ext cx="282277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可退化成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FIFO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2557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1012153"/>
            <a:ext cx="5799178" cy="400110"/>
            <a:chOff x="844524" y="1012153"/>
            <a:chExt cx="579917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1012153"/>
              <a:ext cx="54682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LRU算法和FIFO本质上都是先进先出的思路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10121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84441" y="2268418"/>
            <a:ext cx="4216253" cy="369332"/>
            <a:chOff x="1284441" y="2268418"/>
            <a:chExt cx="4216253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431020" y="2268418"/>
              <a:ext cx="406967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lvl="1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FIFO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的页面进入时间是固定不变的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377427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zh-TW" sz="3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LRU、FIFO和Clock的比较</a:t>
            </a:r>
            <a:endParaRPr lang="zh-CN" altLang="zh-TW" sz="30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84441" y="2360535"/>
            <a:ext cx="3930501" cy="369332"/>
            <a:chOff x="1284441" y="2360535"/>
            <a:chExt cx="3930501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431020" y="2360535"/>
              <a:ext cx="378392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缺页时，再把它移动到链表末尾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46954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84441" y="2057170"/>
            <a:ext cx="6216516" cy="369332"/>
            <a:chOff x="1284441" y="2057170"/>
            <a:chExt cx="6216516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1020" y="2057170"/>
              <a:ext cx="606993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页面访问时，不动态调整页面在链表中的顺序，仅做标记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15489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859163" y="2657702"/>
            <a:ext cx="6634792" cy="400110"/>
            <a:chOff x="859163" y="2657702"/>
            <a:chExt cx="6634792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657702"/>
              <a:ext cx="631623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对于未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被访问的页面，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Clock和LRU算法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的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表现一样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好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26577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1012153"/>
            <a:ext cx="5799178" cy="400110"/>
            <a:chOff x="844524" y="1012153"/>
            <a:chExt cx="579917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1012153"/>
              <a:ext cx="54682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LRU算法性能较好，但系统开销较大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10121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524" y="1357304"/>
            <a:ext cx="5799178" cy="400110"/>
            <a:chOff x="844524" y="1357304"/>
            <a:chExt cx="5799178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1175432" y="1357304"/>
              <a:ext cx="54682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FIFO算法系统开销较小，会发生Belady现象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524" y="1357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524" y="1714494"/>
            <a:ext cx="3441724" cy="400110"/>
            <a:chOff x="844524" y="1714494"/>
            <a:chExt cx="3441724" cy="400110"/>
          </a:xfrm>
        </p:grpSpPr>
        <p:sp>
          <p:nvSpPr>
            <p:cNvPr id="26" name="TextBox 25"/>
            <p:cNvSpPr txBox="1"/>
            <p:nvPr/>
          </p:nvSpPr>
          <p:spPr>
            <a:xfrm>
              <a:off x="1175432" y="1714494"/>
              <a:ext cx="311081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Clock算法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是它们的折衷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524" y="17144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59163" y="3069473"/>
            <a:ext cx="6641795" cy="707886"/>
            <a:chOff x="859163" y="3286130"/>
            <a:chExt cx="6641795" cy="707886"/>
          </a:xfrm>
        </p:grpSpPr>
        <p:sp>
          <p:nvSpPr>
            <p:cNvPr id="28" name="TextBox 27"/>
            <p:cNvSpPr txBox="1"/>
            <p:nvPr/>
          </p:nvSpPr>
          <p:spPr>
            <a:xfrm>
              <a:off x="1177724" y="3286130"/>
              <a:ext cx="6323234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对于被访问过的页面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，Clock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算法不能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记录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准确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访问顺序，而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LRU算法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可以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9163" y="328613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3795</TotalTime>
  <Words>667</Words>
  <Application>Microsoft Office PowerPoint</Application>
  <PresentationFormat>全屏显示(16:9)</PresentationFormat>
  <Paragraphs>185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Times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547</cp:revision>
  <dcterms:created xsi:type="dcterms:W3CDTF">2015-01-11T06:38:50Z</dcterms:created>
  <dcterms:modified xsi:type="dcterms:W3CDTF">2015-03-20T01:18:58Z</dcterms:modified>
</cp:coreProperties>
</file>