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13" r:id="rId2"/>
    <p:sldId id="392" r:id="rId3"/>
    <p:sldId id="398" r:id="rId4"/>
    <p:sldId id="400" r:id="rId5"/>
    <p:sldId id="414" r:id="rId6"/>
    <p:sldId id="415" r:id="rId7"/>
    <p:sldId id="416" r:id="rId8"/>
    <p:sldId id="417" r:id="rId9"/>
    <p:sldId id="418" r:id="rId10"/>
    <p:sldId id="419" r:id="rId11"/>
    <p:sldId id="363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99FFFF"/>
    <a:srgbClr val="0EB1C8"/>
    <a:srgbClr val="D9D9D9"/>
    <a:srgbClr val="A6A6A6"/>
    <a:srgbClr val="0E4DC8"/>
    <a:srgbClr val="FDD000"/>
    <a:srgbClr val="FFF9B1"/>
    <a:srgbClr val="0000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63" autoAdjust="0"/>
    <p:restoredTop sz="94660"/>
  </p:normalViewPr>
  <p:slideViewPr>
    <p:cSldViewPr>
      <p:cViewPr varScale="1">
        <p:scale>
          <a:sx n="111" d="100"/>
          <a:sy n="111" d="100"/>
        </p:scale>
        <p:origin x="250" y="8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（随着 t 的变化，该集合也在不断地变化）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29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0550" y="1001324"/>
            <a:ext cx="5251689" cy="3872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页面置换算法的概念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5598" y="167315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59925" y="1673157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1588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全局页面置换算法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21864" y="2040413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工作集置换算法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21864" y="2348202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缺页率置换算法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3995" y="2130786"/>
            <a:ext cx="151066" cy="148997"/>
          </a:xfrm>
          <a:prstGeom prst="rect">
            <a:avLst/>
          </a:prstGeom>
          <a:effectLst/>
        </p:spPr>
      </p:pic>
      <p:pic>
        <p:nvPicPr>
          <p:cNvPr id="35" name="图片 3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3995" y="2438575"/>
            <a:ext cx="151066" cy="148997"/>
          </a:xfrm>
          <a:prstGeom prst="rect">
            <a:avLst/>
          </a:prstGeom>
          <a:effectLst/>
        </p:spPr>
      </p:pic>
      <p:sp>
        <p:nvSpPr>
          <p:cNvPr id="19" name="TextBox 18"/>
          <p:cNvSpPr txBox="1"/>
          <p:nvPr/>
        </p:nvSpPr>
        <p:spPr>
          <a:xfrm>
            <a:off x="1482843" y="1322811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50532" y="132281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49643" y="98757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1"/>
          <p:cNvSpPr txBox="1"/>
          <p:nvPr/>
        </p:nvSpPr>
        <p:spPr>
          <a:xfrm>
            <a:off x="1717107" y="2670609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抖动和负载控制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1414" y="2769043"/>
            <a:ext cx="151066" cy="148997"/>
          </a:xfrm>
          <a:prstGeom prst="rect">
            <a:avLst/>
          </a:prstGeom>
          <a:effectLst/>
        </p:spPr>
      </p:pic>
      <p:pic>
        <p:nvPicPr>
          <p:cNvPr id="30" name="图片 29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33" name="图片 32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78794" y="1811645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815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工作集置换算法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43608" y="1707654"/>
            <a:ext cx="6552728" cy="237626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24398" y="170765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043608" y="2429403"/>
            <a:ext cx="655272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043608" y="2041782"/>
            <a:ext cx="655272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043608" y="3691798"/>
            <a:ext cx="655272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348700" y="2436278"/>
            <a:ext cx="0" cy="1246355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855276" y="1699951"/>
            <a:ext cx="0" cy="1986847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615772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64284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87078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35590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758384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06896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29690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78202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900996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49508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43608" y="1730274"/>
            <a:ext cx="71438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43608" y="2061660"/>
            <a:ext cx="128588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访问页面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2108" y="3723878"/>
            <a:ext cx="105162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70118" y="20616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15772" y="20616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64284" y="20616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87078" y="20616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35590" y="20616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758384" y="20616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06896" y="20616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29690" y="20616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378202" y="20616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900996" y="20616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43992" y="2418646"/>
            <a:ext cx="10001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43186" y="2656780"/>
            <a:ext cx="10001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537057" y="3129405"/>
            <a:ext cx="10001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536374" y="3377118"/>
            <a:ext cx="10001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42973" y="2894168"/>
            <a:ext cx="10001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29161" y="2430636"/>
            <a:ext cx="554853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6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逻辑面页状态</a:t>
            </a:r>
            <a:endParaRPr lang="en-US" altLang="zh-CN" sz="1600" b="1" spc="-100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21029" y="2485410"/>
            <a:ext cx="173797" cy="173797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2525903" y="3196916"/>
            <a:ext cx="173797" cy="173797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2528041" y="3433289"/>
            <a:ext cx="173797" cy="173797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448451" y="2485410"/>
            <a:ext cx="178672" cy="885303"/>
            <a:chOff x="3448451" y="2485410"/>
            <a:chExt cx="178672" cy="885303"/>
          </a:xfrm>
        </p:grpSpPr>
        <p:sp>
          <p:nvSpPr>
            <p:cNvPr id="195" name="椭圆 194"/>
            <p:cNvSpPr/>
            <p:nvPr/>
          </p:nvSpPr>
          <p:spPr>
            <a:xfrm>
              <a:off x="3448452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3453326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344845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12798" y="2485410"/>
            <a:ext cx="178672" cy="885303"/>
            <a:chOff x="3912798" y="2485410"/>
            <a:chExt cx="178672" cy="885303"/>
          </a:xfrm>
        </p:grpSpPr>
        <p:sp>
          <p:nvSpPr>
            <p:cNvPr id="200" name="椭圆 199"/>
            <p:cNvSpPr/>
            <p:nvPr/>
          </p:nvSpPr>
          <p:spPr>
            <a:xfrm>
              <a:off x="3912799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3917673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3912798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39024" y="2715766"/>
            <a:ext cx="178672" cy="654947"/>
            <a:chOff x="4839024" y="2715766"/>
            <a:chExt cx="178672" cy="654947"/>
          </a:xfrm>
        </p:grpSpPr>
        <p:sp>
          <p:nvSpPr>
            <p:cNvPr id="211" name="椭圆 210"/>
            <p:cNvSpPr/>
            <p:nvPr/>
          </p:nvSpPr>
          <p:spPr>
            <a:xfrm>
              <a:off x="4839026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4843899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4839024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64641" y="2715766"/>
            <a:ext cx="180810" cy="891320"/>
            <a:chOff x="5764641" y="2715766"/>
            <a:chExt cx="180810" cy="891320"/>
          </a:xfrm>
        </p:grpSpPr>
        <p:sp>
          <p:nvSpPr>
            <p:cNvPr id="221" name="椭圆 220"/>
            <p:cNvSpPr/>
            <p:nvPr/>
          </p:nvSpPr>
          <p:spPr>
            <a:xfrm>
              <a:off x="5764643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/>
            <p:nvPr/>
          </p:nvSpPr>
          <p:spPr>
            <a:xfrm>
              <a:off x="5771654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/>
            <p:nvPr/>
          </p:nvSpPr>
          <p:spPr>
            <a:xfrm>
              <a:off x="576464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245420" y="2956774"/>
            <a:ext cx="180810" cy="662165"/>
            <a:chOff x="6245420" y="2956774"/>
            <a:chExt cx="180810" cy="662165"/>
          </a:xfrm>
        </p:grpSpPr>
        <p:sp>
          <p:nvSpPr>
            <p:cNvPr id="228" name="椭圆 227"/>
            <p:cNvSpPr/>
            <p:nvPr/>
          </p:nvSpPr>
          <p:spPr>
            <a:xfrm>
              <a:off x="6252433" y="3445142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/>
            <p:nvPr/>
          </p:nvSpPr>
          <p:spPr>
            <a:xfrm>
              <a:off x="6245420" y="2956774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0" name="TextBox 134"/>
          <p:cNvSpPr txBox="1"/>
          <p:nvPr/>
        </p:nvSpPr>
        <p:spPr>
          <a:xfrm>
            <a:off x="2407991" y="2585181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t=0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1" name="TextBox 135"/>
          <p:cNvSpPr txBox="1"/>
          <p:nvPr/>
        </p:nvSpPr>
        <p:spPr>
          <a:xfrm>
            <a:off x="2390107" y="3271775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t=-1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2" name="TextBox 136"/>
          <p:cNvSpPr txBox="1"/>
          <p:nvPr/>
        </p:nvSpPr>
        <p:spPr>
          <a:xfrm>
            <a:off x="2384593" y="3506276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t=-2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975786" y="2485410"/>
            <a:ext cx="187013" cy="1481911"/>
            <a:chOff x="2975786" y="2485410"/>
            <a:chExt cx="187013" cy="1481911"/>
          </a:xfrm>
        </p:grpSpPr>
        <p:sp>
          <p:nvSpPr>
            <p:cNvPr id="190" name="椭圆 189"/>
            <p:cNvSpPr/>
            <p:nvPr/>
          </p:nvSpPr>
          <p:spPr>
            <a:xfrm>
              <a:off x="2981990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/>
            <p:nvPr/>
          </p:nvSpPr>
          <p:spPr>
            <a:xfrm>
              <a:off x="2986864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2989002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2981989" y="2944921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243" name="AutoShape 100"/>
            <p:cNvSpPr>
              <a:spLocks noChangeArrowheads="1"/>
            </p:cNvSpPr>
            <p:nvPr/>
          </p:nvSpPr>
          <p:spPr bwMode="auto">
            <a:xfrm>
              <a:off x="2975786" y="3787321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391564" y="2715766"/>
            <a:ext cx="184875" cy="1264629"/>
            <a:chOff x="4391564" y="2715766"/>
            <a:chExt cx="184875" cy="1264629"/>
          </a:xfrm>
        </p:grpSpPr>
        <p:sp>
          <p:nvSpPr>
            <p:cNvPr id="206" name="椭圆 205"/>
            <p:cNvSpPr/>
            <p:nvPr/>
          </p:nvSpPr>
          <p:spPr>
            <a:xfrm>
              <a:off x="4397769" y="2715766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4402642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4397767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AutoShape 100"/>
            <p:cNvSpPr>
              <a:spLocks noChangeArrowheads="1"/>
            </p:cNvSpPr>
            <p:nvPr/>
          </p:nvSpPr>
          <p:spPr bwMode="auto">
            <a:xfrm>
              <a:off x="4391564" y="3800395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08377" y="2715766"/>
            <a:ext cx="188016" cy="1258876"/>
            <a:chOff x="5308377" y="2715766"/>
            <a:chExt cx="188016" cy="1258876"/>
          </a:xfrm>
        </p:grpSpPr>
        <p:sp>
          <p:nvSpPr>
            <p:cNvPr id="216" name="椭圆 215"/>
            <p:cNvSpPr/>
            <p:nvPr/>
          </p:nvSpPr>
          <p:spPr>
            <a:xfrm>
              <a:off x="5315585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/>
            <p:nvPr/>
          </p:nvSpPr>
          <p:spPr>
            <a:xfrm>
              <a:off x="5320458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5322596" y="3433289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/>
            <p:nvPr/>
          </p:nvSpPr>
          <p:spPr>
            <a:xfrm>
              <a:off x="5315583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AutoShape 100"/>
            <p:cNvSpPr>
              <a:spLocks noChangeArrowheads="1"/>
            </p:cNvSpPr>
            <p:nvPr/>
          </p:nvSpPr>
          <p:spPr bwMode="auto">
            <a:xfrm>
              <a:off x="5308377" y="3794642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691661" y="2485410"/>
            <a:ext cx="187013" cy="1497390"/>
            <a:chOff x="6691661" y="2485410"/>
            <a:chExt cx="187013" cy="1497390"/>
          </a:xfrm>
        </p:grpSpPr>
        <p:sp>
          <p:nvSpPr>
            <p:cNvPr id="230" name="椭圆 229"/>
            <p:cNvSpPr/>
            <p:nvPr/>
          </p:nvSpPr>
          <p:spPr>
            <a:xfrm>
              <a:off x="6691662" y="2485410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/>
            <p:nvPr/>
          </p:nvSpPr>
          <p:spPr>
            <a:xfrm>
              <a:off x="6698674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/>
            <p:nvPr/>
          </p:nvSpPr>
          <p:spPr>
            <a:xfrm>
              <a:off x="669166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AutoShape 100"/>
            <p:cNvSpPr>
              <a:spLocks noChangeArrowheads="1"/>
            </p:cNvSpPr>
            <p:nvPr/>
          </p:nvSpPr>
          <p:spPr bwMode="auto">
            <a:xfrm>
              <a:off x="6698674" y="3802800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145342" y="2485410"/>
            <a:ext cx="180810" cy="1497390"/>
            <a:chOff x="7145342" y="2485410"/>
            <a:chExt cx="180810" cy="1497390"/>
          </a:xfrm>
        </p:grpSpPr>
        <p:sp>
          <p:nvSpPr>
            <p:cNvPr id="235" name="椭圆 234"/>
            <p:cNvSpPr/>
            <p:nvPr/>
          </p:nvSpPr>
          <p:spPr>
            <a:xfrm>
              <a:off x="7145343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/>
            <p:nvPr/>
          </p:nvSpPr>
          <p:spPr>
            <a:xfrm>
              <a:off x="7150217" y="3196916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/>
            <p:nvPr/>
          </p:nvSpPr>
          <p:spPr>
            <a:xfrm>
              <a:off x="7152355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/>
            <p:nvPr/>
          </p:nvSpPr>
          <p:spPr>
            <a:xfrm>
              <a:off x="7145342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AutoShape 100"/>
            <p:cNvSpPr>
              <a:spLocks noChangeArrowheads="1"/>
            </p:cNvSpPr>
            <p:nvPr/>
          </p:nvSpPr>
          <p:spPr bwMode="auto">
            <a:xfrm>
              <a:off x="7145342" y="3802800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sp>
        <p:nvSpPr>
          <p:cNvPr id="92" name="TextBox 19"/>
          <p:cNvSpPr txBox="1"/>
          <p:nvPr/>
        </p:nvSpPr>
        <p:spPr>
          <a:xfrm>
            <a:off x="1074829" y="1286740"/>
            <a:ext cx="147230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华文楷体" charset="0"/>
              </a:rPr>
              <a:t>τ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= 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073943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局部置换算法没有考虑进程访存差异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224" y="813696"/>
            <a:ext cx="519116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FIFO 页面置换算法: 假设初始顺序 a-&gt;b-&gt;c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949520" y="1623231"/>
            <a:ext cx="6483372" cy="584495"/>
            <a:chOff x="949520" y="1623231"/>
            <a:chExt cx="6483372" cy="584495"/>
          </a:xfrm>
        </p:grpSpPr>
        <p:sp>
          <p:nvSpPr>
            <p:cNvPr id="176" name="矩形 175"/>
            <p:cNvSpPr/>
            <p:nvPr/>
          </p:nvSpPr>
          <p:spPr>
            <a:xfrm>
              <a:off x="949520" y="1625584"/>
              <a:ext cx="6480000" cy="58214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97520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68892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40264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11636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83008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54380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25752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97124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68496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39868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11240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82612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53984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00892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72264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43636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15008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86380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57752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29124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00496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71868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43240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14612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85984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972478" y="1630851"/>
              <a:ext cx="78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972478" y="1892908"/>
              <a:ext cx="1099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" name="直接连接符 3"/>
            <p:cNvCxnSpPr>
              <a:stCxn id="176" idx="1"/>
            </p:cNvCxnSpPr>
            <p:nvPr/>
          </p:nvCxnSpPr>
          <p:spPr>
            <a:xfrm>
              <a:off x="949520" y="1916655"/>
              <a:ext cx="6480000" cy="1435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2260869" y="1624632"/>
              <a:ext cx="0" cy="58132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949520" y="1948216"/>
            <a:ext cx="6480000" cy="1559638"/>
            <a:chOff x="949520" y="1555488"/>
            <a:chExt cx="6480000" cy="1559638"/>
          </a:xfrm>
        </p:grpSpPr>
        <p:sp>
          <p:nvSpPr>
            <p:cNvPr id="13" name="矩形 12"/>
            <p:cNvSpPr/>
            <p:nvPr/>
          </p:nvSpPr>
          <p:spPr>
            <a:xfrm>
              <a:off x="949520" y="1814625"/>
              <a:ext cx="6480000" cy="1260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2260437" y="1823380"/>
              <a:ext cx="0" cy="100648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875747" y="1821666"/>
              <a:ext cx="0" cy="99282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3565240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136853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708466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286823" y="1795745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859070" y="1793412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425125" y="182739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3566444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137816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709188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2280560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851932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423304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566444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1851932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423304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3565240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3136853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2708466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280079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851691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423304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3986248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987452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3987452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986248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4410332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4411536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4411536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4410332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4851124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4852328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4852328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4851124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5262858" y="1797438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5264062" y="2311623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5264062" y="2547949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5262858" y="2068009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697902" y="1797438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5699106" y="2311623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699106" y="2547949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5697902" y="2068009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6137008" y="1797438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6138212" y="2311623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6138212" y="2547949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6137008" y="2068009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6555158" y="1797438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6556362" y="2311623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6556362" y="2547949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6555158" y="2068009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6968546" y="1797438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6969750" y="2311623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6969750" y="2547949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6968546" y="2068009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967054" y="2807349"/>
              <a:ext cx="10072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缺页状态</a:t>
              </a:r>
            </a:p>
          </p:txBody>
        </p:sp>
        <p:sp>
          <p:nvSpPr>
            <p:cNvPr id="175" name="TextBox 328"/>
            <p:cNvSpPr txBox="1"/>
            <p:nvPr/>
          </p:nvSpPr>
          <p:spPr>
            <a:xfrm>
              <a:off x="958655" y="1986803"/>
              <a:ext cx="369332" cy="70788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物理帧号</a:t>
              </a:r>
              <a:endPara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949520" y="2822991"/>
              <a:ext cx="6480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56"/>
            <p:cNvGrpSpPr/>
            <p:nvPr/>
          </p:nvGrpSpPr>
          <p:grpSpPr>
            <a:xfrm>
              <a:off x="3679570" y="1555488"/>
              <a:ext cx="234000" cy="1489560"/>
              <a:chOff x="3679570" y="1555488"/>
              <a:chExt cx="234000" cy="1489560"/>
            </a:xfrm>
          </p:grpSpPr>
          <p:sp>
            <p:nvSpPr>
              <p:cNvPr id="225" name="AutoShape 100"/>
              <p:cNvSpPr>
                <a:spLocks noChangeArrowheads="1"/>
              </p:cNvSpPr>
              <p:nvPr/>
            </p:nvSpPr>
            <p:spPr bwMode="auto">
              <a:xfrm>
                <a:off x="3706570" y="2865048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26" name="Oval 101"/>
              <p:cNvSpPr>
                <a:spLocks/>
              </p:cNvSpPr>
              <p:nvPr/>
            </p:nvSpPr>
            <p:spPr bwMode="auto">
              <a:xfrm>
                <a:off x="3679570" y="1555488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</p:grpSp>
      <p:grpSp>
        <p:nvGrpSpPr>
          <p:cNvPr id="227" name="组合 226"/>
          <p:cNvGrpSpPr/>
          <p:nvPr/>
        </p:nvGrpSpPr>
        <p:grpSpPr>
          <a:xfrm>
            <a:off x="949520" y="1927966"/>
            <a:ext cx="6480000" cy="1349257"/>
            <a:chOff x="949520" y="1535238"/>
            <a:chExt cx="6480000" cy="1349257"/>
          </a:xfrm>
        </p:grpSpPr>
        <p:grpSp>
          <p:nvGrpSpPr>
            <p:cNvPr id="228" name="组合 227"/>
            <p:cNvGrpSpPr/>
            <p:nvPr/>
          </p:nvGrpSpPr>
          <p:grpSpPr>
            <a:xfrm>
              <a:off x="949520" y="1815608"/>
              <a:ext cx="6480000" cy="1068887"/>
              <a:chOff x="954944" y="1987328"/>
              <a:chExt cx="6480000" cy="1068887"/>
            </a:xfrm>
          </p:grpSpPr>
          <p:sp>
            <p:nvSpPr>
              <p:cNvPr id="274" name="矩形 273"/>
              <p:cNvSpPr/>
              <p:nvPr/>
            </p:nvSpPr>
            <p:spPr>
              <a:xfrm>
                <a:off x="954944" y="1988779"/>
                <a:ext cx="6480000" cy="1058301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9" name="直接连接符 288"/>
              <p:cNvCxnSpPr/>
              <p:nvPr/>
            </p:nvCxnSpPr>
            <p:spPr>
              <a:xfrm>
                <a:off x="1902885" y="1987328"/>
                <a:ext cx="0" cy="779821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260869" y="1994370"/>
                <a:ext cx="0" cy="772779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TextBox 145"/>
              <p:cNvSpPr txBox="1"/>
              <p:nvPr/>
            </p:nvSpPr>
            <p:spPr>
              <a:xfrm>
                <a:off x="7000892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4" name="TextBox 146"/>
              <p:cNvSpPr txBox="1"/>
              <p:nvPr/>
            </p:nvSpPr>
            <p:spPr>
              <a:xfrm>
                <a:off x="6572264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5" name="TextBox 147"/>
              <p:cNvSpPr txBox="1"/>
              <p:nvPr/>
            </p:nvSpPr>
            <p:spPr>
              <a:xfrm>
                <a:off x="6143636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6" name="TextBox 148"/>
              <p:cNvSpPr txBox="1"/>
              <p:nvPr/>
            </p:nvSpPr>
            <p:spPr>
              <a:xfrm>
                <a:off x="5715008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7" name="TextBox 149"/>
              <p:cNvSpPr txBox="1"/>
              <p:nvPr/>
            </p:nvSpPr>
            <p:spPr>
              <a:xfrm>
                <a:off x="5286380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8" name="TextBox 150"/>
              <p:cNvSpPr txBox="1"/>
              <p:nvPr/>
            </p:nvSpPr>
            <p:spPr>
              <a:xfrm>
                <a:off x="4857752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9" name="TextBox 151"/>
              <p:cNvSpPr txBox="1"/>
              <p:nvPr/>
            </p:nvSpPr>
            <p:spPr>
              <a:xfrm>
                <a:off x="4429124" y="20187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0" name="TextBox 152"/>
              <p:cNvSpPr txBox="1"/>
              <p:nvPr/>
            </p:nvSpPr>
            <p:spPr>
              <a:xfrm>
                <a:off x="4000496" y="20187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1" name="TextBox 153"/>
              <p:cNvSpPr txBox="1"/>
              <p:nvPr/>
            </p:nvSpPr>
            <p:spPr>
              <a:xfrm>
                <a:off x="3571868" y="20187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2" name="TextBox 154"/>
              <p:cNvSpPr txBox="1"/>
              <p:nvPr/>
            </p:nvSpPr>
            <p:spPr>
              <a:xfrm>
                <a:off x="3143240" y="20187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3" name="TextBox 155"/>
              <p:cNvSpPr txBox="1"/>
              <p:nvPr/>
            </p:nvSpPr>
            <p:spPr>
              <a:xfrm>
                <a:off x="2714612" y="20187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4" name="TextBox 156"/>
              <p:cNvSpPr txBox="1"/>
              <p:nvPr/>
            </p:nvSpPr>
            <p:spPr>
              <a:xfrm>
                <a:off x="2285984" y="202564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5" name="TextBox 157"/>
              <p:cNvSpPr txBox="1"/>
              <p:nvPr/>
            </p:nvSpPr>
            <p:spPr>
              <a:xfrm>
                <a:off x="1860485" y="20169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6" name="TextBox 158"/>
              <p:cNvSpPr txBox="1"/>
              <p:nvPr/>
            </p:nvSpPr>
            <p:spPr>
              <a:xfrm>
                <a:off x="1436005" y="2033277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7" name="TextBox 160"/>
              <p:cNvSpPr txBox="1"/>
              <p:nvPr/>
            </p:nvSpPr>
            <p:spPr>
              <a:xfrm>
                <a:off x="7000892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8" name="TextBox 161"/>
              <p:cNvSpPr txBox="1"/>
              <p:nvPr/>
            </p:nvSpPr>
            <p:spPr>
              <a:xfrm>
                <a:off x="6572264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9" name="TextBox 162"/>
              <p:cNvSpPr txBox="1"/>
              <p:nvPr/>
            </p:nvSpPr>
            <p:spPr>
              <a:xfrm>
                <a:off x="6143636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0" name="TextBox 163"/>
              <p:cNvSpPr txBox="1"/>
              <p:nvPr/>
            </p:nvSpPr>
            <p:spPr>
              <a:xfrm>
                <a:off x="5715008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1" name="TextBox 164"/>
              <p:cNvSpPr txBox="1"/>
              <p:nvPr/>
            </p:nvSpPr>
            <p:spPr>
              <a:xfrm>
                <a:off x="5286380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2" name="TextBox 165"/>
              <p:cNvSpPr txBox="1"/>
              <p:nvPr/>
            </p:nvSpPr>
            <p:spPr>
              <a:xfrm>
                <a:off x="4857752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3" name="TextBox 166"/>
              <p:cNvSpPr txBox="1"/>
              <p:nvPr/>
            </p:nvSpPr>
            <p:spPr>
              <a:xfrm>
                <a:off x="4429124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4" name="TextBox 167"/>
              <p:cNvSpPr txBox="1"/>
              <p:nvPr/>
            </p:nvSpPr>
            <p:spPr>
              <a:xfrm>
                <a:off x="4000496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5" name="TextBox 168"/>
              <p:cNvSpPr txBox="1"/>
              <p:nvPr/>
            </p:nvSpPr>
            <p:spPr>
              <a:xfrm>
                <a:off x="3571868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6" name="TextBox 169"/>
              <p:cNvSpPr txBox="1"/>
              <p:nvPr/>
            </p:nvSpPr>
            <p:spPr>
              <a:xfrm>
                <a:off x="3143240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7" name="TextBox 170"/>
              <p:cNvSpPr txBox="1"/>
              <p:nvPr/>
            </p:nvSpPr>
            <p:spPr>
              <a:xfrm>
                <a:off x="2714612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8" name="TextBox 171"/>
              <p:cNvSpPr txBox="1"/>
              <p:nvPr/>
            </p:nvSpPr>
            <p:spPr>
              <a:xfrm>
                <a:off x="2285984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9" name="TextBox 172"/>
              <p:cNvSpPr txBox="1"/>
              <p:nvPr/>
            </p:nvSpPr>
            <p:spPr>
              <a:xfrm>
                <a:off x="1857356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0" name="TextBox 173"/>
              <p:cNvSpPr txBox="1"/>
              <p:nvPr/>
            </p:nvSpPr>
            <p:spPr>
              <a:xfrm>
                <a:off x="1428728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1" name="TextBox 251"/>
              <p:cNvSpPr txBox="1"/>
              <p:nvPr/>
            </p:nvSpPr>
            <p:spPr>
              <a:xfrm>
                <a:off x="7000892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2" name="TextBox 252"/>
              <p:cNvSpPr txBox="1"/>
              <p:nvPr/>
            </p:nvSpPr>
            <p:spPr>
              <a:xfrm>
                <a:off x="6572264" y="2246411"/>
                <a:ext cx="432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3" name="TextBox 253"/>
              <p:cNvSpPr txBox="1"/>
              <p:nvPr/>
            </p:nvSpPr>
            <p:spPr>
              <a:xfrm>
                <a:off x="6143636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4" name="TextBox 254"/>
              <p:cNvSpPr txBox="1"/>
              <p:nvPr/>
            </p:nvSpPr>
            <p:spPr>
              <a:xfrm>
                <a:off x="5715008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5" name="TextBox 255"/>
              <p:cNvSpPr txBox="1"/>
              <p:nvPr/>
            </p:nvSpPr>
            <p:spPr>
              <a:xfrm>
                <a:off x="5286380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6" name="TextBox 256"/>
              <p:cNvSpPr txBox="1"/>
              <p:nvPr/>
            </p:nvSpPr>
            <p:spPr>
              <a:xfrm>
                <a:off x="4857752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7" name="TextBox 257"/>
              <p:cNvSpPr txBox="1"/>
              <p:nvPr/>
            </p:nvSpPr>
            <p:spPr>
              <a:xfrm>
                <a:off x="4429124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8" name="TextBox 258"/>
              <p:cNvSpPr txBox="1"/>
              <p:nvPr/>
            </p:nvSpPr>
            <p:spPr>
              <a:xfrm>
                <a:off x="4000496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9" name="TextBox 259"/>
              <p:cNvSpPr txBox="1"/>
              <p:nvPr/>
            </p:nvSpPr>
            <p:spPr>
              <a:xfrm>
                <a:off x="3571868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0" name="TextBox 260"/>
              <p:cNvSpPr txBox="1"/>
              <p:nvPr/>
            </p:nvSpPr>
            <p:spPr>
              <a:xfrm>
                <a:off x="3143240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1" name="TextBox 261"/>
              <p:cNvSpPr txBox="1"/>
              <p:nvPr/>
            </p:nvSpPr>
            <p:spPr>
              <a:xfrm>
                <a:off x="2714612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2" name="TextBox 262"/>
              <p:cNvSpPr txBox="1"/>
              <p:nvPr/>
            </p:nvSpPr>
            <p:spPr>
              <a:xfrm>
                <a:off x="2285984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3" name="TextBox 263"/>
              <p:cNvSpPr txBox="1"/>
              <p:nvPr/>
            </p:nvSpPr>
            <p:spPr>
              <a:xfrm>
                <a:off x="1860485" y="2240714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4" name="TextBox 264"/>
              <p:cNvSpPr txBox="1"/>
              <p:nvPr/>
            </p:nvSpPr>
            <p:spPr>
              <a:xfrm>
                <a:off x="1428728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5" name="TextBox 326"/>
              <p:cNvSpPr txBox="1"/>
              <p:nvPr/>
            </p:nvSpPr>
            <p:spPr>
              <a:xfrm>
                <a:off x="964953" y="2748438"/>
                <a:ext cx="1007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缺页状态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6" name="TextBox 328"/>
              <p:cNvSpPr txBox="1"/>
              <p:nvPr/>
            </p:nvSpPr>
            <p:spPr>
              <a:xfrm>
                <a:off x="964079" y="2000307"/>
                <a:ext cx="369332" cy="7078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 algn="ctr"/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物理帧号</a:t>
                </a:r>
                <a:endPara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77" name="直接连接符 376"/>
              <p:cNvCxnSpPr/>
              <p:nvPr/>
            </p:nvCxnSpPr>
            <p:spPr>
              <a:xfrm>
                <a:off x="964079" y="2768600"/>
                <a:ext cx="6465441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组合 229"/>
            <p:cNvGrpSpPr/>
            <p:nvPr/>
          </p:nvGrpSpPr>
          <p:grpSpPr>
            <a:xfrm>
              <a:off x="3679570" y="1555488"/>
              <a:ext cx="234000" cy="1268270"/>
              <a:chOff x="4518037" y="1556793"/>
              <a:chExt cx="234000" cy="1268270"/>
            </a:xfrm>
          </p:grpSpPr>
          <p:sp>
            <p:nvSpPr>
              <p:cNvPr id="272" name="AutoShape 100"/>
              <p:cNvSpPr>
                <a:spLocks noChangeArrowheads="1"/>
              </p:cNvSpPr>
              <p:nvPr/>
            </p:nvSpPr>
            <p:spPr bwMode="auto">
              <a:xfrm>
                <a:off x="4545037" y="264506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73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1" name="组合 230"/>
            <p:cNvGrpSpPr/>
            <p:nvPr/>
          </p:nvGrpSpPr>
          <p:grpSpPr>
            <a:xfrm>
              <a:off x="4099267" y="1548808"/>
              <a:ext cx="234000" cy="1274950"/>
              <a:chOff x="4518037" y="1556793"/>
              <a:chExt cx="234000" cy="1274950"/>
            </a:xfrm>
          </p:grpSpPr>
          <p:sp>
            <p:nvSpPr>
              <p:cNvPr id="270" name="AutoShape 100"/>
              <p:cNvSpPr>
                <a:spLocks noChangeArrowheads="1"/>
              </p:cNvSpPr>
              <p:nvPr/>
            </p:nvSpPr>
            <p:spPr bwMode="auto">
              <a:xfrm>
                <a:off x="4545037" y="265174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71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2" name="组合 231"/>
            <p:cNvGrpSpPr/>
            <p:nvPr/>
          </p:nvGrpSpPr>
          <p:grpSpPr>
            <a:xfrm>
              <a:off x="4524752" y="1548808"/>
              <a:ext cx="234000" cy="1274950"/>
              <a:chOff x="4518037" y="1556793"/>
              <a:chExt cx="234000" cy="1274950"/>
            </a:xfrm>
          </p:grpSpPr>
          <p:sp>
            <p:nvSpPr>
              <p:cNvPr id="268" name="AutoShape 100"/>
              <p:cNvSpPr>
                <a:spLocks noChangeArrowheads="1"/>
              </p:cNvSpPr>
              <p:nvPr/>
            </p:nvSpPr>
            <p:spPr bwMode="auto">
              <a:xfrm>
                <a:off x="4545037" y="265174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69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5" name="组合 234"/>
            <p:cNvGrpSpPr/>
            <p:nvPr/>
          </p:nvGrpSpPr>
          <p:grpSpPr>
            <a:xfrm>
              <a:off x="4957783" y="1542279"/>
              <a:ext cx="234000" cy="1281479"/>
              <a:chOff x="4518037" y="1556793"/>
              <a:chExt cx="234000" cy="1281479"/>
            </a:xfrm>
          </p:grpSpPr>
          <p:sp>
            <p:nvSpPr>
              <p:cNvPr id="266" name="AutoShape 100"/>
              <p:cNvSpPr>
                <a:spLocks noChangeArrowheads="1"/>
              </p:cNvSpPr>
              <p:nvPr/>
            </p:nvSpPr>
            <p:spPr bwMode="auto">
              <a:xfrm>
                <a:off x="4545037" y="2658272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67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6" name="组合 235"/>
            <p:cNvGrpSpPr/>
            <p:nvPr/>
          </p:nvGrpSpPr>
          <p:grpSpPr>
            <a:xfrm>
              <a:off x="5382008" y="1535238"/>
              <a:ext cx="234000" cy="1288520"/>
              <a:chOff x="4518037" y="1556793"/>
              <a:chExt cx="234000" cy="1288520"/>
            </a:xfrm>
          </p:grpSpPr>
          <p:sp>
            <p:nvSpPr>
              <p:cNvPr id="250" name="AutoShape 100"/>
              <p:cNvSpPr>
                <a:spLocks noChangeArrowheads="1"/>
              </p:cNvSpPr>
              <p:nvPr/>
            </p:nvSpPr>
            <p:spPr bwMode="auto">
              <a:xfrm>
                <a:off x="4545037" y="266531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51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7" name="组合 236"/>
            <p:cNvGrpSpPr/>
            <p:nvPr/>
          </p:nvGrpSpPr>
          <p:grpSpPr>
            <a:xfrm>
              <a:off x="5806650" y="1548808"/>
              <a:ext cx="234000" cy="1274950"/>
              <a:chOff x="4518037" y="1556793"/>
              <a:chExt cx="234000" cy="1274950"/>
            </a:xfrm>
          </p:grpSpPr>
          <p:sp>
            <p:nvSpPr>
              <p:cNvPr id="248" name="AutoShape 100"/>
              <p:cNvSpPr>
                <a:spLocks noChangeArrowheads="1"/>
              </p:cNvSpPr>
              <p:nvPr/>
            </p:nvSpPr>
            <p:spPr bwMode="auto">
              <a:xfrm>
                <a:off x="4545037" y="265174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49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8" name="组合 237"/>
            <p:cNvGrpSpPr/>
            <p:nvPr/>
          </p:nvGrpSpPr>
          <p:grpSpPr>
            <a:xfrm>
              <a:off x="6247492" y="1548808"/>
              <a:ext cx="234000" cy="1274950"/>
              <a:chOff x="4518037" y="1556793"/>
              <a:chExt cx="234000" cy="1274950"/>
            </a:xfrm>
          </p:grpSpPr>
          <p:sp>
            <p:nvSpPr>
              <p:cNvPr id="246" name="AutoShape 100"/>
              <p:cNvSpPr>
                <a:spLocks noChangeArrowheads="1"/>
              </p:cNvSpPr>
              <p:nvPr/>
            </p:nvSpPr>
            <p:spPr bwMode="auto">
              <a:xfrm>
                <a:off x="4545037" y="265174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47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9" name="组合 238"/>
            <p:cNvGrpSpPr/>
            <p:nvPr/>
          </p:nvGrpSpPr>
          <p:grpSpPr>
            <a:xfrm>
              <a:off x="6675000" y="1548808"/>
              <a:ext cx="234000" cy="1274950"/>
              <a:chOff x="4518037" y="1556793"/>
              <a:chExt cx="234000" cy="1274950"/>
            </a:xfrm>
          </p:grpSpPr>
          <p:sp>
            <p:nvSpPr>
              <p:cNvPr id="243" name="AutoShape 100"/>
              <p:cNvSpPr>
                <a:spLocks noChangeArrowheads="1"/>
              </p:cNvSpPr>
              <p:nvPr/>
            </p:nvSpPr>
            <p:spPr bwMode="auto">
              <a:xfrm>
                <a:off x="4545037" y="265174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45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40" name="组合 239"/>
            <p:cNvGrpSpPr/>
            <p:nvPr/>
          </p:nvGrpSpPr>
          <p:grpSpPr>
            <a:xfrm>
              <a:off x="7101384" y="1542279"/>
              <a:ext cx="234000" cy="1281479"/>
              <a:chOff x="4518037" y="1556793"/>
              <a:chExt cx="234000" cy="1281479"/>
            </a:xfrm>
          </p:grpSpPr>
          <p:sp>
            <p:nvSpPr>
              <p:cNvPr id="241" name="AutoShape 100"/>
              <p:cNvSpPr>
                <a:spLocks noChangeArrowheads="1"/>
              </p:cNvSpPr>
              <p:nvPr/>
            </p:nvSpPr>
            <p:spPr bwMode="auto">
              <a:xfrm>
                <a:off x="4545037" y="2658272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42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</p:grpSp>
      <p:sp>
        <p:nvSpPr>
          <p:cNvPr id="378" name="TextBox 257"/>
          <p:cNvSpPr txBox="1"/>
          <p:nvPr/>
        </p:nvSpPr>
        <p:spPr>
          <a:xfrm>
            <a:off x="882772" y="1210844"/>
            <a:ext cx="264903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物理页面数: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79" name="TextBox 257"/>
          <p:cNvSpPr txBox="1"/>
          <p:nvPr/>
        </p:nvSpPr>
        <p:spPr>
          <a:xfrm>
            <a:off x="3138971" y="1210844"/>
            <a:ext cx="225340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缺页次数: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9</a:t>
            </a:r>
            <a:endParaRPr lang="zh-CN" altLang="en-US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80" name="TextBox 257"/>
          <p:cNvSpPr txBox="1"/>
          <p:nvPr/>
        </p:nvSpPr>
        <p:spPr>
          <a:xfrm>
            <a:off x="882772" y="1210844"/>
            <a:ext cx="264903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物理页面数: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81" name="TextBox 257"/>
          <p:cNvSpPr txBox="1"/>
          <p:nvPr/>
        </p:nvSpPr>
        <p:spPr>
          <a:xfrm>
            <a:off x="3138971" y="1210844"/>
            <a:ext cx="225340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缺页次数: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</a:t>
            </a:r>
            <a:endParaRPr lang="zh-CN" altLang="en-US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0"/>
      <p:bldP spid="378" grpId="1"/>
      <p:bldP spid="379" grpId="0"/>
      <p:bldP spid="379" grpId="1"/>
      <p:bldP spid="380" grpId="0"/>
      <p:bldP spid="3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全局置换算法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7925" y="1772234"/>
            <a:ext cx="4254382" cy="412457"/>
            <a:chOff x="899592" y="1485501"/>
            <a:chExt cx="4254382" cy="412457"/>
          </a:xfrm>
        </p:grpSpPr>
        <p:sp>
          <p:nvSpPr>
            <p:cNvPr id="14" name="TextBox 16"/>
            <p:cNvSpPr txBox="1"/>
            <p:nvPr/>
          </p:nvSpPr>
          <p:spPr>
            <a:xfrm>
              <a:off x="899592" y="149784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8"/>
            <p:cNvSpPr txBox="1"/>
            <p:nvPr/>
          </p:nvSpPr>
          <p:spPr>
            <a:xfrm>
              <a:off x="1259632" y="1485501"/>
              <a:ext cx="389434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全局置换算法要解决的问题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46522" y="2880598"/>
            <a:ext cx="6437610" cy="369332"/>
            <a:chOff x="1418189" y="2593865"/>
            <a:chExt cx="6437610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1569255" y="2593865"/>
              <a:ext cx="628654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全局置换算法需要确定分配给进程的物理页面数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8189" y="270707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446522" y="2517349"/>
            <a:ext cx="5045540" cy="369332"/>
            <a:chOff x="1418189" y="2230616"/>
            <a:chExt cx="504554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569255" y="2230616"/>
              <a:ext cx="489447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分配给进程的内存也需要在不同阶段有所变化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8189" y="234686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446522" y="2166261"/>
            <a:ext cx="4045408" cy="369332"/>
            <a:chOff x="1418189" y="1879528"/>
            <a:chExt cx="4045408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1569255" y="1879528"/>
              <a:ext cx="389434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进程在不同阶段的内存需求是变化的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8189" y="198843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921391" y="1070209"/>
            <a:ext cx="6335530" cy="707886"/>
            <a:chOff x="921391" y="1070209"/>
            <a:chExt cx="6335530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921391" y="1070209"/>
              <a:ext cx="6335530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思路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全局置换算法为进程分配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可变数目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的物理页面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6522" y="1511806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利用率与并发进程数的关系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6158" y="3227152"/>
            <a:ext cx="6648496" cy="400110"/>
            <a:chOff x="586158" y="3227152"/>
            <a:chExt cx="6648496" cy="400110"/>
          </a:xfrm>
        </p:grpSpPr>
        <p:sp>
          <p:nvSpPr>
            <p:cNvPr id="83" name="TextBox 82"/>
            <p:cNvSpPr txBox="1"/>
            <p:nvPr/>
          </p:nvSpPr>
          <p:spPr>
            <a:xfrm>
              <a:off x="586158" y="32271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00484" y="3227152"/>
              <a:ext cx="633417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1588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利用率与并发进程数存在相互促进和制约的关系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11358" y="3546242"/>
            <a:ext cx="5564478" cy="369332"/>
            <a:chOff x="1011358" y="3546242"/>
            <a:chExt cx="5564478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141786" y="3546242"/>
              <a:ext cx="54340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进程数少时，提高并发进程数，可提高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利用率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358" y="365578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011358" y="3870094"/>
            <a:ext cx="3294338" cy="369332"/>
            <a:chOff x="1011358" y="3870094"/>
            <a:chExt cx="3294338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1141786" y="3870094"/>
              <a:ext cx="316391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并发进程导致内存访问增加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358" y="397963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011358" y="4155846"/>
            <a:ext cx="5564478" cy="369332"/>
            <a:chOff x="1011358" y="4155846"/>
            <a:chExt cx="556447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1141786" y="4155846"/>
              <a:ext cx="54340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并发进程的内存访问会降低了访存的局部性特征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358" y="426538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1011358" y="4471246"/>
            <a:ext cx="5937544" cy="369332"/>
            <a:chOff x="1011358" y="4471246"/>
            <a:chExt cx="5937544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1141786" y="4471246"/>
              <a:ext cx="580711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局部性特征的下降会导致缺页率上升和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利用率下降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358" y="458078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1207808" y="748962"/>
            <a:ext cx="4024994" cy="2442305"/>
            <a:chOff x="1547138" y="2405060"/>
            <a:chExt cx="4024994" cy="2442305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1936463" y="4540268"/>
              <a:ext cx="3635669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1936463" y="2405060"/>
              <a:ext cx="0" cy="213520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06899" y="4508811"/>
              <a:ext cx="1159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并发进程数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138" y="2472308"/>
              <a:ext cx="430887" cy="1066959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altLang="zh-CN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利用率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1978025" y="3352800"/>
              <a:ext cx="2862263" cy="1168400"/>
            </a:xfrm>
            <a:custGeom>
              <a:avLst/>
              <a:gdLst>
                <a:gd name="connsiteX0" fmla="*/ 0 w 2862263"/>
                <a:gd name="connsiteY0" fmla="*/ 1168400 h 1168400"/>
                <a:gd name="connsiteX1" fmla="*/ 492125 w 2862263"/>
                <a:gd name="connsiteY1" fmla="*/ 714375 h 1168400"/>
                <a:gd name="connsiteX2" fmla="*/ 841375 w 2862263"/>
                <a:gd name="connsiteY2" fmla="*/ 444500 h 1168400"/>
                <a:gd name="connsiteX3" fmla="*/ 1257300 w 2862263"/>
                <a:gd name="connsiteY3" fmla="*/ 196850 h 1168400"/>
                <a:gd name="connsiteX4" fmla="*/ 1571625 w 2862263"/>
                <a:gd name="connsiteY4" fmla="*/ 79375 h 1168400"/>
                <a:gd name="connsiteX5" fmla="*/ 1908175 w 2862263"/>
                <a:gd name="connsiteY5" fmla="*/ 12700 h 1168400"/>
                <a:gd name="connsiteX6" fmla="*/ 2095500 w 2862263"/>
                <a:gd name="connsiteY6" fmla="*/ 3175 h 1168400"/>
                <a:gd name="connsiteX7" fmla="*/ 2212975 w 2862263"/>
                <a:gd name="connsiteY7" fmla="*/ 19050 h 1168400"/>
                <a:gd name="connsiteX8" fmla="*/ 2308225 w 2862263"/>
                <a:gd name="connsiteY8" fmla="*/ 69850 h 1168400"/>
                <a:gd name="connsiteX9" fmla="*/ 2368550 w 2862263"/>
                <a:gd name="connsiteY9" fmla="*/ 130175 h 1168400"/>
                <a:gd name="connsiteX10" fmla="*/ 2397125 w 2862263"/>
                <a:gd name="connsiteY10" fmla="*/ 200025 h 1168400"/>
                <a:gd name="connsiteX11" fmla="*/ 2425700 w 2862263"/>
                <a:gd name="connsiteY11" fmla="*/ 304800 h 1168400"/>
                <a:gd name="connsiteX12" fmla="*/ 2447925 w 2862263"/>
                <a:gd name="connsiteY12" fmla="*/ 473075 h 1168400"/>
                <a:gd name="connsiteX13" fmla="*/ 2463800 w 2862263"/>
                <a:gd name="connsiteY13" fmla="*/ 603250 h 1168400"/>
                <a:gd name="connsiteX14" fmla="*/ 2495550 w 2862263"/>
                <a:gd name="connsiteY14" fmla="*/ 777875 h 1168400"/>
                <a:gd name="connsiteX15" fmla="*/ 2527300 w 2862263"/>
                <a:gd name="connsiteY15" fmla="*/ 876300 h 1168400"/>
                <a:gd name="connsiteX16" fmla="*/ 2574925 w 2862263"/>
                <a:gd name="connsiteY16" fmla="*/ 996950 h 1168400"/>
                <a:gd name="connsiteX17" fmla="*/ 2632075 w 2862263"/>
                <a:gd name="connsiteY17" fmla="*/ 1069975 h 1168400"/>
                <a:gd name="connsiteX18" fmla="*/ 2717800 w 2862263"/>
                <a:gd name="connsiteY18" fmla="*/ 1133475 h 1168400"/>
                <a:gd name="connsiteX19" fmla="*/ 2806700 w 2862263"/>
                <a:gd name="connsiteY19" fmla="*/ 1155700 h 1168400"/>
                <a:gd name="connsiteX20" fmla="*/ 2854325 w 2862263"/>
                <a:gd name="connsiteY20" fmla="*/ 1162050 h 1168400"/>
                <a:gd name="connsiteX21" fmla="*/ 2854325 w 2862263"/>
                <a:gd name="connsiteY21" fmla="*/ 1165225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62263" h="1168400">
                  <a:moveTo>
                    <a:pt x="0" y="1168400"/>
                  </a:moveTo>
                  <a:cubicBezTo>
                    <a:pt x="175948" y="1001712"/>
                    <a:pt x="351896" y="835025"/>
                    <a:pt x="492125" y="714375"/>
                  </a:cubicBezTo>
                  <a:cubicBezTo>
                    <a:pt x="632354" y="593725"/>
                    <a:pt x="713846" y="530754"/>
                    <a:pt x="841375" y="444500"/>
                  </a:cubicBezTo>
                  <a:cubicBezTo>
                    <a:pt x="968904" y="358246"/>
                    <a:pt x="1135592" y="257704"/>
                    <a:pt x="1257300" y="196850"/>
                  </a:cubicBezTo>
                  <a:cubicBezTo>
                    <a:pt x="1379008" y="135996"/>
                    <a:pt x="1463146" y="110067"/>
                    <a:pt x="1571625" y="79375"/>
                  </a:cubicBezTo>
                  <a:cubicBezTo>
                    <a:pt x="1680104" y="48683"/>
                    <a:pt x="1820862" y="25400"/>
                    <a:pt x="1908175" y="12700"/>
                  </a:cubicBezTo>
                  <a:cubicBezTo>
                    <a:pt x="1995488" y="0"/>
                    <a:pt x="2044700" y="2117"/>
                    <a:pt x="2095500" y="3175"/>
                  </a:cubicBezTo>
                  <a:cubicBezTo>
                    <a:pt x="2146300" y="4233"/>
                    <a:pt x="2177521" y="7938"/>
                    <a:pt x="2212975" y="19050"/>
                  </a:cubicBezTo>
                  <a:cubicBezTo>
                    <a:pt x="2248429" y="30163"/>
                    <a:pt x="2282296" y="51329"/>
                    <a:pt x="2308225" y="69850"/>
                  </a:cubicBezTo>
                  <a:cubicBezTo>
                    <a:pt x="2334154" y="88371"/>
                    <a:pt x="2353733" y="108479"/>
                    <a:pt x="2368550" y="130175"/>
                  </a:cubicBezTo>
                  <a:cubicBezTo>
                    <a:pt x="2383367" y="151871"/>
                    <a:pt x="2387600" y="170921"/>
                    <a:pt x="2397125" y="200025"/>
                  </a:cubicBezTo>
                  <a:cubicBezTo>
                    <a:pt x="2406650" y="229129"/>
                    <a:pt x="2417233" y="259292"/>
                    <a:pt x="2425700" y="304800"/>
                  </a:cubicBezTo>
                  <a:cubicBezTo>
                    <a:pt x="2434167" y="350308"/>
                    <a:pt x="2441575" y="423333"/>
                    <a:pt x="2447925" y="473075"/>
                  </a:cubicBezTo>
                  <a:cubicBezTo>
                    <a:pt x="2454275" y="522817"/>
                    <a:pt x="2455862" y="552450"/>
                    <a:pt x="2463800" y="603250"/>
                  </a:cubicBezTo>
                  <a:cubicBezTo>
                    <a:pt x="2471738" y="654050"/>
                    <a:pt x="2484967" y="732367"/>
                    <a:pt x="2495550" y="777875"/>
                  </a:cubicBezTo>
                  <a:cubicBezTo>
                    <a:pt x="2506133" y="823383"/>
                    <a:pt x="2514071" y="839788"/>
                    <a:pt x="2527300" y="876300"/>
                  </a:cubicBezTo>
                  <a:cubicBezTo>
                    <a:pt x="2540529" y="912813"/>
                    <a:pt x="2557463" y="964671"/>
                    <a:pt x="2574925" y="996950"/>
                  </a:cubicBezTo>
                  <a:cubicBezTo>
                    <a:pt x="2592387" y="1029229"/>
                    <a:pt x="2608263" y="1047221"/>
                    <a:pt x="2632075" y="1069975"/>
                  </a:cubicBezTo>
                  <a:cubicBezTo>
                    <a:pt x="2655887" y="1092729"/>
                    <a:pt x="2688696" y="1119188"/>
                    <a:pt x="2717800" y="1133475"/>
                  </a:cubicBezTo>
                  <a:cubicBezTo>
                    <a:pt x="2746904" y="1147762"/>
                    <a:pt x="2783946" y="1150937"/>
                    <a:pt x="2806700" y="1155700"/>
                  </a:cubicBezTo>
                  <a:cubicBezTo>
                    <a:pt x="2829454" y="1160463"/>
                    <a:pt x="2846387" y="1160462"/>
                    <a:pt x="2854325" y="1162050"/>
                  </a:cubicBezTo>
                  <a:cubicBezTo>
                    <a:pt x="2862263" y="1163638"/>
                    <a:pt x="2858294" y="1164431"/>
                    <a:pt x="2854325" y="1165225"/>
                  </a:cubicBezTo>
                </a:path>
              </a:pathLst>
            </a:custGeom>
            <a:ln w="38100">
              <a:solidFill>
                <a:srgbClr val="0E4D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18356" y="1273636"/>
            <a:ext cx="906469" cy="419081"/>
            <a:chOff x="4018356" y="1273636"/>
            <a:chExt cx="906469" cy="419081"/>
          </a:xfrm>
        </p:grpSpPr>
        <p:cxnSp>
          <p:nvCxnSpPr>
            <p:cNvPr id="31" name="直接连接符 30"/>
            <p:cNvCxnSpPr/>
            <p:nvPr/>
          </p:nvCxnSpPr>
          <p:spPr>
            <a:xfrm rot="5400000">
              <a:off x="3950093" y="1379999"/>
              <a:ext cx="21431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4067569" y="1383968"/>
              <a:ext cx="857256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27"/>
            <p:cNvSpPr txBox="1"/>
            <p:nvPr/>
          </p:nvSpPr>
          <p:spPr>
            <a:xfrm>
              <a:off x="4018356" y="1415718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抖动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工作集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1184354"/>
            <a:ext cx="78778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76250" indent="-476250">
              <a:buClr>
                <a:srgbClr val="FFFF66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一个进程当前正在使用的逻辑页面集合，可表示为二元函数W(t,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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)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45560" y="1687738"/>
            <a:ext cx="6362744" cy="1066830"/>
            <a:chOff x="945560" y="1687738"/>
            <a:chExt cx="6362744" cy="1066830"/>
          </a:xfrm>
        </p:grpSpPr>
        <p:sp>
          <p:nvSpPr>
            <p:cNvPr id="83" name="TextBox 82"/>
            <p:cNvSpPr txBox="1"/>
            <p:nvPr/>
          </p:nvSpPr>
          <p:spPr>
            <a:xfrm>
              <a:off x="945560" y="171109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85972" y="1687738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t是当前的执行时刻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5560" y="207004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85972" y="2046682"/>
              <a:ext cx="6022332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 称为工作集窗口（working-set window ），即一个定长的页面访问时间窗口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45560" y="2684466"/>
            <a:ext cx="6362744" cy="1174850"/>
            <a:chOff x="945560" y="2684466"/>
            <a:chExt cx="6362744" cy="1174850"/>
          </a:xfrm>
        </p:grpSpPr>
        <p:sp>
          <p:nvSpPr>
            <p:cNvPr id="13" name="TextBox 12"/>
            <p:cNvSpPr txBox="1"/>
            <p:nvPr/>
          </p:nvSpPr>
          <p:spPr>
            <a:xfrm>
              <a:off x="945560" y="27078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972" y="2684466"/>
              <a:ext cx="6022332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W(t, 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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是指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在当前时刻 t 前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的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 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时间窗口中的所有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访问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页面所组成的集合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5560" y="345920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972" y="3435846"/>
              <a:ext cx="502220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| W(t, ) | 指工作集的大小，即页面数目</a:t>
              </a:r>
              <a:endParaRPr lang="zh-CN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369879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进程的工作集示例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831846" y="1571618"/>
            <a:ext cx="78010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2 6 1 5 7 7 7 7 5 1 6 2 3 4 1 2 3 4 4 4 3 4 3 4 4 4 1 3 2 7 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7224" y="1035694"/>
            <a:ext cx="208848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页面访问顺序：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7224" y="3291830"/>
            <a:ext cx="458881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如果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 时间窗口的长度为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10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，那么：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70965" y="1821196"/>
            <a:ext cx="2563710" cy="1379537"/>
            <a:chOff x="925965" y="1821196"/>
            <a:chExt cx="2563710" cy="1379537"/>
          </a:xfrm>
        </p:grpSpPr>
        <p:grpSp>
          <p:nvGrpSpPr>
            <p:cNvPr id="4" name="组合 3"/>
            <p:cNvGrpSpPr/>
            <p:nvPr/>
          </p:nvGrpSpPr>
          <p:grpSpPr>
            <a:xfrm>
              <a:off x="925965" y="1821196"/>
              <a:ext cx="2563710" cy="1379537"/>
              <a:chOff x="928662" y="1775455"/>
              <a:chExt cx="2563710" cy="1379537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3060372" y="2548890"/>
                <a:ext cx="432000" cy="576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" name="直接箭头连接符 49"/>
              <p:cNvCxnSpPr/>
              <p:nvPr/>
            </p:nvCxnSpPr>
            <p:spPr>
              <a:xfrm>
                <a:off x="928662" y="2570162"/>
                <a:ext cx="214314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1958954" y="2172150"/>
                <a:ext cx="432000" cy="576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auto">
              <a:xfrm>
                <a:off x="3085683" y="2508661"/>
                <a:ext cx="375424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gradFill rotWithShape="0">
                      <a:gsLst>
                        <a:gs pos="0">
                          <a:srgbClr val="ADE7EB"/>
                        </a:gs>
                        <a:gs pos="100000">
                          <a:srgbClr val="FFFFF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defRPr/>
                </a:pPr>
                <a:r>
                  <a:rPr lang="zh-CN" altLang="zh-CN" sz="3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t</a:t>
                </a:r>
                <a:endParaRPr lang="zh-CN" altLang="zh-CN" sz="36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52" name="直接箭头连接符 51"/>
              <p:cNvCxnSpPr/>
              <p:nvPr/>
            </p:nvCxnSpPr>
            <p:spPr>
              <a:xfrm rot="5400000" flipH="1" flipV="1">
                <a:off x="2896214" y="2161893"/>
                <a:ext cx="776340" cy="3463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1928794" y="2143122"/>
              <a:ext cx="466794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</a:t>
              </a:r>
              <a:endPara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 charset="0"/>
              </a:endParaRPr>
            </a:p>
          </p:txBody>
        </p:sp>
      </p:grpSp>
      <p:sp>
        <p:nvSpPr>
          <p:cNvPr id="31" name="TextBox 41"/>
          <p:cNvSpPr txBox="1"/>
          <p:nvPr/>
        </p:nvSpPr>
        <p:spPr>
          <a:xfrm>
            <a:off x="967275" y="4152813"/>
            <a:ext cx="458881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W(t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,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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) 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=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5, 6, 7}</a:t>
            </a:r>
          </a:p>
        </p:txBody>
      </p:sp>
      <p:sp>
        <p:nvSpPr>
          <p:cNvPr id="32" name="TextBox 41"/>
          <p:cNvSpPr txBox="1"/>
          <p:nvPr/>
        </p:nvSpPr>
        <p:spPr>
          <a:xfrm>
            <a:off x="967275" y="4524986"/>
            <a:ext cx="458881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W(t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2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,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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) = {3, 4}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33" name="TextBox 41"/>
          <p:cNvSpPr txBox="1"/>
          <p:nvPr/>
        </p:nvSpPr>
        <p:spPr>
          <a:xfrm>
            <a:off x="2319507" y="3672794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5, 6, 7}  </a:t>
            </a:r>
          </a:p>
        </p:txBody>
      </p:sp>
      <p:sp>
        <p:nvSpPr>
          <p:cNvPr id="34" name="TextBox 41"/>
          <p:cNvSpPr txBox="1"/>
          <p:nvPr/>
        </p:nvSpPr>
        <p:spPr>
          <a:xfrm>
            <a:off x="2318781" y="3672194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5, 6, 7}  </a:t>
            </a:r>
          </a:p>
        </p:txBody>
      </p:sp>
      <p:sp>
        <p:nvSpPr>
          <p:cNvPr id="40" name="TextBox 41"/>
          <p:cNvSpPr txBox="1"/>
          <p:nvPr/>
        </p:nvSpPr>
        <p:spPr>
          <a:xfrm>
            <a:off x="2318055" y="3672194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5, 6, 7}  </a:t>
            </a:r>
          </a:p>
        </p:txBody>
      </p:sp>
      <p:sp>
        <p:nvSpPr>
          <p:cNvPr id="43" name="TextBox 41"/>
          <p:cNvSpPr txBox="1"/>
          <p:nvPr/>
        </p:nvSpPr>
        <p:spPr>
          <a:xfrm>
            <a:off x="2317329" y="3670917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3, 5, 6, 7}  </a:t>
            </a:r>
          </a:p>
        </p:txBody>
      </p:sp>
      <p:sp>
        <p:nvSpPr>
          <p:cNvPr id="46" name="TextBox 41"/>
          <p:cNvSpPr txBox="1"/>
          <p:nvPr/>
        </p:nvSpPr>
        <p:spPr>
          <a:xfrm>
            <a:off x="2317329" y="3670917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3, 4, 5, 6, 7}  </a:t>
            </a:r>
          </a:p>
        </p:txBody>
      </p:sp>
      <p:sp>
        <p:nvSpPr>
          <p:cNvPr id="51" name="TextBox 41"/>
          <p:cNvSpPr txBox="1"/>
          <p:nvPr/>
        </p:nvSpPr>
        <p:spPr>
          <a:xfrm>
            <a:off x="2317329" y="3669017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3, 4, 5, 6}  </a:t>
            </a:r>
          </a:p>
        </p:txBody>
      </p:sp>
      <p:sp>
        <p:nvSpPr>
          <p:cNvPr id="55" name="TextBox 41"/>
          <p:cNvSpPr txBox="1"/>
          <p:nvPr/>
        </p:nvSpPr>
        <p:spPr>
          <a:xfrm>
            <a:off x="2317329" y="3671279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3, 4, 6}  </a:t>
            </a:r>
          </a:p>
        </p:txBody>
      </p:sp>
      <p:sp>
        <p:nvSpPr>
          <p:cNvPr id="57" name="TextBox 41"/>
          <p:cNvSpPr txBox="1"/>
          <p:nvPr/>
        </p:nvSpPr>
        <p:spPr>
          <a:xfrm>
            <a:off x="2317851" y="3670615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3, 4}  </a:t>
            </a:r>
          </a:p>
        </p:txBody>
      </p:sp>
      <p:sp>
        <p:nvSpPr>
          <p:cNvPr id="58" name="TextBox 41"/>
          <p:cNvSpPr txBox="1"/>
          <p:nvPr/>
        </p:nvSpPr>
        <p:spPr>
          <a:xfrm>
            <a:off x="2315151" y="3667117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{2, 3, 4}  </a:t>
            </a:r>
          </a:p>
        </p:txBody>
      </p:sp>
      <p:sp>
        <p:nvSpPr>
          <p:cNvPr id="59" name="TextBox 41"/>
          <p:cNvSpPr txBox="1"/>
          <p:nvPr/>
        </p:nvSpPr>
        <p:spPr>
          <a:xfrm>
            <a:off x="2315151" y="3667283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{3, 4}  </a:t>
            </a:r>
          </a:p>
        </p:txBody>
      </p:sp>
      <p:sp>
        <p:nvSpPr>
          <p:cNvPr id="39" name="TextBox 41"/>
          <p:cNvSpPr txBox="1"/>
          <p:nvPr/>
        </p:nvSpPr>
        <p:spPr>
          <a:xfrm>
            <a:off x="967275" y="3661606"/>
            <a:ext cx="458881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W(t,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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) =</a:t>
            </a:r>
          </a:p>
        </p:txBody>
      </p:sp>
      <p:sp>
        <p:nvSpPr>
          <p:cNvPr id="44" name="TextBox 41"/>
          <p:cNvSpPr txBox="1"/>
          <p:nvPr/>
        </p:nvSpPr>
        <p:spPr>
          <a:xfrm>
            <a:off x="3027986" y="1251944"/>
            <a:ext cx="40668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t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45" name="TextBox 41"/>
          <p:cNvSpPr txBox="1"/>
          <p:nvPr/>
        </p:nvSpPr>
        <p:spPr>
          <a:xfrm>
            <a:off x="6762666" y="1265520"/>
            <a:ext cx="40668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t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742561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41024 0.00309 " pathEditMode="relative" rAng="0" ptsTypes="AA">
                                      <p:cBhvr>
                                        <p:cTn id="6" dur="16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03" y="1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4" grpId="1"/>
      <p:bldP spid="40" grpId="0"/>
      <p:bldP spid="40" grpId="1"/>
      <p:bldP spid="43" grpId="0"/>
      <p:bldP spid="43" grpId="1"/>
      <p:bldP spid="46" grpId="0"/>
      <p:bldP spid="46" grpId="1"/>
      <p:bldP spid="51" grpId="0"/>
      <p:bldP spid="51" grpId="1"/>
      <p:bldP spid="55" grpId="0"/>
      <p:bldP spid="55" grpId="1"/>
      <p:bldP spid="57" grpId="0"/>
      <p:bldP spid="57" grpId="1"/>
      <p:bldP spid="58" grpId="0"/>
      <p:bldP spid="58" grpId="1"/>
      <p:bldP spid="59" grpId="0"/>
      <p:bldP spid="44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工作集的变化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0556" y="3095088"/>
            <a:ext cx="6577057" cy="707886"/>
            <a:chOff x="840556" y="3095088"/>
            <a:chExt cx="6577057" cy="707886"/>
          </a:xfrm>
        </p:grpSpPr>
        <p:sp>
          <p:nvSpPr>
            <p:cNvPr id="83" name="TextBox 82"/>
            <p:cNvSpPr txBox="1"/>
            <p:nvPr/>
          </p:nvSpPr>
          <p:spPr>
            <a:xfrm>
              <a:off x="840556" y="309508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4882" y="3095088"/>
              <a:ext cx="6262731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进程开始执行后，随着访问新页面逐步建立较稳定的工作集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0556" y="3702728"/>
            <a:ext cx="6577057" cy="707886"/>
            <a:chOff x="840556" y="3702728"/>
            <a:chExt cx="6577057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840556" y="370272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54882" y="3702728"/>
              <a:ext cx="6262731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当内存访问的局部性区域的位置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大致稳定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时，工作集大小也大致稳定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0556" y="4331266"/>
            <a:ext cx="6577057" cy="707886"/>
            <a:chOff x="840556" y="4331266"/>
            <a:chExt cx="6577057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840556" y="43312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54882" y="4331266"/>
              <a:ext cx="6262731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局部性区域的位置改变时，工作集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快速扩张和收缩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过渡到下一个稳定值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54882" y="788683"/>
            <a:ext cx="4506786" cy="2286016"/>
            <a:chOff x="1565412" y="2714626"/>
            <a:chExt cx="4506786" cy="2286016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1795444" y="4452953"/>
              <a:ext cx="3786214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5400000" flipH="1" flipV="1">
              <a:off x="988196" y="3631416"/>
              <a:ext cx="1643074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804970" y="3105150"/>
              <a:ext cx="3643338" cy="1588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任意多边形 34"/>
            <p:cNvSpPr/>
            <p:nvPr/>
          </p:nvSpPr>
          <p:spPr>
            <a:xfrm>
              <a:off x="1828800" y="3129492"/>
              <a:ext cx="3302000" cy="1302808"/>
            </a:xfrm>
            <a:custGeom>
              <a:avLst/>
              <a:gdLst>
                <a:gd name="connsiteX0" fmla="*/ 0 w 3302000"/>
                <a:gd name="connsiteY0" fmla="*/ 1302808 h 1302808"/>
                <a:gd name="connsiteX1" fmla="*/ 19050 w 3302000"/>
                <a:gd name="connsiteY1" fmla="*/ 1194858 h 1302808"/>
                <a:gd name="connsiteX2" fmla="*/ 47625 w 3302000"/>
                <a:gd name="connsiteY2" fmla="*/ 1147233 h 1302808"/>
                <a:gd name="connsiteX3" fmla="*/ 57150 w 3302000"/>
                <a:gd name="connsiteY3" fmla="*/ 1077383 h 1302808"/>
                <a:gd name="connsiteX4" fmla="*/ 63500 w 3302000"/>
                <a:gd name="connsiteY4" fmla="*/ 1013883 h 1302808"/>
                <a:gd name="connsiteX5" fmla="*/ 88900 w 3302000"/>
                <a:gd name="connsiteY5" fmla="*/ 975783 h 1302808"/>
                <a:gd name="connsiteX6" fmla="*/ 98425 w 3302000"/>
                <a:gd name="connsiteY6" fmla="*/ 921808 h 1302808"/>
                <a:gd name="connsiteX7" fmla="*/ 123825 w 3302000"/>
                <a:gd name="connsiteY7" fmla="*/ 883708 h 1302808"/>
                <a:gd name="connsiteX8" fmla="*/ 136525 w 3302000"/>
                <a:gd name="connsiteY8" fmla="*/ 829733 h 1302808"/>
                <a:gd name="connsiteX9" fmla="*/ 174625 w 3302000"/>
                <a:gd name="connsiteY9" fmla="*/ 766233 h 1302808"/>
                <a:gd name="connsiteX10" fmla="*/ 222250 w 3302000"/>
                <a:gd name="connsiteY10" fmla="*/ 715433 h 1302808"/>
                <a:gd name="connsiteX11" fmla="*/ 269875 w 3302000"/>
                <a:gd name="connsiteY11" fmla="*/ 712258 h 1302808"/>
                <a:gd name="connsiteX12" fmla="*/ 320675 w 3302000"/>
                <a:gd name="connsiteY12" fmla="*/ 772583 h 1302808"/>
                <a:gd name="connsiteX13" fmla="*/ 368300 w 3302000"/>
                <a:gd name="connsiteY13" fmla="*/ 791633 h 1302808"/>
                <a:gd name="connsiteX14" fmla="*/ 419100 w 3302000"/>
                <a:gd name="connsiteY14" fmla="*/ 791633 h 1302808"/>
                <a:gd name="connsiteX15" fmla="*/ 460375 w 3302000"/>
                <a:gd name="connsiteY15" fmla="*/ 769408 h 1302808"/>
                <a:gd name="connsiteX16" fmla="*/ 511175 w 3302000"/>
                <a:gd name="connsiteY16" fmla="*/ 744008 h 1302808"/>
                <a:gd name="connsiteX17" fmla="*/ 539750 w 3302000"/>
                <a:gd name="connsiteY17" fmla="*/ 718608 h 1302808"/>
                <a:gd name="connsiteX18" fmla="*/ 600075 w 3302000"/>
                <a:gd name="connsiteY18" fmla="*/ 721783 h 1302808"/>
                <a:gd name="connsiteX19" fmla="*/ 628650 w 3302000"/>
                <a:gd name="connsiteY19" fmla="*/ 750358 h 1302808"/>
                <a:gd name="connsiteX20" fmla="*/ 673100 w 3302000"/>
                <a:gd name="connsiteY20" fmla="*/ 759883 h 1302808"/>
                <a:gd name="connsiteX21" fmla="*/ 717550 w 3302000"/>
                <a:gd name="connsiteY21" fmla="*/ 788458 h 1302808"/>
                <a:gd name="connsiteX22" fmla="*/ 746125 w 3302000"/>
                <a:gd name="connsiteY22" fmla="*/ 756708 h 1302808"/>
                <a:gd name="connsiteX23" fmla="*/ 774700 w 3302000"/>
                <a:gd name="connsiteY23" fmla="*/ 718608 h 1302808"/>
                <a:gd name="connsiteX24" fmla="*/ 806450 w 3302000"/>
                <a:gd name="connsiteY24" fmla="*/ 705908 h 1302808"/>
                <a:gd name="connsiteX25" fmla="*/ 806450 w 3302000"/>
                <a:gd name="connsiteY25" fmla="*/ 613833 h 1302808"/>
                <a:gd name="connsiteX26" fmla="*/ 831850 w 3302000"/>
                <a:gd name="connsiteY26" fmla="*/ 512233 h 1302808"/>
                <a:gd name="connsiteX27" fmla="*/ 866775 w 3302000"/>
                <a:gd name="connsiteY27" fmla="*/ 423333 h 1302808"/>
                <a:gd name="connsiteX28" fmla="*/ 879475 w 3302000"/>
                <a:gd name="connsiteY28" fmla="*/ 388408 h 1302808"/>
                <a:gd name="connsiteX29" fmla="*/ 885825 w 3302000"/>
                <a:gd name="connsiteY29" fmla="*/ 340783 h 1302808"/>
                <a:gd name="connsiteX30" fmla="*/ 898525 w 3302000"/>
                <a:gd name="connsiteY30" fmla="*/ 280458 h 1302808"/>
                <a:gd name="connsiteX31" fmla="*/ 923925 w 3302000"/>
                <a:gd name="connsiteY31" fmla="*/ 242358 h 1302808"/>
                <a:gd name="connsiteX32" fmla="*/ 930275 w 3302000"/>
                <a:gd name="connsiteY32" fmla="*/ 223308 h 1302808"/>
                <a:gd name="connsiteX33" fmla="*/ 974725 w 3302000"/>
                <a:gd name="connsiteY33" fmla="*/ 236008 h 1302808"/>
                <a:gd name="connsiteX34" fmla="*/ 1031875 w 3302000"/>
                <a:gd name="connsiteY34" fmla="*/ 274108 h 1302808"/>
                <a:gd name="connsiteX35" fmla="*/ 1050925 w 3302000"/>
                <a:gd name="connsiteY35" fmla="*/ 312208 h 1302808"/>
                <a:gd name="connsiteX36" fmla="*/ 1073150 w 3302000"/>
                <a:gd name="connsiteY36" fmla="*/ 372533 h 1302808"/>
                <a:gd name="connsiteX37" fmla="*/ 1104900 w 3302000"/>
                <a:gd name="connsiteY37" fmla="*/ 470958 h 1302808"/>
                <a:gd name="connsiteX38" fmla="*/ 1133475 w 3302000"/>
                <a:gd name="connsiteY38" fmla="*/ 547158 h 1302808"/>
                <a:gd name="connsiteX39" fmla="*/ 1162050 w 3302000"/>
                <a:gd name="connsiteY39" fmla="*/ 610658 h 1302808"/>
                <a:gd name="connsiteX40" fmla="*/ 1225550 w 3302000"/>
                <a:gd name="connsiteY40" fmla="*/ 610658 h 1302808"/>
                <a:gd name="connsiteX41" fmla="*/ 1266825 w 3302000"/>
                <a:gd name="connsiteY41" fmla="*/ 582083 h 1302808"/>
                <a:gd name="connsiteX42" fmla="*/ 1285875 w 3302000"/>
                <a:gd name="connsiteY42" fmla="*/ 556683 h 1302808"/>
                <a:gd name="connsiteX43" fmla="*/ 1323975 w 3302000"/>
                <a:gd name="connsiteY43" fmla="*/ 543983 h 1302808"/>
                <a:gd name="connsiteX44" fmla="*/ 1371600 w 3302000"/>
                <a:gd name="connsiteY44" fmla="*/ 569383 h 1302808"/>
                <a:gd name="connsiteX45" fmla="*/ 1431925 w 3302000"/>
                <a:gd name="connsiteY45" fmla="*/ 604308 h 1302808"/>
                <a:gd name="connsiteX46" fmla="*/ 1501775 w 3302000"/>
                <a:gd name="connsiteY46" fmla="*/ 620183 h 1302808"/>
                <a:gd name="connsiteX47" fmla="*/ 1552575 w 3302000"/>
                <a:gd name="connsiteY47" fmla="*/ 610658 h 1302808"/>
                <a:gd name="connsiteX48" fmla="*/ 1584325 w 3302000"/>
                <a:gd name="connsiteY48" fmla="*/ 563033 h 1302808"/>
                <a:gd name="connsiteX49" fmla="*/ 1600200 w 3302000"/>
                <a:gd name="connsiteY49" fmla="*/ 524933 h 1302808"/>
                <a:gd name="connsiteX50" fmla="*/ 1625600 w 3302000"/>
                <a:gd name="connsiteY50" fmla="*/ 451908 h 1302808"/>
                <a:gd name="connsiteX51" fmla="*/ 1631950 w 3302000"/>
                <a:gd name="connsiteY51" fmla="*/ 372533 h 1302808"/>
                <a:gd name="connsiteX52" fmla="*/ 1644650 w 3302000"/>
                <a:gd name="connsiteY52" fmla="*/ 280458 h 1302808"/>
                <a:gd name="connsiteX53" fmla="*/ 1660525 w 3302000"/>
                <a:gd name="connsiteY53" fmla="*/ 213783 h 1302808"/>
                <a:gd name="connsiteX54" fmla="*/ 1679575 w 3302000"/>
                <a:gd name="connsiteY54" fmla="*/ 140758 h 1302808"/>
                <a:gd name="connsiteX55" fmla="*/ 1692275 w 3302000"/>
                <a:gd name="connsiteY55" fmla="*/ 89958 h 1302808"/>
                <a:gd name="connsiteX56" fmla="*/ 1717675 w 3302000"/>
                <a:gd name="connsiteY56" fmla="*/ 39158 h 1302808"/>
                <a:gd name="connsiteX57" fmla="*/ 1739900 w 3302000"/>
                <a:gd name="connsiteY57" fmla="*/ 1058 h 1302808"/>
                <a:gd name="connsiteX58" fmla="*/ 1781175 w 3302000"/>
                <a:gd name="connsiteY58" fmla="*/ 32808 h 1302808"/>
                <a:gd name="connsiteX59" fmla="*/ 1835150 w 3302000"/>
                <a:gd name="connsiteY59" fmla="*/ 86783 h 1302808"/>
                <a:gd name="connsiteX60" fmla="*/ 1854200 w 3302000"/>
                <a:gd name="connsiteY60" fmla="*/ 156633 h 1302808"/>
                <a:gd name="connsiteX61" fmla="*/ 1882775 w 3302000"/>
                <a:gd name="connsiteY61" fmla="*/ 213783 h 1302808"/>
                <a:gd name="connsiteX62" fmla="*/ 1898650 w 3302000"/>
                <a:gd name="connsiteY62" fmla="*/ 299508 h 1302808"/>
                <a:gd name="connsiteX63" fmla="*/ 1927225 w 3302000"/>
                <a:gd name="connsiteY63" fmla="*/ 353483 h 1302808"/>
                <a:gd name="connsiteX64" fmla="*/ 2003425 w 3302000"/>
                <a:gd name="connsiteY64" fmla="*/ 356658 h 1302808"/>
                <a:gd name="connsiteX65" fmla="*/ 2051050 w 3302000"/>
                <a:gd name="connsiteY65" fmla="*/ 283633 h 1302808"/>
                <a:gd name="connsiteX66" fmla="*/ 2085975 w 3302000"/>
                <a:gd name="connsiteY66" fmla="*/ 251883 h 1302808"/>
                <a:gd name="connsiteX67" fmla="*/ 2133600 w 3302000"/>
                <a:gd name="connsiteY67" fmla="*/ 248708 h 1302808"/>
                <a:gd name="connsiteX68" fmla="*/ 2200275 w 3302000"/>
                <a:gd name="connsiteY68" fmla="*/ 289983 h 1302808"/>
                <a:gd name="connsiteX69" fmla="*/ 2244725 w 3302000"/>
                <a:gd name="connsiteY69" fmla="*/ 334433 h 1302808"/>
                <a:gd name="connsiteX70" fmla="*/ 2384425 w 3302000"/>
                <a:gd name="connsiteY70" fmla="*/ 334433 h 1302808"/>
                <a:gd name="connsiteX71" fmla="*/ 2390775 w 3302000"/>
                <a:gd name="connsiteY71" fmla="*/ 302683 h 1302808"/>
                <a:gd name="connsiteX72" fmla="*/ 2409825 w 3302000"/>
                <a:gd name="connsiteY72" fmla="*/ 277283 h 1302808"/>
                <a:gd name="connsiteX73" fmla="*/ 2451100 w 3302000"/>
                <a:gd name="connsiteY73" fmla="*/ 261408 h 1302808"/>
                <a:gd name="connsiteX74" fmla="*/ 2476500 w 3302000"/>
                <a:gd name="connsiteY74" fmla="*/ 239183 h 1302808"/>
                <a:gd name="connsiteX75" fmla="*/ 2508250 w 3302000"/>
                <a:gd name="connsiteY75" fmla="*/ 175683 h 1302808"/>
                <a:gd name="connsiteX76" fmla="*/ 2511425 w 3302000"/>
                <a:gd name="connsiteY76" fmla="*/ 121708 h 1302808"/>
                <a:gd name="connsiteX77" fmla="*/ 2520950 w 3302000"/>
                <a:gd name="connsiteY77" fmla="*/ 86783 h 1302808"/>
                <a:gd name="connsiteX78" fmla="*/ 2590800 w 3302000"/>
                <a:gd name="connsiteY78" fmla="*/ 83608 h 1302808"/>
                <a:gd name="connsiteX79" fmla="*/ 2651125 w 3302000"/>
                <a:gd name="connsiteY79" fmla="*/ 201083 h 1302808"/>
                <a:gd name="connsiteX80" fmla="*/ 2711450 w 3302000"/>
                <a:gd name="connsiteY80" fmla="*/ 372533 h 1302808"/>
                <a:gd name="connsiteX81" fmla="*/ 2762250 w 3302000"/>
                <a:gd name="connsiteY81" fmla="*/ 512233 h 1302808"/>
                <a:gd name="connsiteX82" fmla="*/ 2806700 w 3302000"/>
                <a:gd name="connsiteY82" fmla="*/ 540808 h 1302808"/>
                <a:gd name="connsiteX83" fmla="*/ 2851150 w 3302000"/>
                <a:gd name="connsiteY83" fmla="*/ 512233 h 1302808"/>
                <a:gd name="connsiteX84" fmla="*/ 2892425 w 3302000"/>
                <a:gd name="connsiteY84" fmla="*/ 455083 h 1302808"/>
                <a:gd name="connsiteX85" fmla="*/ 2930525 w 3302000"/>
                <a:gd name="connsiteY85" fmla="*/ 413808 h 1302808"/>
                <a:gd name="connsiteX86" fmla="*/ 2968625 w 3302000"/>
                <a:gd name="connsiteY86" fmla="*/ 397933 h 1302808"/>
                <a:gd name="connsiteX87" fmla="*/ 3041650 w 3302000"/>
                <a:gd name="connsiteY87" fmla="*/ 413808 h 1302808"/>
                <a:gd name="connsiteX88" fmla="*/ 3124200 w 3302000"/>
                <a:gd name="connsiteY88" fmla="*/ 470958 h 1302808"/>
                <a:gd name="connsiteX89" fmla="*/ 3209925 w 3302000"/>
                <a:gd name="connsiteY89" fmla="*/ 486833 h 1302808"/>
                <a:gd name="connsiteX90" fmla="*/ 3257550 w 3302000"/>
                <a:gd name="connsiteY90" fmla="*/ 474133 h 1302808"/>
                <a:gd name="connsiteX91" fmla="*/ 3292475 w 3302000"/>
                <a:gd name="connsiteY91" fmla="*/ 455083 h 1302808"/>
                <a:gd name="connsiteX92" fmla="*/ 3302000 w 3302000"/>
                <a:gd name="connsiteY92" fmla="*/ 432858 h 130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302000" h="1302808">
                  <a:moveTo>
                    <a:pt x="0" y="1302808"/>
                  </a:moveTo>
                  <a:cubicBezTo>
                    <a:pt x="5556" y="1261797"/>
                    <a:pt x="11113" y="1220787"/>
                    <a:pt x="19050" y="1194858"/>
                  </a:cubicBezTo>
                  <a:cubicBezTo>
                    <a:pt x="26987" y="1168929"/>
                    <a:pt x="41275" y="1166812"/>
                    <a:pt x="47625" y="1147233"/>
                  </a:cubicBezTo>
                  <a:cubicBezTo>
                    <a:pt x="53975" y="1127654"/>
                    <a:pt x="54504" y="1099608"/>
                    <a:pt x="57150" y="1077383"/>
                  </a:cubicBezTo>
                  <a:cubicBezTo>
                    <a:pt x="59796" y="1055158"/>
                    <a:pt x="58208" y="1030816"/>
                    <a:pt x="63500" y="1013883"/>
                  </a:cubicBezTo>
                  <a:cubicBezTo>
                    <a:pt x="68792" y="996950"/>
                    <a:pt x="83079" y="991129"/>
                    <a:pt x="88900" y="975783"/>
                  </a:cubicBezTo>
                  <a:cubicBezTo>
                    <a:pt x="94721" y="960437"/>
                    <a:pt x="92604" y="937154"/>
                    <a:pt x="98425" y="921808"/>
                  </a:cubicBezTo>
                  <a:cubicBezTo>
                    <a:pt x="104246" y="906462"/>
                    <a:pt x="117475" y="899054"/>
                    <a:pt x="123825" y="883708"/>
                  </a:cubicBezTo>
                  <a:cubicBezTo>
                    <a:pt x="130175" y="868362"/>
                    <a:pt x="128058" y="849312"/>
                    <a:pt x="136525" y="829733"/>
                  </a:cubicBezTo>
                  <a:cubicBezTo>
                    <a:pt x="144992" y="810154"/>
                    <a:pt x="160338" y="785283"/>
                    <a:pt x="174625" y="766233"/>
                  </a:cubicBezTo>
                  <a:cubicBezTo>
                    <a:pt x="188913" y="747183"/>
                    <a:pt x="206375" y="724429"/>
                    <a:pt x="222250" y="715433"/>
                  </a:cubicBezTo>
                  <a:cubicBezTo>
                    <a:pt x="238125" y="706437"/>
                    <a:pt x="253471" y="702733"/>
                    <a:pt x="269875" y="712258"/>
                  </a:cubicBezTo>
                  <a:cubicBezTo>
                    <a:pt x="286279" y="721783"/>
                    <a:pt x="304271" y="759354"/>
                    <a:pt x="320675" y="772583"/>
                  </a:cubicBezTo>
                  <a:cubicBezTo>
                    <a:pt x="337079" y="785812"/>
                    <a:pt x="351896" y="788458"/>
                    <a:pt x="368300" y="791633"/>
                  </a:cubicBezTo>
                  <a:cubicBezTo>
                    <a:pt x="384704" y="794808"/>
                    <a:pt x="403754" y="795337"/>
                    <a:pt x="419100" y="791633"/>
                  </a:cubicBezTo>
                  <a:cubicBezTo>
                    <a:pt x="434446" y="787929"/>
                    <a:pt x="445029" y="777345"/>
                    <a:pt x="460375" y="769408"/>
                  </a:cubicBezTo>
                  <a:cubicBezTo>
                    <a:pt x="475721" y="761471"/>
                    <a:pt x="497946" y="752475"/>
                    <a:pt x="511175" y="744008"/>
                  </a:cubicBezTo>
                  <a:cubicBezTo>
                    <a:pt x="524404" y="735541"/>
                    <a:pt x="524933" y="722312"/>
                    <a:pt x="539750" y="718608"/>
                  </a:cubicBezTo>
                  <a:cubicBezTo>
                    <a:pt x="554567" y="714904"/>
                    <a:pt x="585258" y="716491"/>
                    <a:pt x="600075" y="721783"/>
                  </a:cubicBezTo>
                  <a:cubicBezTo>
                    <a:pt x="614892" y="727075"/>
                    <a:pt x="616479" y="744008"/>
                    <a:pt x="628650" y="750358"/>
                  </a:cubicBezTo>
                  <a:cubicBezTo>
                    <a:pt x="640821" y="756708"/>
                    <a:pt x="658283" y="753533"/>
                    <a:pt x="673100" y="759883"/>
                  </a:cubicBezTo>
                  <a:cubicBezTo>
                    <a:pt x="687917" y="766233"/>
                    <a:pt x="705379" y="788987"/>
                    <a:pt x="717550" y="788458"/>
                  </a:cubicBezTo>
                  <a:cubicBezTo>
                    <a:pt x="729721" y="787929"/>
                    <a:pt x="736600" y="768350"/>
                    <a:pt x="746125" y="756708"/>
                  </a:cubicBezTo>
                  <a:cubicBezTo>
                    <a:pt x="755650" y="745066"/>
                    <a:pt x="764646" y="727075"/>
                    <a:pt x="774700" y="718608"/>
                  </a:cubicBezTo>
                  <a:cubicBezTo>
                    <a:pt x="784754" y="710141"/>
                    <a:pt x="801158" y="723370"/>
                    <a:pt x="806450" y="705908"/>
                  </a:cubicBezTo>
                  <a:cubicBezTo>
                    <a:pt x="811742" y="688446"/>
                    <a:pt x="802217" y="646112"/>
                    <a:pt x="806450" y="613833"/>
                  </a:cubicBezTo>
                  <a:cubicBezTo>
                    <a:pt x="810683" y="581554"/>
                    <a:pt x="821796" y="543983"/>
                    <a:pt x="831850" y="512233"/>
                  </a:cubicBezTo>
                  <a:cubicBezTo>
                    <a:pt x="841904" y="480483"/>
                    <a:pt x="858838" y="443971"/>
                    <a:pt x="866775" y="423333"/>
                  </a:cubicBezTo>
                  <a:cubicBezTo>
                    <a:pt x="874713" y="402696"/>
                    <a:pt x="876300" y="402166"/>
                    <a:pt x="879475" y="388408"/>
                  </a:cubicBezTo>
                  <a:cubicBezTo>
                    <a:pt x="882650" y="374650"/>
                    <a:pt x="882650" y="358775"/>
                    <a:pt x="885825" y="340783"/>
                  </a:cubicBezTo>
                  <a:cubicBezTo>
                    <a:pt x="889000" y="322791"/>
                    <a:pt x="892175" y="296862"/>
                    <a:pt x="898525" y="280458"/>
                  </a:cubicBezTo>
                  <a:cubicBezTo>
                    <a:pt x="904875" y="264054"/>
                    <a:pt x="918633" y="251883"/>
                    <a:pt x="923925" y="242358"/>
                  </a:cubicBezTo>
                  <a:cubicBezTo>
                    <a:pt x="929217" y="232833"/>
                    <a:pt x="921808" y="224366"/>
                    <a:pt x="930275" y="223308"/>
                  </a:cubicBezTo>
                  <a:cubicBezTo>
                    <a:pt x="938742" y="222250"/>
                    <a:pt x="957792" y="227541"/>
                    <a:pt x="974725" y="236008"/>
                  </a:cubicBezTo>
                  <a:cubicBezTo>
                    <a:pt x="991658" y="244475"/>
                    <a:pt x="1019175" y="261408"/>
                    <a:pt x="1031875" y="274108"/>
                  </a:cubicBezTo>
                  <a:cubicBezTo>
                    <a:pt x="1044575" y="286808"/>
                    <a:pt x="1044046" y="295804"/>
                    <a:pt x="1050925" y="312208"/>
                  </a:cubicBezTo>
                  <a:cubicBezTo>
                    <a:pt x="1057804" y="328612"/>
                    <a:pt x="1064154" y="346075"/>
                    <a:pt x="1073150" y="372533"/>
                  </a:cubicBezTo>
                  <a:cubicBezTo>
                    <a:pt x="1082146" y="398991"/>
                    <a:pt x="1094846" y="441854"/>
                    <a:pt x="1104900" y="470958"/>
                  </a:cubicBezTo>
                  <a:cubicBezTo>
                    <a:pt x="1114954" y="500062"/>
                    <a:pt x="1123950" y="523875"/>
                    <a:pt x="1133475" y="547158"/>
                  </a:cubicBezTo>
                  <a:cubicBezTo>
                    <a:pt x="1143000" y="570441"/>
                    <a:pt x="1146704" y="600075"/>
                    <a:pt x="1162050" y="610658"/>
                  </a:cubicBezTo>
                  <a:cubicBezTo>
                    <a:pt x="1177396" y="621241"/>
                    <a:pt x="1208087" y="615421"/>
                    <a:pt x="1225550" y="610658"/>
                  </a:cubicBezTo>
                  <a:cubicBezTo>
                    <a:pt x="1243013" y="605895"/>
                    <a:pt x="1256771" y="591079"/>
                    <a:pt x="1266825" y="582083"/>
                  </a:cubicBezTo>
                  <a:cubicBezTo>
                    <a:pt x="1276879" y="573087"/>
                    <a:pt x="1276350" y="563033"/>
                    <a:pt x="1285875" y="556683"/>
                  </a:cubicBezTo>
                  <a:cubicBezTo>
                    <a:pt x="1295400" y="550333"/>
                    <a:pt x="1309688" y="541866"/>
                    <a:pt x="1323975" y="543983"/>
                  </a:cubicBezTo>
                  <a:cubicBezTo>
                    <a:pt x="1338263" y="546100"/>
                    <a:pt x="1353608" y="559329"/>
                    <a:pt x="1371600" y="569383"/>
                  </a:cubicBezTo>
                  <a:cubicBezTo>
                    <a:pt x="1389592" y="579437"/>
                    <a:pt x="1410229" y="595841"/>
                    <a:pt x="1431925" y="604308"/>
                  </a:cubicBezTo>
                  <a:cubicBezTo>
                    <a:pt x="1453621" y="612775"/>
                    <a:pt x="1481667" y="619125"/>
                    <a:pt x="1501775" y="620183"/>
                  </a:cubicBezTo>
                  <a:cubicBezTo>
                    <a:pt x="1521883" y="621241"/>
                    <a:pt x="1538817" y="620183"/>
                    <a:pt x="1552575" y="610658"/>
                  </a:cubicBezTo>
                  <a:cubicBezTo>
                    <a:pt x="1566333" y="601133"/>
                    <a:pt x="1576388" y="577320"/>
                    <a:pt x="1584325" y="563033"/>
                  </a:cubicBezTo>
                  <a:cubicBezTo>
                    <a:pt x="1592262" y="548746"/>
                    <a:pt x="1593321" y="543454"/>
                    <a:pt x="1600200" y="524933"/>
                  </a:cubicBezTo>
                  <a:cubicBezTo>
                    <a:pt x="1607079" y="506412"/>
                    <a:pt x="1620308" y="477308"/>
                    <a:pt x="1625600" y="451908"/>
                  </a:cubicBezTo>
                  <a:cubicBezTo>
                    <a:pt x="1630892" y="426508"/>
                    <a:pt x="1628775" y="401108"/>
                    <a:pt x="1631950" y="372533"/>
                  </a:cubicBezTo>
                  <a:cubicBezTo>
                    <a:pt x="1635125" y="343958"/>
                    <a:pt x="1639888" y="306916"/>
                    <a:pt x="1644650" y="280458"/>
                  </a:cubicBezTo>
                  <a:cubicBezTo>
                    <a:pt x="1649412" y="254000"/>
                    <a:pt x="1654704" y="237066"/>
                    <a:pt x="1660525" y="213783"/>
                  </a:cubicBezTo>
                  <a:cubicBezTo>
                    <a:pt x="1666346" y="190500"/>
                    <a:pt x="1674283" y="161395"/>
                    <a:pt x="1679575" y="140758"/>
                  </a:cubicBezTo>
                  <a:cubicBezTo>
                    <a:pt x="1684867" y="120121"/>
                    <a:pt x="1685925" y="106891"/>
                    <a:pt x="1692275" y="89958"/>
                  </a:cubicBezTo>
                  <a:cubicBezTo>
                    <a:pt x="1698625" y="73025"/>
                    <a:pt x="1709738" y="53975"/>
                    <a:pt x="1717675" y="39158"/>
                  </a:cubicBezTo>
                  <a:cubicBezTo>
                    <a:pt x="1725613" y="24341"/>
                    <a:pt x="1729317" y="2116"/>
                    <a:pt x="1739900" y="1058"/>
                  </a:cubicBezTo>
                  <a:cubicBezTo>
                    <a:pt x="1750483" y="0"/>
                    <a:pt x="1765300" y="18521"/>
                    <a:pt x="1781175" y="32808"/>
                  </a:cubicBezTo>
                  <a:cubicBezTo>
                    <a:pt x="1797050" y="47096"/>
                    <a:pt x="1822979" y="66146"/>
                    <a:pt x="1835150" y="86783"/>
                  </a:cubicBezTo>
                  <a:cubicBezTo>
                    <a:pt x="1847321" y="107420"/>
                    <a:pt x="1846263" y="135466"/>
                    <a:pt x="1854200" y="156633"/>
                  </a:cubicBezTo>
                  <a:cubicBezTo>
                    <a:pt x="1862138" y="177800"/>
                    <a:pt x="1875367" y="189971"/>
                    <a:pt x="1882775" y="213783"/>
                  </a:cubicBezTo>
                  <a:cubicBezTo>
                    <a:pt x="1890183" y="237596"/>
                    <a:pt x="1891242" y="276225"/>
                    <a:pt x="1898650" y="299508"/>
                  </a:cubicBezTo>
                  <a:cubicBezTo>
                    <a:pt x="1906058" y="322791"/>
                    <a:pt x="1909763" y="343958"/>
                    <a:pt x="1927225" y="353483"/>
                  </a:cubicBezTo>
                  <a:cubicBezTo>
                    <a:pt x="1944688" y="363008"/>
                    <a:pt x="1982788" y="368300"/>
                    <a:pt x="2003425" y="356658"/>
                  </a:cubicBezTo>
                  <a:cubicBezTo>
                    <a:pt x="2024062" y="345016"/>
                    <a:pt x="2037292" y="301095"/>
                    <a:pt x="2051050" y="283633"/>
                  </a:cubicBezTo>
                  <a:cubicBezTo>
                    <a:pt x="2064808" y="266171"/>
                    <a:pt x="2072217" y="257704"/>
                    <a:pt x="2085975" y="251883"/>
                  </a:cubicBezTo>
                  <a:cubicBezTo>
                    <a:pt x="2099733" y="246062"/>
                    <a:pt x="2114550" y="242358"/>
                    <a:pt x="2133600" y="248708"/>
                  </a:cubicBezTo>
                  <a:cubicBezTo>
                    <a:pt x="2152650" y="255058"/>
                    <a:pt x="2181754" y="275696"/>
                    <a:pt x="2200275" y="289983"/>
                  </a:cubicBezTo>
                  <a:cubicBezTo>
                    <a:pt x="2218796" y="304270"/>
                    <a:pt x="2214033" y="327025"/>
                    <a:pt x="2244725" y="334433"/>
                  </a:cubicBezTo>
                  <a:cubicBezTo>
                    <a:pt x="2275417" y="341841"/>
                    <a:pt x="2360083" y="339725"/>
                    <a:pt x="2384425" y="334433"/>
                  </a:cubicBezTo>
                  <a:cubicBezTo>
                    <a:pt x="2408767" y="329141"/>
                    <a:pt x="2386542" y="312208"/>
                    <a:pt x="2390775" y="302683"/>
                  </a:cubicBezTo>
                  <a:cubicBezTo>
                    <a:pt x="2395008" y="293158"/>
                    <a:pt x="2399771" y="284162"/>
                    <a:pt x="2409825" y="277283"/>
                  </a:cubicBezTo>
                  <a:cubicBezTo>
                    <a:pt x="2419879" y="270404"/>
                    <a:pt x="2439988" y="267758"/>
                    <a:pt x="2451100" y="261408"/>
                  </a:cubicBezTo>
                  <a:cubicBezTo>
                    <a:pt x="2462212" y="255058"/>
                    <a:pt x="2466975" y="253470"/>
                    <a:pt x="2476500" y="239183"/>
                  </a:cubicBezTo>
                  <a:cubicBezTo>
                    <a:pt x="2486025" y="224896"/>
                    <a:pt x="2502429" y="195262"/>
                    <a:pt x="2508250" y="175683"/>
                  </a:cubicBezTo>
                  <a:cubicBezTo>
                    <a:pt x="2514071" y="156104"/>
                    <a:pt x="2509308" y="136525"/>
                    <a:pt x="2511425" y="121708"/>
                  </a:cubicBezTo>
                  <a:cubicBezTo>
                    <a:pt x="2513542" y="106891"/>
                    <a:pt x="2507721" y="93133"/>
                    <a:pt x="2520950" y="86783"/>
                  </a:cubicBezTo>
                  <a:cubicBezTo>
                    <a:pt x="2534179" y="80433"/>
                    <a:pt x="2569104" y="64558"/>
                    <a:pt x="2590800" y="83608"/>
                  </a:cubicBezTo>
                  <a:cubicBezTo>
                    <a:pt x="2612496" y="102658"/>
                    <a:pt x="2631017" y="152929"/>
                    <a:pt x="2651125" y="201083"/>
                  </a:cubicBezTo>
                  <a:cubicBezTo>
                    <a:pt x="2671233" y="249237"/>
                    <a:pt x="2692929" y="320675"/>
                    <a:pt x="2711450" y="372533"/>
                  </a:cubicBezTo>
                  <a:cubicBezTo>
                    <a:pt x="2729971" y="424391"/>
                    <a:pt x="2746375" y="484187"/>
                    <a:pt x="2762250" y="512233"/>
                  </a:cubicBezTo>
                  <a:cubicBezTo>
                    <a:pt x="2778125" y="540279"/>
                    <a:pt x="2791883" y="540808"/>
                    <a:pt x="2806700" y="540808"/>
                  </a:cubicBezTo>
                  <a:cubicBezTo>
                    <a:pt x="2821517" y="540808"/>
                    <a:pt x="2836863" y="526520"/>
                    <a:pt x="2851150" y="512233"/>
                  </a:cubicBezTo>
                  <a:cubicBezTo>
                    <a:pt x="2865437" y="497946"/>
                    <a:pt x="2879196" y="471487"/>
                    <a:pt x="2892425" y="455083"/>
                  </a:cubicBezTo>
                  <a:cubicBezTo>
                    <a:pt x="2905654" y="438679"/>
                    <a:pt x="2917825" y="423333"/>
                    <a:pt x="2930525" y="413808"/>
                  </a:cubicBezTo>
                  <a:cubicBezTo>
                    <a:pt x="2943225" y="404283"/>
                    <a:pt x="2950104" y="397933"/>
                    <a:pt x="2968625" y="397933"/>
                  </a:cubicBezTo>
                  <a:cubicBezTo>
                    <a:pt x="2987146" y="397933"/>
                    <a:pt x="3015721" y="401637"/>
                    <a:pt x="3041650" y="413808"/>
                  </a:cubicBezTo>
                  <a:cubicBezTo>
                    <a:pt x="3067579" y="425979"/>
                    <a:pt x="3096154" y="458787"/>
                    <a:pt x="3124200" y="470958"/>
                  </a:cubicBezTo>
                  <a:cubicBezTo>
                    <a:pt x="3152246" y="483129"/>
                    <a:pt x="3187700" y="486304"/>
                    <a:pt x="3209925" y="486833"/>
                  </a:cubicBezTo>
                  <a:cubicBezTo>
                    <a:pt x="3232150" y="487362"/>
                    <a:pt x="3243792" y="479425"/>
                    <a:pt x="3257550" y="474133"/>
                  </a:cubicBezTo>
                  <a:cubicBezTo>
                    <a:pt x="3271308" y="468841"/>
                    <a:pt x="3285067" y="461962"/>
                    <a:pt x="3292475" y="455083"/>
                  </a:cubicBezTo>
                  <a:cubicBezTo>
                    <a:pt x="3299883" y="448204"/>
                    <a:pt x="3300941" y="440531"/>
                    <a:pt x="3302000" y="432858"/>
                  </a:cubicBezTo>
                </a:path>
              </a:pathLst>
            </a:custGeom>
            <a:ln w="28575">
              <a:solidFill>
                <a:srgbClr val="0E4D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 rot="5400000" flipH="1" flipV="1">
              <a:off x="2328177" y="4153554"/>
              <a:ext cx="576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5400000" flipH="1" flipV="1">
              <a:off x="1760404" y="4164129"/>
              <a:ext cx="540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5400000" flipH="1" flipV="1">
              <a:off x="2568379" y="4062587"/>
              <a:ext cx="756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5400000" flipH="1" flipV="1">
              <a:off x="3048364" y="4076337"/>
              <a:ext cx="720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 flipH="1" flipV="1">
              <a:off x="3257310" y="3968973"/>
              <a:ext cx="972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5400000" flipH="1" flipV="1">
              <a:off x="3765845" y="3927185"/>
              <a:ext cx="1044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5400000" flipH="1" flipV="1">
              <a:off x="4174404" y="4038453"/>
              <a:ext cx="792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565412" y="3000378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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28794" y="2714626"/>
              <a:ext cx="1071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工作集大小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14942" y="4509329"/>
              <a:ext cx="857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过渡阶段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14942" y="4723643"/>
              <a:ext cx="857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稳定阶段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819256" y="4610114"/>
              <a:ext cx="21431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2609836" y="4610114"/>
              <a:ext cx="32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3409942" y="4610114"/>
              <a:ext cx="32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4254350" y="4610114"/>
              <a:ext cx="32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2019282" y="4830778"/>
              <a:ext cx="5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2954326" y="4830778"/>
              <a:ext cx="432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3754432" y="4830778"/>
              <a:ext cx="5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4643438" y="4830778"/>
              <a:ext cx="5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214942" y="4148148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1410838" y="2688590"/>
            <a:ext cx="214314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612734" y="2902633"/>
            <a:ext cx="3128156" cy="1588"/>
            <a:chOff x="1761152" y="3057235"/>
            <a:chExt cx="3128156" cy="1588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1761152" y="3057235"/>
              <a:ext cx="540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2696196" y="3057235"/>
              <a:ext cx="432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496302" y="3057235"/>
              <a:ext cx="504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4385308" y="3057235"/>
              <a:ext cx="504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99306" y="2685052"/>
            <a:ext cx="1968514" cy="1588"/>
            <a:chOff x="2351706" y="2836571"/>
            <a:chExt cx="1968514" cy="1588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2351706" y="2836571"/>
              <a:ext cx="324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151812" y="2836571"/>
              <a:ext cx="324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3996220" y="2836571"/>
              <a:ext cx="324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55455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7"/>
            <a:ext cx="9144000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常驻集</a:t>
            </a:r>
          </a:p>
          <a:p>
            <a:pPr algn="ctr"/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7948" y="1241959"/>
            <a:ext cx="643769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8925" indent="-288925">
              <a:buClr>
                <a:srgbClr val="FFFF66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在当前时刻，进程实际驻留在内存当中的页面集合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37948" y="1714494"/>
            <a:ext cx="3292042" cy="428006"/>
            <a:chOff x="837948" y="1714494"/>
            <a:chExt cx="3292042" cy="428006"/>
          </a:xfrm>
        </p:grpSpPr>
        <p:sp>
          <p:nvSpPr>
            <p:cNvPr id="83" name="TextBox 82"/>
            <p:cNvSpPr txBox="1"/>
            <p:nvPr/>
          </p:nvSpPr>
          <p:spPr>
            <a:xfrm>
              <a:off x="837948" y="17423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24832" y="1714494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工作集与常驻集的关系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20738" y="2056038"/>
            <a:ext cx="6208782" cy="977377"/>
            <a:chOff x="1220738" y="2056038"/>
            <a:chExt cx="6208782" cy="977377"/>
          </a:xfrm>
        </p:grpSpPr>
        <p:sp>
          <p:nvSpPr>
            <p:cNvPr id="11" name="TextBox 10"/>
            <p:cNvSpPr txBox="1"/>
            <p:nvPr/>
          </p:nvSpPr>
          <p:spPr>
            <a:xfrm>
              <a:off x="1387450" y="2056038"/>
              <a:ext cx="485778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工作集是进程在运行过程中固有的性质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38" y="21576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1387450" y="2387084"/>
              <a:ext cx="6042070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常驻集取决于系统分配给进程的物理页面数目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和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页面置换算法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38" y="248868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837948" y="2074215"/>
            <a:ext cx="6591572" cy="1268998"/>
            <a:chOff x="837948" y="2957968"/>
            <a:chExt cx="6591572" cy="1268998"/>
          </a:xfrm>
        </p:grpSpPr>
        <p:sp>
          <p:nvSpPr>
            <p:cNvPr id="13" name="TextBox 12"/>
            <p:cNvSpPr txBox="1"/>
            <p:nvPr/>
          </p:nvSpPr>
          <p:spPr>
            <a:xfrm>
              <a:off x="837948" y="29858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24832" y="2957968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缺页率与常驻集的关系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7450" y="3286130"/>
              <a:ext cx="354174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常驻集 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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 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工作集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时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，缺页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较少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38" y="33877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TextBox 16"/>
            <p:cNvSpPr txBox="1"/>
            <p:nvPr/>
          </p:nvSpPr>
          <p:spPr>
            <a:xfrm>
              <a:off x="1387450" y="3571882"/>
              <a:ext cx="485778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工作集发生剧烈变动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（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过渡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）时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，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缺页较多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38" y="36734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TextBox 18"/>
            <p:cNvSpPr txBox="1"/>
            <p:nvPr/>
          </p:nvSpPr>
          <p:spPr>
            <a:xfrm>
              <a:off x="1387450" y="3857634"/>
              <a:ext cx="604207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进程常驻集大小达到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一定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数目后，缺页率也不会明显下降</a:t>
              </a:r>
              <a:endParaRPr lang="zh-CN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38" y="3959232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16810843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工作集置换算法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95962" y="1634092"/>
            <a:ext cx="7060414" cy="720845"/>
            <a:chOff x="895962" y="1634092"/>
            <a:chExt cx="7060414" cy="720845"/>
          </a:xfrm>
        </p:grpSpPr>
        <p:sp>
          <p:nvSpPr>
            <p:cNvPr id="83" name="TextBox 82"/>
            <p:cNvSpPr txBox="1"/>
            <p:nvPr/>
          </p:nvSpPr>
          <p:spPr>
            <a:xfrm>
              <a:off x="895962" y="16474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8686" y="1985605"/>
              <a:ext cx="65276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当前时刻前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τ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个内存访问的页引用是工作集，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τ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被称为窗口大小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030" y="209883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1214372" y="1634092"/>
              <a:ext cx="171564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窗口大小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τ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95962" y="2324775"/>
            <a:ext cx="6148430" cy="1377352"/>
            <a:chOff x="895962" y="2324775"/>
            <a:chExt cx="6148430" cy="1377352"/>
          </a:xfrm>
        </p:grpSpPr>
        <p:sp>
          <p:nvSpPr>
            <p:cNvPr id="9" name="TextBox 8"/>
            <p:cNvSpPr txBox="1"/>
            <p:nvPr/>
          </p:nvSpPr>
          <p:spPr>
            <a:xfrm>
              <a:off x="895962" y="233815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4372" y="2324775"/>
              <a:ext cx="171564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实现方法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华文楷体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28686" y="2706450"/>
              <a:ext cx="432982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访存链表：维护窗口内的访存页面链表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030" y="28196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TextBox 15"/>
            <p:cNvSpPr txBox="1"/>
            <p:nvPr/>
          </p:nvSpPr>
          <p:spPr>
            <a:xfrm>
              <a:off x="1428686" y="3028840"/>
              <a:ext cx="561570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访存时，换出不在工作集的页面；更新访存链表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030" y="31420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TextBox 17"/>
            <p:cNvSpPr txBox="1"/>
            <p:nvPr/>
          </p:nvSpPr>
          <p:spPr>
            <a:xfrm>
              <a:off x="1428686" y="3332795"/>
              <a:ext cx="368688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缺页时，换入页面；更新访存链表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030" y="344602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895962" y="1018347"/>
            <a:ext cx="4119591" cy="677108"/>
            <a:chOff x="895962" y="1018347"/>
            <a:chExt cx="4119591" cy="677108"/>
          </a:xfrm>
        </p:grpSpPr>
        <p:sp>
          <p:nvSpPr>
            <p:cNvPr id="12" name="TextBox 11"/>
            <p:cNvSpPr txBox="1"/>
            <p:nvPr/>
          </p:nvSpPr>
          <p:spPr>
            <a:xfrm>
              <a:off x="895962" y="1018347"/>
              <a:ext cx="4119591" cy="677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思路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换出不在工作集中的页面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030" y="1439807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971502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3818</TotalTime>
  <Words>914</Words>
  <Application>Microsoft Office PowerPoint</Application>
  <PresentationFormat>全屏显示(16:9)</PresentationFormat>
  <Paragraphs>262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MS PGothic</vt:lpstr>
      <vt:lpstr>华文楷体</vt:lpstr>
      <vt:lpstr>宋体</vt:lpstr>
      <vt:lpstr>微软雅黑</vt:lpstr>
      <vt:lpstr>张海山锐谐体2.0-授权联系：Samtype@QQ.com</vt:lpstr>
      <vt:lpstr>Arial</vt:lpstr>
      <vt:lpstr>Calibri</vt:lpstr>
      <vt:lpstr>Symbol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563</cp:revision>
  <dcterms:created xsi:type="dcterms:W3CDTF">2015-01-11T06:38:50Z</dcterms:created>
  <dcterms:modified xsi:type="dcterms:W3CDTF">2015-03-20T02:51:05Z</dcterms:modified>
</cp:coreProperties>
</file>