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3" r:id="rId2"/>
    <p:sldId id="405" r:id="rId3"/>
    <p:sldId id="404" r:id="rId4"/>
    <p:sldId id="411" r:id="rId5"/>
    <p:sldId id="403" r:id="rId6"/>
    <p:sldId id="363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99FFFF"/>
    <a:srgbClr val="0EB1C8"/>
    <a:srgbClr val="D9D9D9"/>
    <a:srgbClr val="A6A6A6"/>
    <a:srgbClr val="0E4DC8"/>
    <a:srgbClr val="FDD000"/>
    <a:srgbClr val="FFF9B1"/>
    <a:srgbClr val="0000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3" autoAdjust="0"/>
    <p:restoredTop sz="94660"/>
  </p:normalViewPr>
  <p:slideViewPr>
    <p:cSldViewPr>
      <p:cViewPr varScale="1">
        <p:scale>
          <a:sx n="111" d="100"/>
          <a:sy n="111" d="100"/>
        </p:scale>
        <p:origin x="250" y="8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2473" y="16853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6800" y="16853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8739" y="2052646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8739" y="2339810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122394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457683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8169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0532" y="132816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30857" y="265534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238" y="2759465"/>
            <a:ext cx="151066" cy="148997"/>
          </a:xfrm>
          <a:prstGeom prst="rect">
            <a:avLst/>
          </a:prstGeom>
          <a:effectLst/>
        </p:spPr>
      </p:pic>
      <p:pic>
        <p:nvPicPr>
          <p:cNvPr id="49" name="图片 48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8" y="-6788"/>
            <a:ext cx="9140974" cy="5141934"/>
          </a:xfrm>
          <a:prstGeom prst="rect">
            <a:avLst/>
          </a:prstGeom>
        </p:spPr>
      </p:pic>
      <p:pic>
        <p:nvPicPr>
          <p:cNvPr id="50" name="图片 49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0722" y="1920454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15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7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</a:t>
            </a:r>
            <a:r>
              <a:rPr lang="zh-CN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fault 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rate</a:t>
            </a:r>
            <a:r>
              <a:rPr lang="zh-CN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000899"/>
            <a:ext cx="6810421" cy="407930"/>
            <a:chOff x="1166789" y="1004544"/>
            <a:chExt cx="6810421" cy="407930"/>
          </a:xfrm>
        </p:grpSpPr>
        <p:sp>
          <p:nvSpPr>
            <p:cNvPr id="12" name="TextBox 11"/>
            <p:cNvSpPr txBox="1"/>
            <p:nvPr/>
          </p:nvSpPr>
          <p:spPr>
            <a:xfrm>
              <a:off x="1166789" y="101236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缺页次数 / 内存访问次数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2094" y="1004544"/>
              <a:ext cx="47625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或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1999" y="1012364"/>
              <a:ext cx="34052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缺页平均时间间隔的倒数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28555" y="1649253"/>
            <a:ext cx="3719537" cy="1626698"/>
            <a:chOff x="928555" y="1649253"/>
            <a:chExt cx="3719537" cy="1626698"/>
          </a:xfrm>
        </p:grpSpPr>
        <p:sp>
          <p:nvSpPr>
            <p:cNvPr id="11" name="TextBox 10"/>
            <p:cNvSpPr txBox="1"/>
            <p:nvPr/>
          </p:nvSpPr>
          <p:spPr>
            <a:xfrm>
              <a:off x="1526823" y="2049363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313" lvl="3" indent="-8731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157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928555" y="16630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42881" y="1649253"/>
              <a:ext cx="34052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影响缺页率的因素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6823" y="2335115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313" lvl="3" indent="-8731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分配给进程的物理页面数目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4428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526823" y="2620867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页面大小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7285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1526823" y="2906619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程序的编写方法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301432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PFF, Page-Fault-Frequency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2462" y="4042668"/>
            <a:ext cx="6862810" cy="400110"/>
            <a:chOff x="852462" y="4042668"/>
            <a:chExt cx="6862810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40426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8" y="4042668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若进程缺页率过高，则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增加常驻集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以分配更多的物理页面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6946" y="3363838"/>
            <a:ext cx="681139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调节常驻集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大小，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使每个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的缺页率保持在一个合理的范围内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52462" y="4404425"/>
            <a:ext cx="6862810" cy="400110"/>
            <a:chOff x="852462" y="4404425"/>
            <a:chExt cx="6862810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852462" y="44044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6788" y="4404425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若进程缺页率过低，则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减少常驻集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以减少它的物理页面数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85852" y="909593"/>
            <a:ext cx="4058154" cy="2342095"/>
            <a:chOff x="1363582" y="1131590"/>
            <a:chExt cx="4058154" cy="2342095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715274" y="3144842"/>
              <a:ext cx="3648814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727307" y="1131590"/>
              <a:ext cx="0" cy="201726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2006600" y="1333500"/>
              <a:ext cx="2768600" cy="1720850"/>
            </a:xfrm>
            <a:custGeom>
              <a:avLst/>
              <a:gdLst>
                <a:gd name="connsiteX0" fmla="*/ 0 w 2768600"/>
                <a:gd name="connsiteY0" fmla="*/ 0 h 1720850"/>
                <a:gd name="connsiteX1" fmla="*/ 495300 w 2768600"/>
                <a:gd name="connsiteY1" fmla="*/ 920750 h 1720850"/>
                <a:gd name="connsiteX2" fmla="*/ 1098550 w 2768600"/>
                <a:gd name="connsiteY2" fmla="*/ 1365250 h 1720850"/>
                <a:gd name="connsiteX3" fmla="*/ 1714500 w 2768600"/>
                <a:gd name="connsiteY3" fmla="*/ 1593850 h 1720850"/>
                <a:gd name="connsiteX4" fmla="*/ 2336800 w 2768600"/>
                <a:gd name="connsiteY4" fmla="*/ 1689100 h 1720850"/>
                <a:gd name="connsiteX5" fmla="*/ 2768600 w 2768600"/>
                <a:gd name="connsiteY5" fmla="*/ 1720850 h 172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8600" h="1720850">
                  <a:moveTo>
                    <a:pt x="0" y="0"/>
                  </a:moveTo>
                  <a:cubicBezTo>
                    <a:pt x="156104" y="346604"/>
                    <a:pt x="312208" y="693208"/>
                    <a:pt x="495300" y="920750"/>
                  </a:cubicBezTo>
                  <a:cubicBezTo>
                    <a:pt x="678392" y="1148292"/>
                    <a:pt x="895350" y="1253067"/>
                    <a:pt x="1098550" y="1365250"/>
                  </a:cubicBezTo>
                  <a:cubicBezTo>
                    <a:pt x="1301750" y="1477433"/>
                    <a:pt x="1508125" y="1539875"/>
                    <a:pt x="1714500" y="1593850"/>
                  </a:cubicBezTo>
                  <a:cubicBezTo>
                    <a:pt x="1920875" y="1647825"/>
                    <a:pt x="2161117" y="1667933"/>
                    <a:pt x="2336800" y="1689100"/>
                  </a:cubicBezTo>
                  <a:cubicBezTo>
                    <a:pt x="2512483" y="1710267"/>
                    <a:pt x="2640541" y="1715558"/>
                    <a:pt x="2768600" y="1720850"/>
                  </a:cubicBezTo>
                </a:path>
              </a:pathLst>
            </a:custGeom>
            <a:ln w="38100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7724" y="3206518"/>
              <a:ext cx="1544012" cy="267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进程的物理页面数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3582" y="1251148"/>
              <a:ext cx="400110" cy="6181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82788" y="1756224"/>
            <a:ext cx="3485273" cy="307777"/>
            <a:chOff x="1682788" y="1756224"/>
            <a:chExt cx="3485273" cy="307777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682788" y="1921125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1"/>
            <p:cNvSpPr txBox="1"/>
            <p:nvPr/>
          </p:nvSpPr>
          <p:spPr>
            <a:xfrm>
              <a:off x="4637146" y="1756224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上限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788" y="2349753"/>
            <a:ext cx="3485273" cy="307777"/>
            <a:chOff x="1682788" y="2349753"/>
            <a:chExt cx="3485273" cy="30777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682788" y="2492629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33"/>
            <p:cNvSpPr txBox="1"/>
            <p:nvPr/>
          </p:nvSpPr>
          <p:spPr>
            <a:xfrm>
              <a:off x="4637146" y="234975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下限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2462" y="1415360"/>
            <a:ext cx="3336950" cy="413492"/>
            <a:chOff x="852462" y="1415360"/>
            <a:chExt cx="3336950" cy="413492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4287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4254" y="1415360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访存时，设置引用位标志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785932"/>
            <a:ext cx="6577058" cy="830997"/>
            <a:chOff x="852462" y="1785932"/>
            <a:chExt cx="6577058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52462" y="17993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84254" y="1785932"/>
              <a:ext cx="6245266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缺页时，计算从上次缺页时间</a:t>
              </a:r>
              <a:r>
                <a:rPr lang="zh-CN" altLang="zh-CN" sz="2000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en-US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到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现在</a:t>
              </a:r>
              <a:r>
                <a:rPr lang="zh-CN" altLang="zh-CN" sz="2000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en-US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时间间隔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4280" y="2571750"/>
            <a:ext cx="6392936" cy="757130"/>
            <a:chOff x="1264280" y="2571750"/>
            <a:chExt cx="6392936" cy="757130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27012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1411950" y="2571750"/>
              <a:ext cx="6245266" cy="7571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–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&gt;T, 则置换所有在[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]时间内没有被引用的页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4280" y="3214692"/>
            <a:ext cx="5808050" cy="424732"/>
            <a:chOff x="1264280" y="3214692"/>
            <a:chExt cx="5808050" cy="4247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33441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411950" y="3214692"/>
              <a:ext cx="5660380" cy="4247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–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≤ T, 则增加缺失页到工作集中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52462" y="843558"/>
            <a:ext cx="3319485" cy="400110"/>
            <a:chOff x="852462" y="1000114"/>
            <a:chExt cx="3319485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9" y="100011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假定窗口大小为 2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1029161" y="1563638"/>
            <a:ext cx="6567175" cy="2671999"/>
            <a:chOff x="1029161" y="1699951"/>
            <a:chExt cx="6567175" cy="2671999"/>
          </a:xfrm>
        </p:grpSpPr>
        <p:sp>
          <p:nvSpPr>
            <p:cNvPr id="116" name="矩形 115"/>
            <p:cNvSpPr/>
            <p:nvPr/>
          </p:nvSpPr>
          <p:spPr>
            <a:xfrm>
              <a:off x="1043608" y="1707654"/>
              <a:ext cx="6552728" cy="266429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22"/>
            <p:cNvSpPr txBox="1"/>
            <p:nvPr/>
          </p:nvSpPr>
          <p:spPr>
            <a:xfrm>
              <a:off x="7024398" y="170765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1043608" y="2429403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043608" y="2041782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043608" y="3691798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2348700" y="2436278"/>
              <a:ext cx="0" cy="1246355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2855276" y="1699951"/>
              <a:ext cx="0" cy="198684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59"/>
            <p:cNvSpPr txBox="1"/>
            <p:nvPr/>
          </p:nvSpPr>
          <p:spPr>
            <a:xfrm>
              <a:off x="661577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TextBox 60"/>
            <p:cNvSpPr txBox="1"/>
            <p:nvPr/>
          </p:nvSpPr>
          <p:spPr>
            <a:xfrm>
              <a:off x="61642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61"/>
            <p:cNvSpPr txBox="1"/>
            <p:nvPr/>
          </p:nvSpPr>
          <p:spPr>
            <a:xfrm>
              <a:off x="568707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62"/>
            <p:cNvSpPr txBox="1"/>
            <p:nvPr/>
          </p:nvSpPr>
          <p:spPr>
            <a:xfrm>
              <a:off x="52355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63"/>
            <p:cNvSpPr txBox="1"/>
            <p:nvPr/>
          </p:nvSpPr>
          <p:spPr>
            <a:xfrm>
              <a:off x="47583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64"/>
            <p:cNvSpPr txBox="1"/>
            <p:nvPr/>
          </p:nvSpPr>
          <p:spPr>
            <a:xfrm>
              <a:off x="43068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65"/>
            <p:cNvSpPr txBox="1"/>
            <p:nvPr/>
          </p:nvSpPr>
          <p:spPr>
            <a:xfrm>
              <a:off x="38296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66"/>
            <p:cNvSpPr txBox="1"/>
            <p:nvPr/>
          </p:nvSpPr>
          <p:spPr>
            <a:xfrm>
              <a:off x="337820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TextBox 67"/>
            <p:cNvSpPr txBox="1"/>
            <p:nvPr/>
          </p:nvSpPr>
          <p:spPr>
            <a:xfrm>
              <a:off x="29009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Box 68"/>
            <p:cNvSpPr txBox="1"/>
            <p:nvPr/>
          </p:nvSpPr>
          <p:spPr>
            <a:xfrm>
              <a:off x="244950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TextBox 70"/>
            <p:cNvSpPr txBox="1"/>
            <p:nvPr/>
          </p:nvSpPr>
          <p:spPr>
            <a:xfrm>
              <a:off x="1043608" y="1730274"/>
              <a:ext cx="71438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TextBox 71"/>
            <p:cNvSpPr txBox="1"/>
            <p:nvPr/>
          </p:nvSpPr>
          <p:spPr>
            <a:xfrm>
              <a:off x="1043608" y="2061660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72"/>
            <p:cNvSpPr txBox="1"/>
            <p:nvPr/>
          </p:nvSpPr>
          <p:spPr>
            <a:xfrm>
              <a:off x="1072108" y="3723878"/>
              <a:ext cx="105162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Box 74"/>
            <p:cNvSpPr txBox="1"/>
            <p:nvPr/>
          </p:nvSpPr>
          <p:spPr>
            <a:xfrm>
              <a:off x="7070118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75"/>
            <p:cNvSpPr txBox="1"/>
            <p:nvPr/>
          </p:nvSpPr>
          <p:spPr>
            <a:xfrm>
              <a:off x="6615772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TextBox 76"/>
            <p:cNvSpPr txBox="1"/>
            <p:nvPr/>
          </p:nvSpPr>
          <p:spPr>
            <a:xfrm>
              <a:off x="6164284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77"/>
            <p:cNvSpPr txBox="1"/>
            <p:nvPr/>
          </p:nvSpPr>
          <p:spPr>
            <a:xfrm>
              <a:off x="5687078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78"/>
            <p:cNvSpPr txBox="1"/>
            <p:nvPr/>
          </p:nvSpPr>
          <p:spPr>
            <a:xfrm>
              <a:off x="5235590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79"/>
            <p:cNvSpPr txBox="1"/>
            <p:nvPr/>
          </p:nvSpPr>
          <p:spPr>
            <a:xfrm>
              <a:off x="4758384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81"/>
            <p:cNvSpPr txBox="1"/>
            <p:nvPr/>
          </p:nvSpPr>
          <p:spPr>
            <a:xfrm>
              <a:off x="4306896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83"/>
            <p:cNvSpPr txBox="1"/>
            <p:nvPr/>
          </p:nvSpPr>
          <p:spPr>
            <a:xfrm>
              <a:off x="3829690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84"/>
            <p:cNvSpPr txBox="1"/>
            <p:nvPr/>
          </p:nvSpPr>
          <p:spPr>
            <a:xfrm>
              <a:off x="3378202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85"/>
            <p:cNvSpPr txBox="1"/>
            <p:nvPr/>
          </p:nvSpPr>
          <p:spPr>
            <a:xfrm>
              <a:off x="2900996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TextBox 86"/>
            <p:cNvSpPr txBox="1"/>
            <p:nvPr/>
          </p:nvSpPr>
          <p:spPr>
            <a:xfrm>
              <a:off x="1543992" y="2418646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TextBox 88"/>
            <p:cNvSpPr txBox="1"/>
            <p:nvPr/>
          </p:nvSpPr>
          <p:spPr>
            <a:xfrm>
              <a:off x="1543186" y="2656780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TextBox 89"/>
            <p:cNvSpPr txBox="1"/>
            <p:nvPr/>
          </p:nvSpPr>
          <p:spPr>
            <a:xfrm>
              <a:off x="1537057" y="3129405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Box 90"/>
            <p:cNvSpPr txBox="1"/>
            <p:nvPr/>
          </p:nvSpPr>
          <p:spPr>
            <a:xfrm>
              <a:off x="1536374" y="337711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92"/>
            <p:cNvSpPr txBox="1"/>
            <p:nvPr/>
          </p:nvSpPr>
          <p:spPr>
            <a:xfrm>
              <a:off x="1542973" y="289416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133"/>
            <p:cNvSpPr txBox="1"/>
            <p:nvPr/>
          </p:nvSpPr>
          <p:spPr>
            <a:xfrm>
              <a:off x="1029161" y="2430636"/>
              <a:ext cx="554853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逻辑面页状态</a:t>
              </a:r>
              <a:endParaRPr lang="en-US" altLang="zh-CN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252102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252590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2528041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1043608" y="4055379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97"/>
            <p:cNvSpPr txBox="1"/>
            <p:nvPr/>
          </p:nvSpPr>
          <p:spPr>
            <a:xfrm>
              <a:off x="1081897" y="4029812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</a:t>
              </a:r>
              <a:r>
                <a:rPr lang="zh-CN" altLang="zh-CN" sz="16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cur</a:t>
              </a:r>
              <a:r>
                <a:rPr lang="zh-CN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– t</a:t>
              </a:r>
              <a:r>
                <a:rPr lang="zh-CN" altLang="zh-CN" sz="16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last</a:t>
              </a:r>
              <a:endParaRPr lang="zh-CN" altLang="zh-CN" sz="16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448451" y="2349097"/>
            <a:ext cx="178672" cy="1128179"/>
            <a:chOff x="3448451" y="2485410"/>
            <a:chExt cx="178672" cy="1128179"/>
          </a:xfrm>
        </p:grpSpPr>
        <p:sp>
          <p:nvSpPr>
            <p:cNvPr id="158" name="椭圆 157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451959" y="343979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3912798" y="2349097"/>
            <a:ext cx="182231" cy="1127463"/>
            <a:chOff x="3912798" y="2485410"/>
            <a:chExt cx="182231" cy="1127463"/>
          </a:xfrm>
        </p:grpSpPr>
        <p:sp>
          <p:nvSpPr>
            <p:cNvPr id="162" name="椭圆 161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921232" y="343907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839024" y="2579453"/>
            <a:ext cx="178672" cy="654947"/>
            <a:chOff x="4839024" y="2715766"/>
            <a:chExt cx="178672" cy="654947"/>
          </a:xfrm>
        </p:grpSpPr>
        <p:sp>
          <p:nvSpPr>
            <p:cNvPr id="166" name="椭圆 165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764641" y="2579453"/>
            <a:ext cx="180810" cy="891320"/>
            <a:chOff x="5764641" y="2715766"/>
            <a:chExt cx="180810" cy="891320"/>
          </a:xfrm>
        </p:grpSpPr>
        <p:sp>
          <p:nvSpPr>
            <p:cNvPr id="170" name="椭圆 169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771653" y="3174337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245420" y="2579453"/>
            <a:ext cx="180810" cy="903173"/>
            <a:chOff x="6245420" y="2715766"/>
            <a:chExt cx="180810" cy="903173"/>
          </a:xfrm>
        </p:grpSpPr>
        <p:sp>
          <p:nvSpPr>
            <p:cNvPr id="174" name="椭圆 173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6246978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252432" y="319055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2896602" y="2349097"/>
            <a:ext cx="327334" cy="1925639"/>
            <a:chOff x="2896602" y="2485410"/>
            <a:chExt cx="327334" cy="1925639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75786" y="2485410"/>
              <a:ext cx="187013" cy="1481911"/>
              <a:chOff x="2975786" y="2485410"/>
              <a:chExt cx="187013" cy="1481911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2981990" y="2485410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2986864" y="3196916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2989002" y="3433289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2981989" y="2944921"/>
                <a:ext cx="173797" cy="1737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83" name="AutoShape 100"/>
              <p:cNvSpPr>
                <a:spLocks noChangeArrowheads="1"/>
              </p:cNvSpPr>
              <p:nvPr/>
            </p:nvSpPr>
            <p:spPr bwMode="auto">
              <a:xfrm>
                <a:off x="2975786" y="3787321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78" name="TextBox 98"/>
            <p:cNvSpPr txBox="1"/>
            <p:nvPr/>
          </p:nvSpPr>
          <p:spPr>
            <a:xfrm>
              <a:off x="2896602" y="404171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397767" y="2579453"/>
            <a:ext cx="178672" cy="654947"/>
            <a:chOff x="4397767" y="2715766"/>
            <a:chExt cx="178672" cy="654947"/>
          </a:xfrm>
        </p:grpSpPr>
        <p:sp>
          <p:nvSpPr>
            <p:cNvPr id="187" name="椭圆 186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315583" y="2579453"/>
            <a:ext cx="180810" cy="891320"/>
            <a:chOff x="5315583" y="2715766"/>
            <a:chExt cx="180810" cy="891320"/>
          </a:xfrm>
        </p:grpSpPr>
        <p:sp>
          <p:nvSpPr>
            <p:cNvPr id="194" name="椭圆 193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6691661" y="2349097"/>
            <a:ext cx="180810" cy="1121676"/>
            <a:chOff x="6691661" y="2485410"/>
            <a:chExt cx="180810" cy="1121676"/>
          </a:xfrm>
        </p:grpSpPr>
        <p:sp>
          <p:nvSpPr>
            <p:cNvPr id="202" name="椭圆 201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7145342" y="2349097"/>
            <a:ext cx="180810" cy="1121676"/>
            <a:chOff x="7145342" y="2485410"/>
            <a:chExt cx="180810" cy="1121676"/>
          </a:xfrm>
        </p:grpSpPr>
        <p:sp>
          <p:nvSpPr>
            <p:cNvPr id="209" name="椭圆 208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25873" y="3664082"/>
            <a:ext cx="327334" cy="610654"/>
            <a:chOff x="4325873" y="3664082"/>
            <a:chExt cx="327334" cy="610654"/>
          </a:xfrm>
        </p:grpSpPr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4391564" y="366408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0" name="TextBox 98"/>
            <p:cNvSpPr txBox="1"/>
            <p:nvPr/>
          </p:nvSpPr>
          <p:spPr>
            <a:xfrm>
              <a:off x="4325873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43689" y="3658329"/>
            <a:ext cx="327334" cy="616407"/>
            <a:chOff x="5243689" y="3658329"/>
            <a:chExt cx="327334" cy="616407"/>
          </a:xfrm>
        </p:grpSpPr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5308377" y="365832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1" name="TextBox 98"/>
            <p:cNvSpPr txBox="1"/>
            <p:nvPr/>
          </p:nvSpPr>
          <p:spPr>
            <a:xfrm>
              <a:off x="5243689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21905" y="3666487"/>
            <a:ext cx="327334" cy="608249"/>
            <a:chOff x="6621905" y="3666487"/>
            <a:chExt cx="327334" cy="608249"/>
          </a:xfrm>
        </p:grpSpPr>
        <p:sp>
          <p:nvSpPr>
            <p:cNvPr id="214" name="AutoShape 100"/>
            <p:cNvSpPr>
              <a:spLocks noChangeArrowheads="1"/>
            </p:cNvSpPr>
            <p:nvPr/>
          </p:nvSpPr>
          <p:spPr bwMode="auto">
            <a:xfrm>
              <a:off x="6698674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2" name="TextBox 98"/>
            <p:cNvSpPr txBox="1"/>
            <p:nvPr/>
          </p:nvSpPr>
          <p:spPr>
            <a:xfrm>
              <a:off x="6621905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75586" y="3666487"/>
            <a:ext cx="327334" cy="621911"/>
            <a:chOff x="7075586" y="3666487"/>
            <a:chExt cx="327334" cy="621911"/>
          </a:xfrm>
        </p:grpSpPr>
        <p:sp>
          <p:nvSpPr>
            <p:cNvPr id="215" name="AutoShape 100"/>
            <p:cNvSpPr>
              <a:spLocks noChangeArrowheads="1"/>
            </p:cNvSpPr>
            <p:nvPr/>
          </p:nvSpPr>
          <p:spPr bwMode="auto">
            <a:xfrm>
              <a:off x="7145342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3" name="TextBox 98"/>
            <p:cNvSpPr txBox="1"/>
            <p:nvPr/>
          </p:nvSpPr>
          <p:spPr>
            <a:xfrm>
              <a:off x="7075586" y="39190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268</Words>
  <Application>Microsoft Office PowerPoint</Application>
  <PresentationFormat>全屏显示(16:9)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550</cp:revision>
  <dcterms:created xsi:type="dcterms:W3CDTF">2015-01-11T06:38:50Z</dcterms:created>
  <dcterms:modified xsi:type="dcterms:W3CDTF">2015-03-20T04:05:03Z</dcterms:modified>
</cp:coreProperties>
</file>