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5" r:id="rId2"/>
    <p:sldId id="364" r:id="rId3"/>
    <p:sldId id="339" r:id="rId4"/>
    <p:sldId id="278" r:id="rId5"/>
    <p:sldId id="340" r:id="rId6"/>
    <p:sldId id="341" r:id="rId7"/>
    <p:sldId id="363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000099"/>
    <a:srgbClr val="0EB1C8"/>
    <a:srgbClr val="0E4DC8"/>
    <a:srgbClr val="99FFFF"/>
    <a:srgbClr val="33FFFF"/>
    <a:srgbClr val="FFF9B1"/>
    <a:srgbClr val="FDD000"/>
    <a:srgbClr val="00FF00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3" autoAdjust="0"/>
    <p:restoredTop sz="94660"/>
  </p:normalViewPr>
  <p:slideViewPr>
    <p:cSldViewPr>
      <p:cViewPr varScale="1">
        <p:scale>
          <a:sx n="111" d="100"/>
          <a:sy n="111" d="100"/>
        </p:scale>
        <p:origin x="586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0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 txBox="1">
            <a:spLocks noChangeArrowheads="1"/>
          </p:cNvSpPr>
          <p:nvPr/>
        </p:nvSpPr>
        <p:spPr>
          <a:xfrm>
            <a:off x="642910" y="1571618"/>
            <a:ext cx="7696200" cy="536575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ctr" defTabSz="449263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操作系统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 charset="0"/>
              <a:sym typeface="Times New Roman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311252" y="2643195"/>
            <a:ext cx="6323012" cy="1071563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449263">
              <a:lnSpc>
                <a:spcPct val="95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第八讲</a:t>
            </a:r>
          </a:p>
          <a:p>
            <a:pPr algn="ctr" defTabSz="449263">
              <a:lnSpc>
                <a:spcPct val="95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虚拟存储概念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  <a:sym typeface="Times New Roman" charset="0"/>
            </a:endParaRPr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000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03848" y="210370"/>
            <a:ext cx="371477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1918" y="1063645"/>
            <a:ext cx="30051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虚拟存储的需求背景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1918" y="1400168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覆盖技术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1918" y="175259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1918" y="2089117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局部性原理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6680" y="2443867"/>
            <a:ext cx="314327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1918" y="278606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虚拟页式存储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1918" y="314325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缺页异常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674084" y="214296"/>
            <a:ext cx="385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增长迅速的存储需求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4084" y="714362"/>
            <a:ext cx="385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电脑游戏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pic>
        <p:nvPicPr>
          <p:cNvPr id="19" name="Picture 63" descr="old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67" y="2928941"/>
            <a:ext cx="1889773" cy="165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4" descr="doom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183" y="2714626"/>
            <a:ext cx="2165366" cy="135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5" descr="fif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4" y="2500312"/>
            <a:ext cx="2214578" cy="131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928662" y="1285866"/>
            <a:ext cx="1787538" cy="1143802"/>
            <a:chOff x="928662" y="1285866"/>
            <a:chExt cx="1787538" cy="1143802"/>
          </a:xfrm>
        </p:grpSpPr>
        <p:sp>
          <p:nvSpPr>
            <p:cNvPr id="22" name="矩形 21"/>
            <p:cNvSpPr/>
            <p:nvPr/>
          </p:nvSpPr>
          <p:spPr>
            <a:xfrm>
              <a:off x="928662" y="1285866"/>
              <a:ext cx="1784362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rot="5400000">
              <a:off x="1500166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2429654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928662" y="1857370"/>
              <a:ext cx="1785155" cy="571504"/>
            </a:xfrm>
            <a:prstGeom prst="rect">
              <a:avLst/>
            </a:prstGeom>
            <a:gradFill>
              <a:gsLst>
                <a:gs pos="0">
                  <a:srgbClr val="A6A6A6"/>
                </a:gs>
                <a:gs pos="80000">
                  <a:srgbClr val="D9D9D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1500166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2429654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28662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57356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二代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8662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437K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57356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883K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500298" y="4357700"/>
            <a:ext cx="6215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程序规模的增长速度</a:t>
            </a:r>
            <a:r>
              <a:rPr lang="zh-CN" altLang="en-US" sz="2000" b="1" spc="-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远远大于</a:t>
            </a:r>
            <a:r>
              <a:rPr lang="zh-CN" altLang="en-US" sz="2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存储器容量的增长速度</a:t>
            </a:r>
            <a:endParaRPr lang="zh-CN" altLang="en-US" sz="20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14612" y="1286660"/>
            <a:ext cx="2644000" cy="1143008"/>
            <a:chOff x="2714612" y="1286660"/>
            <a:chExt cx="2644000" cy="1143008"/>
          </a:xfrm>
        </p:grpSpPr>
        <p:cxnSp>
          <p:nvCxnSpPr>
            <p:cNvPr id="12" name="直接连接符 11"/>
            <p:cNvCxnSpPr/>
            <p:nvPr/>
          </p:nvCxnSpPr>
          <p:spPr>
            <a:xfrm rot="5400000">
              <a:off x="3286116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4215604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5072066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3286116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4215604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5072066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714612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三代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1868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四代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0562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五代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14612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1.9M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71868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6M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6.3M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717716" y="1287718"/>
              <a:ext cx="2638514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717716" y="1853402"/>
              <a:ext cx="2638514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56230" y="1286660"/>
            <a:ext cx="2924134" cy="1143008"/>
            <a:chOff x="5356230" y="1286660"/>
            <a:chExt cx="2924134" cy="1143008"/>
          </a:xfrm>
        </p:grpSpPr>
        <p:cxnSp>
          <p:nvCxnSpPr>
            <p:cNvPr id="16" name="直接连接符 15"/>
            <p:cNvCxnSpPr/>
            <p:nvPr/>
          </p:nvCxnSpPr>
          <p:spPr>
            <a:xfrm rot="5400000">
              <a:off x="6001554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6930248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6001554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6930248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95918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六代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86512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七代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rot="5400000">
              <a:off x="7787504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143768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八代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95918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59M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93207" y="1928014"/>
              <a:ext cx="10715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100M</a:t>
              </a:r>
              <a:endParaRPr lang="zh-CN" altLang="en-US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 rot="5400000">
              <a:off x="7787504" y="214232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994480" y="1928014"/>
              <a:ext cx="128588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138M</a:t>
              </a:r>
              <a:endParaRPr lang="zh-CN" altLang="en-US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356230" y="1288927"/>
              <a:ext cx="2716232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356230" y="1853402"/>
              <a:ext cx="2716232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0"/>
          <p:cNvSpPr txBox="1"/>
          <p:nvPr/>
        </p:nvSpPr>
        <p:spPr>
          <a:xfrm>
            <a:off x="3194158" y="214296"/>
            <a:ext cx="3020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存储层次结构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75743" y="2136710"/>
            <a:ext cx="19637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rPr>
              <a:t>存储器层次结构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17405" y="2887665"/>
            <a:ext cx="3330659" cy="1784362"/>
            <a:chOff x="2139902" y="2887665"/>
            <a:chExt cx="4000528" cy="1784362"/>
          </a:xfrm>
        </p:grpSpPr>
        <p:sp>
          <p:nvSpPr>
            <p:cNvPr id="8" name="矩形 7"/>
            <p:cNvSpPr/>
            <p:nvPr/>
          </p:nvSpPr>
          <p:spPr>
            <a:xfrm>
              <a:off x="2139902" y="4314837"/>
              <a:ext cx="4000528" cy="35719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11576A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9352" y="3957647"/>
              <a:ext cx="3279600" cy="35719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11576A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47399" y="3602045"/>
              <a:ext cx="2559600" cy="35719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11576A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210209" y="3244855"/>
              <a:ext cx="1839600" cy="35719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11576A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68258" y="2887665"/>
              <a:ext cx="1119600" cy="35719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11576A"/>
                </a:solidFill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733743" y="2904678"/>
              <a:ext cx="1673256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寄存器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605939" y="3286367"/>
              <a:ext cx="117048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高速缓存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864718" y="3619507"/>
              <a:ext cx="1646280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内存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3868197" y="3986607"/>
              <a:ext cx="2217772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磁盘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3864718" y="4347274"/>
              <a:ext cx="2146346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磁带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4404" y="2488063"/>
            <a:ext cx="902811" cy="2192802"/>
            <a:chOff x="1076901" y="2488063"/>
            <a:chExt cx="902811" cy="2192802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076901" y="2488063"/>
              <a:ext cx="902811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访问时间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1152019" y="2885398"/>
              <a:ext cx="694421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 </a:t>
              </a: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纳秒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1152019" y="3228074"/>
              <a:ext cx="694421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 </a:t>
              </a: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纳秒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152019" y="3599778"/>
              <a:ext cx="800219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10 </a:t>
              </a: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纳秒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1152019" y="3971482"/>
              <a:ext cx="800219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10 </a:t>
              </a: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毫秒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152019" y="4357700"/>
              <a:ext cx="726481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100 </a:t>
              </a:r>
              <a:r>
                <a:rPr lang="zh-CN" altLang="en-US" sz="15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秒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61870" y="2488063"/>
            <a:ext cx="1132041" cy="2192802"/>
            <a:chOff x="6354744" y="2488063"/>
            <a:chExt cx="1132041" cy="2192802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450885" y="2488063"/>
              <a:ext cx="569387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容量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354744" y="2885398"/>
              <a:ext cx="753732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＜</a:t>
              </a: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1 KB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6354744" y="3228074"/>
              <a:ext cx="638316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 MB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6354744" y="3599778"/>
              <a:ext cx="1132041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64-512 MB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6354744" y="3971482"/>
              <a:ext cx="870751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5-50 GB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6354744" y="4357700"/>
              <a:ext cx="1082348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20-100 GB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9552" y="928676"/>
            <a:ext cx="6947233" cy="674031"/>
            <a:chOff x="539552" y="928676"/>
            <a:chExt cx="6947233" cy="674031"/>
          </a:xfrm>
        </p:grpSpPr>
        <p:sp>
          <p:nvSpPr>
            <p:cNvPr id="57" name="TextBox 82"/>
            <p:cNvSpPr txBox="1"/>
            <p:nvPr/>
          </p:nvSpPr>
          <p:spPr>
            <a:xfrm>
              <a:off x="854017" y="928676"/>
              <a:ext cx="6632768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理想中的存储器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>
                <a:spcBef>
                  <a:spcPct val="10000"/>
                </a:spcBef>
                <a:buFontTx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       容量更大、速度更快、价格更便宜的非易失性存储器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39552" y="930669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9552" y="1767271"/>
            <a:ext cx="2121220" cy="369332"/>
            <a:chOff x="539552" y="1767271"/>
            <a:chExt cx="2121220" cy="3693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860279" y="1767271"/>
              <a:ext cx="180049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实际中的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存储器</a:t>
              </a:r>
              <a:endParaRPr lang="zh-CN" alt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39552" y="1767271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8300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94403" y="1439667"/>
            <a:ext cx="5327264" cy="1705511"/>
            <a:chOff x="994403" y="1439667"/>
            <a:chExt cx="5327264" cy="1705511"/>
          </a:xfrm>
        </p:grpSpPr>
        <p:sp>
          <p:nvSpPr>
            <p:cNvPr id="89" name="TextBox 67"/>
            <p:cNvSpPr>
              <a:spLocks noChangeArrowheads="1"/>
            </p:cNvSpPr>
            <p:nvPr/>
          </p:nvSpPr>
          <p:spPr bwMode="auto">
            <a:xfrm>
              <a:off x="5940152" y="1439667"/>
              <a:ext cx="38151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</a:t>
              </a:r>
              <a:r>
                <a:rPr lang="en-US" altLang="zh-CN" sz="12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32</a:t>
              </a: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-1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87" name="Rectangle 65"/>
            <p:cNvSpPr>
              <a:spLocks/>
            </p:cNvSpPr>
            <p:nvPr/>
          </p:nvSpPr>
          <p:spPr bwMode="auto">
            <a:xfrm>
              <a:off x="1767489" y="1606069"/>
              <a:ext cx="4162281" cy="112494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MS PGothic" charset="0"/>
              </a:endParaRPr>
            </a:p>
          </p:txBody>
        </p:sp>
        <p:sp>
          <p:nvSpPr>
            <p:cNvPr id="90" name="Rectangle 68"/>
            <p:cNvSpPr>
              <a:spLocks/>
            </p:cNvSpPr>
            <p:nvPr/>
          </p:nvSpPr>
          <p:spPr bwMode="auto">
            <a:xfrm>
              <a:off x="1767489" y="2056045"/>
              <a:ext cx="4162281" cy="112494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MS PGothic" charset="0"/>
              </a:endParaRPr>
            </a:p>
          </p:txBody>
        </p:sp>
        <p:sp>
          <p:nvSpPr>
            <p:cNvPr id="91" name="Rectangle 69"/>
            <p:cNvSpPr>
              <a:spLocks/>
            </p:cNvSpPr>
            <p:nvPr/>
          </p:nvSpPr>
          <p:spPr bwMode="auto">
            <a:xfrm>
              <a:off x="1767489" y="2506021"/>
              <a:ext cx="4162281" cy="112494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MS PGothic" charset="0"/>
              </a:endParaRPr>
            </a:p>
          </p:txBody>
        </p:sp>
        <p:sp>
          <p:nvSpPr>
            <p:cNvPr id="92" name="Rectangle 70"/>
            <p:cNvSpPr>
              <a:spLocks/>
            </p:cNvSpPr>
            <p:nvPr/>
          </p:nvSpPr>
          <p:spPr bwMode="auto">
            <a:xfrm>
              <a:off x="1767489" y="2955998"/>
              <a:ext cx="4162281" cy="112494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MS PGothic" charset="0"/>
              </a:endParaRPr>
            </a:p>
          </p:txBody>
        </p:sp>
        <p:sp>
          <p:nvSpPr>
            <p:cNvPr id="94" name="TextBox 72"/>
            <p:cNvSpPr>
              <a:spLocks noChangeArrowheads="1"/>
            </p:cNvSpPr>
            <p:nvPr/>
          </p:nvSpPr>
          <p:spPr bwMode="auto">
            <a:xfrm>
              <a:off x="5929769" y="1889635"/>
              <a:ext cx="38151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</a:t>
              </a:r>
              <a:r>
                <a:rPr lang="en-US" altLang="zh-CN" sz="12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32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-1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96" name="TextBox 74"/>
            <p:cNvSpPr>
              <a:spLocks noChangeArrowheads="1"/>
            </p:cNvSpPr>
            <p:nvPr/>
          </p:nvSpPr>
          <p:spPr bwMode="auto">
            <a:xfrm>
              <a:off x="5929769" y="2339611"/>
              <a:ext cx="38151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</a:t>
              </a:r>
              <a:r>
                <a:rPr lang="en-US" altLang="zh-CN" sz="12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32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-1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98" name="TextBox 76"/>
            <p:cNvSpPr>
              <a:spLocks noChangeArrowheads="1"/>
            </p:cNvSpPr>
            <p:nvPr/>
          </p:nvSpPr>
          <p:spPr bwMode="auto">
            <a:xfrm>
              <a:off x="5930942" y="2789587"/>
              <a:ext cx="38151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</a:t>
              </a:r>
              <a:r>
                <a:rPr lang="en-US" altLang="zh-CN" sz="12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32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-1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38" name="TextBox 67"/>
            <p:cNvSpPr>
              <a:spLocks noChangeArrowheads="1"/>
            </p:cNvSpPr>
            <p:nvPr/>
          </p:nvSpPr>
          <p:spPr bwMode="auto">
            <a:xfrm>
              <a:off x="1785918" y="1439667"/>
              <a:ext cx="9457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0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39" name="TextBox 72"/>
            <p:cNvSpPr>
              <a:spLocks noChangeArrowheads="1"/>
            </p:cNvSpPr>
            <p:nvPr/>
          </p:nvSpPr>
          <p:spPr bwMode="auto">
            <a:xfrm>
              <a:off x="1785918" y="1897255"/>
              <a:ext cx="9457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0" name="TextBox 74"/>
            <p:cNvSpPr>
              <a:spLocks noChangeArrowheads="1"/>
            </p:cNvSpPr>
            <p:nvPr/>
          </p:nvSpPr>
          <p:spPr bwMode="auto">
            <a:xfrm>
              <a:off x="1785918" y="2347231"/>
              <a:ext cx="9457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1" name="TextBox 76"/>
            <p:cNvSpPr>
              <a:spLocks noChangeArrowheads="1"/>
            </p:cNvSpPr>
            <p:nvPr/>
          </p:nvSpPr>
          <p:spPr bwMode="auto">
            <a:xfrm>
              <a:off x="1787091" y="2797207"/>
              <a:ext cx="9457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3" name="TextBox 67"/>
            <p:cNvSpPr>
              <a:spLocks noChangeArrowheads="1"/>
            </p:cNvSpPr>
            <p:nvPr/>
          </p:nvSpPr>
          <p:spPr bwMode="auto">
            <a:xfrm>
              <a:off x="994403" y="1491630"/>
              <a:ext cx="2857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P1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4" name="TextBox 67"/>
            <p:cNvSpPr>
              <a:spLocks noChangeArrowheads="1"/>
            </p:cNvSpPr>
            <p:nvPr/>
          </p:nvSpPr>
          <p:spPr bwMode="auto">
            <a:xfrm>
              <a:off x="994403" y="1952165"/>
              <a:ext cx="2857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P2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5" name="TextBox 67"/>
            <p:cNvSpPr>
              <a:spLocks noChangeArrowheads="1"/>
            </p:cNvSpPr>
            <p:nvPr/>
          </p:nvSpPr>
          <p:spPr bwMode="auto">
            <a:xfrm>
              <a:off x="994403" y="2452231"/>
              <a:ext cx="2857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P3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6" name="TextBox 67"/>
            <p:cNvSpPr>
              <a:spLocks noChangeArrowheads="1"/>
            </p:cNvSpPr>
            <p:nvPr/>
          </p:nvSpPr>
          <p:spPr bwMode="auto">
            <a:xfrm>
              <a:off x="994403" y="2898957"/>
              <a:ext cx="8572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内核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</p:grpSp>
      <p:sp>
        <p:nvSpPr>
          <p:cNvPr id="7" name="TextBox 80"/>
          <p:cNvSpPr txBox="1"/>
          <p:nvPr/>
        </p:nvSpPr>
        <p:spPr>
          <a:xfrm>
            <a:off x="2804711" y="214296"/>
            <a:ext cx="38781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操作系统的存储抽象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67489" y="1606069"/>
            <a:ext cx="4668504" cy="2306129"/>
            <a:chOff x="1767489" y="1606069"/>
            <a:chExt cx="4668504" cy="2306129"/>
          </a:xfrm>
        </p:grpSpPr>
        <p:grpSp>
          <p:nvGrpSpPr>
            <p:cNvPr id="3" name="组合 2"/>
            <p:cNvGrpSpPr/>
            <p:nvPr/>
          </p:nvGrpSpPr>
          <p:grpSpPr>
            <a:xfrm>
              <a:off x="1767489" y="1606069"/>
              <a:ext cx="3824798" cy="1462423"/>
              <a:chOff x="1767489" y="1606069"/>
              <a:chExt cx="3824798" cy="1462423"/>
            </a:xfrm>
          </p:grpSpPr>
          <p:sp>
            <p:nvSpPr>
              <p:cNvPr id="103" name="Rectangle 84"/>
              <p:cNvSpPr>
                <a:spLocks noChangeArrowheads="1"/>
              </p:cNvSpPr>
              <p:nvPr/>
            </p:nvSpPr>
            <p:spPr bwMode="auto">
              <a:xfrm>
                <a:off x="1767489" y="1606069"/>
                <a:ext cx="281235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4" name="Rectangle 85"/>
              <p:cNvSpPr>
                <a:spLocks noChangeArrowheads="1"/>
              </p:cNvSpPr>
              <p:nvPr/>
            </p:nvSpPr>
            <p:spPr bwMode="auto">
              <a:xfrm>
                <a:off x="2948676" y="1606069"/>
                <a:ext cx="168741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5" name="Rectangle 86"/>
              <p:cNvSpPr>
                <a:spLocks noChangeArrowheads="1"/>
              </p:cNvSpPr>
              <p:nvPr/>
            </p:nvSpPr>
            <p:spPr bwMode="auto">
              <a:xfrm>
                <a:off x="4129864" y="1606069"/>
                <a:ext cx="168741" cy="112494"/>
              </a:xfrm>
              <a:prstGeom prst="rect">
                <a:avLst/>
              </a:prstGeom>
              <a:gradFill>
                <a:gsLst>
                  <a:gs pos="100000">
                    <a:srgbClr val="339966"/>
                  </a:gs>
                  <a:gs pos="0">
                    <a:srgbClr val="99FF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6" name="Rectangle 87"/>
              <p:cNvSpPr>
                <a:spLocks noChangeArrowheads="1"/>
              </p:cNvSpPr>
              <p:nvPr/>
            </p:nvSpPr>
            <p:spPr bwMode="auto">
              <a:xfrm>
                <a:off x="5311052" y="1606069"/>
                <a:ext cx="281235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7" name="Rectangle 88"/>
              <p:cNvSpPr>
                <a:spLocks noChangeArrowheads="1"/>
              </p:cNvSpPr>
              <p:nvPr/>
            </p:nvSpPr>
            <p:spPr bwMode="auto">
              <a:xfrm>
                <a:off x="1767489" y="2056045"/>
                <a:ext cx="506223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8" name="Rectangle 89"/>
              <p:cNvSpPr>
                <a:spLocks noChangeArrowheads="1"/>
              </p:cNvSpPr>
              <p:nvPr/>
            </p:nvSpPr>
            <p:spPr bwMode="auto">
              <a:xfrm>
                <a:off x="3061170" y="2056045"/>
                <a:ext cx="281235" cy="112494"/>
              </a:xfrm>
              <a:prstGeom prst="rect">
                <a:avLst/>
              </a:prstGeom>
              <a:gradFill>
                <a:gsLst>
                  <a:gs pos="100000">
                    <a:srgbClr val="339966"/>
                  </a:gs>
                  <a:gs pos="0">
                    <a:srgbClr val="99FF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9" name="Rectangle 90"/>
              <p:cNvSpPr>
                <a:spLocks noChangeArrowheads="1"/>
              </p:cNvSpPr>
              <p:nvPr/>
            </p:nvSpPr>
            <p:spPr bwMode="auto">
              <a:xfrm>
                <a:off x="5311052" y="2506021"/>
                <a:ext cx="281235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10" name="Rectangle 91"/>
              <p:cNvSpPr>
                <a:spLocks noChangeArrowheads="1"/>
              </p:cNvSpPr>
              <p:nvPr/>
            </p:nvSpPr>
            <p:spPr bwMode="auto">
              <a:xfrm>
                <a:off x="5311052" y="2056045"/>
                <a:ext cx="281235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11" name="Rectangle 92"/>
              <p:cNvSpPr>
                <a:spLocks noChangeArrowheads="1"/>
              </p:cNvSpPr>
              <p:nvPr/>
            </p:nvSpPr>
            <p:spPr bwMode="auto">
              <a:xfrm>
                <a:off x="2048724" y="2506021"/>
                <a:ext cx="168741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12" name="Rectangle 93"/>
              <p:cNvSpPr>
                <a:spLocks noChangeArrowheads="1"/>
              </p:cNvSpPr>
              <p:nvPr/>
            </p:nvSpPr>
            <p:spPr bwMode="auto">
              <a:xfrm>
                <a:off x="1767489" y="2955998"/>
                <a:ext cx="843706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13" name="Rectangle 94"/>
              <p:cNvSpPr>
                <a:spLocks noChangeArrowheads="1"/>
              </p:cNvSpPr>
              <p:nvPr/>
            </p:nvSpPr>
            <p:spPr bwMode="auto">
              <a:xfrm>
                <a:off x="2948676" y="2955998"/>
                <a:ext cx="168741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14" name="Rectangle 95"/>
              <p:cNvSpPr>
                <a:spLocks noChangeArrowheads="1"/>
              </p:cNvSpPr>
              <p:nvPr/>
            </p:nvSpPr>
            <p:spPr bwMode="auto">
              <a:xfrm>
                <a:off x="3848629" y="2506021"/>
                <a:ext cx="168741" cy="112494"/>
              </a:xfrm>
              <a:prstGeom prst="rect">
                <a:avLst/>
              </a:prstGeom>
              <a:gradFill>
                <a:gsLst>
                  <a:gs pos="100000">
                    <a:srgbClr val="339966"/>
                  </a:gs>
                  <a:gs pos="0">
                    <a:srgbClr val="99FF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</p:grpSp>
        <p:sp>
          <p:nvSpPr>
            <p:cNvPr id="115" name="Straight Connector 68"/>
            <p:cNvSpPr>
              <a:spLocks noChangeShapeType="1"/>
            </p:cNvSpPr>
            <p:nvPr/>
          </p:nvSpPr>
          <p:spPr bwMode="auto">
            <a:xfrm rot="16200000" flipH="1">
              <a:off x="1725303" y="1901366"/>
              <a:ext cx="2193635" cy="1828029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Straight Connector 68"/>
            <p:cNvSpPr>
              <a:spLocks noChangeShapeType="1"/>
            </p:cNvSpPr>
            <p:nvPr/>
          </p:nvSpPr>
          <p:spPr bwMode="auto">
            <a:xfrm rot="16200000" flipH="1">
              <a:off x="2765873" y="1985736"/>
              <a:ext cx="2193635" cy="165928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Straight Connector 68"/>
            <p:cNvSpPr>
              <a:spLocks noChangeShapeType="1"/>
            </p:cNvSpPr>
            <p:nvPr/>
          </p:nvSpPr>
          <p:spPr bwMode="auto">
            <a:xfrm rot="16200000" flipH="1">
              <a:off x="4228296" y="1704501"/>
              <a:ext cx="2193635" cy="222175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Straight Connector 68"/>
            <p:cNvSpPr>
              <a:spLocks noChangeShapeType="1"/>
            </p:cNvSpPr>
            <p:nvPr/>
          </p:nvSpPr>
          <p:spPr bwMode="auto">
            <a:xfrm rot="5400000">
              <a:off x="3722073" y="2182601"/>
              <a:ext cx="2193635" cy="126555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Straight Connector 68"/>
            <p:cNvSpPr>
              <a:spLocks noChangeShapeType="1"/>
            </p:cNvSpPr>
            <p:nvPr/>
          </p:nvSpPr>
          <p:spPr bwMode="auto">
            <a:xfrm rot="5400000">
              <a:off x="3947061" y="2407589"/>
              <a:ext cx="1743658" cy="126555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Straight Connector 68"/>
            <p:cNvSpPr>
              <a:spLocks noChangeShapeType="1"/>
            </p:cNvSpPr>
            <p:nvPr/>
          </p:nvSpPr>
          <p:spPr bwMode="auto">
            <a:xfrm rot="5400000">
              <a:off x="4172049" y="2632577"/>
              <a:ext cx="1293682" cy="126555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Straight Connector 68"/>
            <p:cNvSpPr>
              <a:spLocks noChangeShapeType="1"/>
            </p:cNvSpPr>
            <p:nvPr/>
          </p:nvSpPr>
          <p:spPr bwMode="auto">
            <a:xfrm rot="16200000" flipH="1">
              <a:off x="1922168" y="2266971"/>
              <a:ext cx="1743658" cy="1546794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Straight Connector 68"/>
            <p:cNvSpPr>
              <a:spLocks noChangeShapeType="1"/>
            </p:cNvSpPr>
            <p:nvPr/>
          </p:nvSpPr>
          <p:spPr bwMode="auto">
            <a:xfrm rot="16200000" flipH="1">
              <a:off x="3693950" y="1676378"/>
              <a:ext cx="1743658" cy="2727981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Straight Connector 68"/>
            <p:cNvSpPr>
              <a:spLocks noChangeShapeType="1"/>
            </p:cNvSpPr>
            <p:nvPr/>
          </p:nvSpPr>
          <p:spPr bwMode="auto">
            <a:xfrm rot="16200000" flipH="1">
              <a:off x="2119032" y="2632577"/>
              <a:ext cx="1293682" cy="126555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Straight Connector 68"/>
            <p:cNvSpPr>
              <a:spLocks noChangeShapeType="1"/>
            </p:cNvSpPr>
            <p:nvPr/>
          </p:nvSpPr>
          <p:spPr bwMode="auto">
            <a:xfrm rot="16200000" flipH="1">
              <a:off x="4368914" y="2182601"/>
              <a:ext cx="1293682" cy="2165511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Straight Connector 68"/>
            <p:cNvSpPr>
              <a:spLocks noChangeShapeType="1"/>
            </p:cNvSpPr>
            <p:nvPr/>
          </p:nvSpPr>
          <p:spPr bwMode="auto">
            <a:xfrm rot="16200000" flipH="1">
              <a:off x="2287775" y="2970059"/>
              <a:ext cx="843706" cy="1040570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Straight Connector 68"/>
            <p:cNvSpPr>
              <a:spLocks noChangeShapeType="1"/>
            </p:cNvSpPr>
            <p:nvPr/>
          </p:nvSpPr>
          <p:spPr bwMode="auto">
            <a:xfrm rot="16200000" flipH="1">
              <a:off x="3047110" y="3054430"/>
              <a:ext cx="843706" cy="871829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42532" y="3755236"/>
            <a:ext cx="6189110" cy="1031092"/>
            <a:chOff x="942532" y="3755236"/>
            <a:chExt cx="6189110" cy="1031092"/>
          </a:xfrm>
        </p:grpSpPr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942532" y="3942622"/>
              <a:ext cx="6187174" cy="843706"/>
            </a:xfrm>
            <a:prstGeom prst="rect">
              <a:avLst/>
            </a:prstGeom>
            <a:gradFill>
              <a:gsLst>
                <a:gs pos="100000">
                  <a:srgbClr val="A6A6A6"/>
                </a:gs>
                <a:gs pos="0">
                  <a:srgbClr val="D9D9D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Times" charset="0"/>
              </a:endParaRPr>
            </a:p>
          </p:txBody>
        </p:sp>
        <p:sp>
          <p:nvSpPr>
            <p:cNvPr id="85" name="TextBox 7"/>
            <p:cNvSpPr>
              <a:spLocks noChangeArrowheads="1"/>
            </p:cNvSpPr>
            <p:nvPr/>
          </p:nvSpPr>
          <p:spPr bwMode="auto">
            <a:xfrm>
              <a:off x="1486253" y="4416048"/>
              <a:ext cx="6078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硬件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CFAFB"/>
                </a:clrFrom>
                <a:clrTo>
                  <a:srgbClr val="FCFA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" t="38399" r="2399" b="38399"/>
            <a:stretch>
              <a:fillRect/>
            </a:stretch>
          </p:blipFill>
          <p:spPr bwMode="auto">
            <a:xfrm>
              <a:off x="3143197" y="4050471"/>
              <a:ext cx="1087443" cy="386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Rectangle 80"/>
            <p:cNvSpPr>
              <a:spLocks/>
            </p:cNvSpPr>
            <p:nvPr/>
          </p:nvSpPr>
          <p:spPr bwMode="auto">
            <a:xfrm>
              <a:off x="1142976" y="4080939"/>
              <a:ext cx="737007" cy="337482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solidFill>
                <a:srgbClr val="007C8B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FontTx/>
                <a:buNone/>
              </a:pPr>
              <a:r>
                <a:rPr lang="zh-CN" altLang="en-US" sz="1600" b="1" spc="-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缓存</a:t>
              </a:r>
              <a:endPara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01" name="Rectangle 81"/>
            <p:cNvSpPr>
              <a:spLocks/>
            </p:cNvSpPr>
            <p:nvPr/>
          </p:nvSpPr>
          <p:spPr bwMode="auto">
            <a:xfrm>
              <a:off x="1823736" y="4137186"/>
              <a:ext cx="731212" cy="337482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solidFill>
                <a:srgbClr val="007C8B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FontTx/>
                <a:buNone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MMU</a:t>
              </a:r>
              <a:endParaRPr lang="en-US" altLang="zh-CN" sz="16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pic>
          <p:nvPicPr>
            <p:cNvPr id="102" name="Picture 8" descr="http://www.microsoft.com/athome/images/tiptalk/65595_harddrive3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6531" y="4037582"/>
              <a:ext cx="632779" cy="677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" name="TextBox 167"/>
            <p:cNvSpPr>
              <a:spLocks noChangeArrowheads="1"/>
            </p:cNvSpPr>
            <p:nvPr/>
          </p:nvSpPr>
          <p:spPr bwMode="auto">
            <a:xfrm>
              <a:off x="3022168" y="3780653"/>
              <a:ext cx="9457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</p:txBody>
        </p:sp>
        <p:sp>
          <p:nvSpPr>
            <p:cNvPr id="128" name="TextBox 168"/>
            <p:cNvSpPr>
              <a:spLocks noChangeArrowheads="1"/>
            </p:cNvSpPr>
            <p:nvPr/>
          </p:nvSpPr>
          <p:spPr bwMode="auto">
            <a:xfrm>
              <a:off x="4283968" y="3755253"/>
              <a:ext cx="15068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m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29" name="Rectangle 56"/>
            <p:cNvSpPr>
              <a:spLocks/>
            </p:cNvSpPr>
            <p:nvPr/>
          </p:nvSpPr>
          <p:spPr bwMode="auto">
            <a:xfrm>
              <a:off x="3117418" y="3912197"/>
              <a:ext cx="1914743" cy="11249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Times" charset="0"/>
              </a:endParaRPr>
            </a:p>
          </p:txBody>
        </p:sp>
        <p:sp>
          <p:nvSpPr>
            <p:cNvPr id="130" name="Rectangle 78"/>
            <p:cNvSpPr>
              <a:spLocks/>
            </p:cNvSpPr>
            <p:nvPr/>
          </p:nvSpPr>
          <p:spPr bwMode="auto">
            <a:xfrm>
              <a:off x="4268139" y="3912197"/>
              <a:ext cx="2562756" cy="112494"/>
            </a:xfrm>
            <a:prstGeom prst="rect">
              <a:avLst/>
            </a:prstGeom>
            <a:gradFill>
              <a:gsLst>
                <a:gs pos="100000">
                  <a:srgbClr val="996600"/>
                </a:gs>
                <a:gs pos="0">
                  <a:srgbClr val="FFCC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Times" charset="0"/>
              </a:endParaRPr>
            </a:p>
          </p:txBody>
        </p:sp>
        <p:sp>
          <p:nvSpPr>
            <p:cNvPr id="131" name="TextBox 79"/>
            <p:cNvSpPr>
              <a:spLocks noChangeArrowheads="1"/>
            </p:cNvSpPr>
            <p:nvPr/>
          </p:nvSpPr>
          <p:spPr bwMode="auto">
            <a:xfrm>
              <a:off x="6588224" y="3755236"/>
              <a:ext cx="5434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M&gt;&gt;m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pic>
          <p:nvPicPr>
            <p:cNvPr id="132" name="Picture 8" descr="http://www.microsoft.com/athome/images/tiptalk/65595_harddrive3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1901" y="4024691"/>
              <a:ext cx="632779" cy="677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33" name="Picture 8" descr="http://www.microsoft.com/athome/images/tiptalk/65595_harddrive3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3515" y="4005942"/>
              <a:ext cx="632779" cy="677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34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CFAFB"/>
                </a:clrFrom>
                <a:clrTo>
                  <a:srgbClr val="FCFA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" t="38399" r="2399" b="38399"/>
            <a:stretch>
              <a:fillRect/>
            </a:stretch>
          </p:blipFill>
          <p:spPr bwMode="auto">
            <a:xfrm>
              <a:off x="3236943" y="4187574"/>
              <a:ext cx="1087443" cy="386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2" name="组合 1"/>
          <p:cNvGrpSpPr/>
          <p:nvPr/>
        </p:nvGrpSpPr>
        <p:grpSpPr>
          <a:xfrm>
            <a:off x="577301" y="854655"/>
            <a:ext cx="3857349" cy="369332"/>
            <a:chOff x="577301" y="854655"/>
            <a:chExt cx="3857349" cy="369332"/>
          </a:xfrm>
        </p:grpSpPr>
        <p:sp>
          <p:nvSpPr>
            <p:cNvPr id="86" name="TextBox 9"/>
            <p:cNvSpPr>
              <a:spLocks noChangeArrowheads="1"/>
            </p:cNvSpPr>
            <p:nvPr/>
          </p:nvSpPr>
          <p:spPr bwMode="auto">
            <a:xfrm>
              <a:off x="894370" y="870044"/>
              <a:ext cx="35402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操作系统对存储的抽象</a:t>
              </a:r>
              <a:r>
                <a:rPr lang="zh-CN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：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地址空间</a:t>
              </a:r>
              <a:endParaRPr lang="en-US" altLang="zh-CN" sz="2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77301" y="85465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8300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343040" y="214296"/>
            <a:ext cx="278608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虚拟存储需求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26178" y="1750072"/>
            <a:ext cx="6774214" cy="729430"/>
            <a:chOff x="1326178" y="1750072"/>
            <a:chExt cx="6774214" cy="729430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6178" y="18711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1477306" y="1750072"/>
              <a:ext cx="6623086" cy="72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覆盖（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overlay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）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应用程序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手动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把需要的指令和数据保存在内存中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66750" y="1063645"/>
            <a:ext cx="6348456" cy="410577"/>
            <a:chOff x="866750" y="1063645"/>
            <a:chExt cx="6348456" cy="410577"/>
          </a:xfrm>
        </p:grpSpPr>
        <p:sp>
          <p:nvSpPr>
            <p:cNvPr id="83" name="TextBox 82"/>
            <p:cNvSpPr txBox="1"/>
            <p:nvPr/>
          </p:nvSpPr>
          <p:spPr>
            <a:xfrm>
              <a:off x="1214414" y="1063645"/>
              <a:ext cx="600079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buFontTx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计算机系统时常出现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内存空间不够用</a:t>
              </a:r>
              <a:endPara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6750" y="110489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26178" y="2409822"/>
            <a:ext cx="6031904" cy="729430"/>
            <a:chOff x="1326178" y="2409822"/>
            <a:chExt cx="6031904" cy="72943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6178" y="254226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0" name="矩形 9"/>
            <p:cNvSpPr/>
            <p:nvPr/>
          </p:nvSpPr>
          <p:spPr>
            <a:xfrm>
              <a:off x="1477306" y="2409822"/>
              <a:ext cx="5880776" cy="72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交换（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swapping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）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操作系统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自动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把暂时不能执行的程序保存到外存中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26178" y="3090866"/>
            <a:ext cx="6414174" cy="701731"/>
            <a:chOff x="1326178" y="3090866"/>
            <a:chExt cx="6414174" cy="701731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6178" y="319949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" name="矩形 10"/>
            <p:cNvSpPr/>
            <p:nvPr/>
          </p:nvSpPr>
          <p:spPr>
            <a:xfrm>
              <a:off x="1477306" y="3090866"/>
              <a:ext cx="6263046" cy="701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虚拟存储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在有限容量的内存中，以页为单位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自动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装入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更多更大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的程序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220</Words>
  <Application>Microsoft Office PowerPoint</Application>
  <PresentationFormat>全屏显示(16:9)</PresentationFormat>
  <Paragraphs>85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Times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359</cp:revision>
  <dcterms:created xsi:type="dcterms:W3CDTF">2015-01-11T06:38:50Z</dcterms:created>
  <dcterms:modified xsi:type="dcterms:W3CDTF">2015-03-14T02:14:03Z</dcterms:modified>
</cp:coreProperties>
</file>