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7" r:id="rId2"/>
    <p:sldId id="342" r:id="rId3"/>
    <p:sldId id="343" r:id="rId4"/>
    <p:sldId id="344" r:id="rId5"/>
    <p:sldId id="379" r:id="rId6"/>
    <p:sldId id="380" r:id="rId7"/>
    <p:sldId id="381" r:id="rId8"/>
    <p:sldId id="382" r:id="rId9"/>
    <p:sldId id="363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0099"/>
    <a:srgbClr val="0EB1C8"/>
    <a:srgbClr val="0E4DC8"/>
    <a:srgbClr val="99FFFF"/>
    <a:srgbClr val="33FFFF"/>
    <a:srgbClr val="FFF9B1"/>
    <a:srgbClr val="FDD000"/>
    <a:srgbClr val="00FF00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3" autoAdjust="0"/>
    <p:restoredTop sz="94660"/>
  </p:normalViewPr>
  <p:slideViewPr>
    <p:cSldViewPr>
      <p:cViewPr varScale="1">
        <p:scale>
          <a:sx n="111" d="100"/>
          <a:sy n="111" d="100"/>
        </p:scale>
        <p:origin x="586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75856" y="226888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2462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2462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2462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462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224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2462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2462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9820" y="2942689"/>
            <a:ext cx="7858180" cy="369332"/>
            <a:chOff x="929820" y="2856088"/>
            <a:chExt cx="7858180" cy="369332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29868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929820" y="2856088"/>
              <a:ext cx="78581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65175" lvl="1" indent="-285750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必要部分（常用功能）的代码和数据常驻内存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2200" y="1811592"/>
            <a:ext cx="68158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1510" y="3312021"/>
            <a:ext cx="6486572" cy="646331"/>
            <a:chOff x="871510" y="3225420"/>
            <a:chExt cx="6486572" cy="646331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333789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871510" y="3225420"/>
              <a:ext cx="64865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lvl="1" indent="28575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可选部分（不常用功能）放在其他程序模块中,只在需要用到时装入内存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3408" y="3930610"/>
            <a:ext cx="7358114" cy="369332"/>
            <a:chOff x="903408" y="3844009"/>
            <a:chExt cx="7358114" cy="3693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39541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903408" y="3844009"/>
              <a:ext cx="73581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65175" lvl="1" indent="-285750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不存在调用关系的模块可相互覆盖，共用同一块内存区域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2462" y="1063645"/>
            <a:ext cx="7143800" cy="769441"/>
            <a:chOff x="852462" y="1063645"/>
            <a:chExt cx="7143800" cy="769441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63645"/>
              <a:ext cx="7143800" cy="7694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目标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    在较小的可用内存中运行较大的程序</a:t>
              </a: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1555242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" name="TextBox 7"/>
          <p:cNvSpPr txBox="1"/>
          <p:nvPr/>
        </p:nvSpPr>
        <p:spPr>
          <a:xfrm>
            <a:off x="903408" y="2179352"/>
            <a:ext cx="6815882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依据程序逻辑结构，将程序划分为若干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功能相对独立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的模块；将不会同时执行的模块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共享同一块内存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区域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76056" y="931850"/>
            <a:ext cx="2047378" cy="3656124"/>
            <a:chOff x="5076056" y="931850"/>
            <a:chExt cx="2047378" cy="3656124"/>
          </a:xfrm>
        </p:grpSpPr>
        <p:sp>
          <p:nvSpPr>
            <p:cNvPr id="123" name="Rectangle 18"/>
            <p:cNvSpPr>
              <a:spLocks noChangeArrowheads="1"/>
            </p:cNvSpPr>
            <p:nvPr/>
          </p:nvSpPr>
          <p:spPr bwMode="auto">
            <a:xfrm>
              <a:off x="5270205" y="1354481"/>
              <a:ext cx="1610898" cy="3233493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Line 19"/>
            <p:cNvSpPr>
              <a:spLocks noChangeShapeType="1"/>
            </p:cNvSpPr>
            <p:nvPr/>
          </p:nvSpPr>
          <p:spPr bwMode="auto">
            <a:xfrm>
              <a:off x="5270205" y="1851942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20"/>
            <p:cNvSpPr>
              <a:spLocks noChangeShapeType="1"/>
            </p:cNvSpPr>
            <p:nvPr/>
          </p:nvSpPr>
          <p:spPr bwMode="auto">
            <a:xfrm>
              <a:off x="5270205" y="2299656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21"/>
            <p:cNvSpPr>
              <a:spLocks noChangeShapeType="1"/>
            </p:cNvSpPr>
            <p:nvPr/>
          </p:nvSpPr>
          <p:spPr bwMode="auto">
            <a:xfrm>
              <a:off x="5270205" y="3045847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Line 22"/>
            <p:cNvSpPr>
              <a:spLocks noChangeShapeType="1"/>
            </p:cNvSpPr>
            <p:nvPr/>
          </p:nvSpPr>
          <p:spPr bwMode="auto">
            <a:xfrm>
              <a:off x="5270205" y="4090514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 Box 23"/>
            <p:cNvSpPr txBox="1">
              <a:spLocks noChangeArrowheads="1"/>
            </p:cNvSpPr>
            <p:nvPr/>
          </p:nvSpPr>
          <p:spPr bwMode="auto">
            <a:xfrm>
              <a:off x="5565724" y="1840683"/>
              <a:ext cx="1420396" cy="50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lnSpc>
                  <a:spcPts val="16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程序X的常驻区</a:t>
              </a:r>
            </a:p>
            <a:p>
              <a:pPr>
                <a:lnSpc>
                  <a:spcPts val="16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A（20K）</a:t>
              </a:r>
            </a:p>
          </p:txBody>
        </p:sp>
        <p:sp>
          <p:nvSpPr>
            <p:cNvPr id="129" name="Text Box 24"/>
            <p:cNvSpPr txBox="1">
              <a:spLocks noChangeArrowheads="1"/>
            </p:cNvSpPr>
            <p:nvPr/>
          </p:nvSpPr>
          <p:spPr bwMode="auto">
            <a:xfrm>
              <a:off x="5965850" y="2445442"/>
              <a:ext cx="852855" cy="52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覆盖区0</a:t>
              </a: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（50K）</a:t>
              </a:r>
            </a:p>
          </p:txBody>
        </p:sp>
        <p:sp>
          <p:nvSpPr>
            <p:cNvPr id="130" name="Text Box 25"/>
            <p:cNvSpPr txBox="1">
              <a:spLocks noChangeArrowheads="1"/>
            </p:cNvSpPr>
            <p:nvPr/>
          </p:nvSpPr>
          <p:spPr bwMode="auto">
            <a:xfrm>
              <a:off x="5976219" y="3280414"/>
              <a:ext cx="852855" cy="52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覆盖区1</a:t>
              </a: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（40K）</a:t>
              </a:r>
            </a:p>
          </p:txBody>
        </p:sp>
        <p:sp>
          <p:nvSpPr>
            <p:cNvPr id="147" name="Text Box 43"/>
            <p:cNvSpPr txBox="1">
              <a:spLocks noChangeArrowheads="1"/>
            </p:cNvSpPr>
            <p:nvPr/>
          </p:nvSpPr>
          <p:spPr bwMode="auto">
            <a:xfrm>
              <a:off x="5076056" y="931850"/>
              <a:ext cx="2047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内存总共：110K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143240" y="214296"/>
            <a:ext cx="279946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64705" y="2314240"/>
            <a:ext cx="414813" cy="492544"/>
            <a:chOff x="4475344" y="2254826"/>
            <a:chExt cx="495338" cy="492544"/>
          </a:xfrm>
        </p:grpSpPr>
        <p:sp>
          <p:nvSpPr>
            <p:cNvPr id="131" name="Rectangle 26"/>
            <p:cNvSpPr>
              <a:spLocks noChangeArrowheads="1"/>
            </p:cNvSpPr>
            <p:nvPr/>
          </p:nvSpPr>
          <p:spPr bwMode="auto">
            <a:xfrm>
              <a:off x="4534201" y="2254826"/>
              <a:ext cx="436481" cy="49254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 Box 36"/>
            <p:cNvSpPr txBox="1">
              <a:spLocks noChangeArrowheads="1"/>
            </p:cNvSpPr>
            <p:nvPr/>
          </p:nvSpPr>
          <p:spPr bwMode="auto">
            <a:xfrm>
              <a:off x="4475344" y="2335618"/>
              <a:ext cx="406521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C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51047" y="2308479"/>
            <a:ext cx="350361" cy="760875"/>
            <a:chOff x="3848303" y="2299657"/>
            <a:chExt cx="436481" cy="466402"/>
          </a:xfrm>
        </p:grpSpPr>
        <p:sp>
          <p:nvSpPr>
            <p:cNvPr id="132" name="Rectangle 27"/>
            <p:cNvSpPr>
              <a:spLocks noChangeArrowheads="1"/>
            </p:cNvSpPr>
            <p:nvPr/>
          </p:nvSpPr>
          <p:spPr bwMode="auto">
            <a:xfrm>
              <a:off x="3848303" y="2299657"/>
              <a:ext cx="436481" cy="447713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 Box 37"/>
            <p:cNvSpPr txBox="1">
              <a:spLocks noChangeArrowheads="1"/>
            </p:cNvSpPr>
            <p:nvPr/>
          </p:nvSpPr>
          <p:spPr bwMode="auto">
            <a:xfrm>
              <a:off x="3856852" y="2394162"/>
              <a:ext cx="339195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28029" y="3127775"/>
            <a:ext cx="405717" cy="596103"/>
            <a:chOff x="4650393" y="3195086"/>
            <a:chExt cx="495104" cy="497460"/>
          </a:xfrm>
        </p:grpSpPr>
        <p:sp>
          <p:nvSpPr>
            <p:cNvPr id="135" name="Rectangle 30"/>
            <p:cNvSpPr>
              <a:spLocks noChangeArrowheads="1"/>
            </p:cNvSpPr>
            <p:nvPr/>
          </p:nvSpPr>
          <p:spPr bwMode="auto">
            <a:xfrm>
              <a:off x="4709016" y="3195086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 Box 38"/>
            <p:cNvSpPr txBox="1">
              <a:spLocks noChangeArrowheads="1"/>
            </p:cNvSpPr>
            <p:nvPr/>
          </p:nvSpPr>
          <p:spPr bwMode="auto">
            <a:xfrm>
              <a:off x="4650393" y="3266747"/>
              <a:ext cx="379271" cy="371897"/>
            </a:xfrm>
            <a:prstGeom prst="rect">
              <a:avLst/>
            </a:prstGeom>
            <a:noFill/>
            <a:ln w="19050"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F</a:t>
              </a:r>
            </a:p>
          </p:txBody>
        </p:sp>
      </p:grpSp>
      <p:sp>
        <p:nvSpPr>
          <p:cNvPr id="145" name="Text Box 41"/>
          <p:cNvSpPr txBox="1">
            <a:spLocks noChangeArrowheads="1"/>
          </p:cNvSpPr>
          <p:nvPr/>
        </p:nvSpPr>
        <p:spPr bwMode="auto">
          <a:xfrm>
            <a:off x="4188760" y="1888363"/>
            <a:ext cx="355225" cy="371897"/>
          </a:xfrm>
          <a:prstGeom prst="rect">
            <a:avLst/>
          </a:prstGeom>
          <a:gradFill>
            <a:gsLst>
              <a:gs pos="100000">
                <a:srgbClr val="007C8B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00507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170" tIns="46990" rIns="90170" bIns="46990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 Box 44"/>
          <p:cNvSpPr txBox="1">
            <a:spLocks noChangeArrowheads="1"/>
          </p:cNvSpPr>
          <p:nvPr/>
        </p:nvSpPr>
        <p:spPr bwMode="auto">
          <a:xfrm>
            <a:off x="670940" y="3581609"/>
            <a:ext cx="18261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另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种调用方法：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76136" y="3127775"/>
            <a:ext cx="392833" cy="371897"/>
            <a:chOff x="4096701" y="3195085"/>
            <a:chExt cx="487607" cy="497460"/>
          </a:xfrm>
        </p:grpSpPr>
        <p:sp>
          <p:nvSpPr>
            <p:cNvPr id="134" name="Rectangle 29"/>
            <p:cNvSpPr>
              <a:spLocks noChangeArrowheads="1"/>
            </p:cNvSpPr>
            <p:nvPr/>
          </p:nvSpPr>
          <p:spPr bwMode="auto">
            <a:xfrm>
              <a:off x="4147827" y="3195085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 Box 45"/>
            <p:cNvSpPr txBox="1">
              <a:spLocks noChangeArrowheads="1"/>
            </p:cNvSpPr>
            <p:nvPr/>
          </p:nvSpPr>
          <p:spPr bwMode="auto">
            <a:xfrm>
              <a:off x="4096701" y="3208731"/>
              <a:ext cx="382478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E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15317" y="3127775"/>
            <a:ext cx="429819" cy="497460"/>
            <a:chOff x="3520649" y="3195086"/>
            <a:chExt cx="502470" cy="497460"/>
          </a:xfrm>
        </p:grpSpPr>
        <p:sp>
          <p:nvSpPr>
            <p:cNvPr id="133" name="Rectangle 28"/>
            <p:cNvSpPr>
              <a:spLocks noChangeArrowheads="1"/>
            </p:cNvSpPr>
            <p:nvPr/>
          </p:nvSpPr>
          <p:spPr bwMode="auto">
            <a:xfrm>
              <a:off x="3586638" y="3195086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 Box 46"/>
            <p:cNvSpPr txBox="1">
              <a:spLocks noChangeArrowheads="1"/>
            </p:cNvSpPr>
            <p:nvPr/>
          </p:nvSpPr>
          <p:spPr bwMode="auto">
            <a:xfrm>
              <a:off x="3520649" y="3257867"/>
              <a:ext cx="433773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D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0249" y="929197"/>
            <a:ext cx="2994759" cy="2447119"/>
            <a:chOff x="350249" y="929197"/>
            <a:chExt cx="2994759" cy="2447119"/>
          </a:xfrm>
        </p:grpSpPr>
        <p:sp>
          <p:nvSpPr>
            <p:cNvPr id="146" name="Text Box 42"/>
            <p:cNvSpPr txBox="1">
              <a:spLocks noChangeArrowheads="1"/>
            </p:cNvSpPr>
            <p:nvPr/>
          </p:nvSpPr>
          <p:spPr bwMode="auto">
            <a:xfrm>
              <a:off x="670940" y="929197"/>
              <a:ext cx="23887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程序调用结构：</a:t>
              </a: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190K</a:t>
              </a:r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350249" y="1357155"/>
              <a:ext cx="2994759" cy="2019161"/>
              <a:chOff x="724663" y="1405467"/>
              <a:chExt cx="2994759" cy="2019161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510481" y="1405467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" name="Rectangle 3"/>
              <p:cNvSpPr>
                <a:spLocks noChangeArrowheads="1"/>
              </p:cNvSpPr>
              <p:nvPr/>
            </p:nvSpPr>
            <p:spPr bwMode="auto">
              <a:xfrm>
                <a:off x="1970819" y="2978297"/>
                <a:ext cx="561189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Line 5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Line 6"/>
              <p:cNvSpPr>
                <a:spLocks noChangeShapeType="1"/>
              </p:cNvSpPr>
              <p:nvPr/>
            </p:nvSpPr>
            <p:spPr bwMode="auto">
              <a:xfrm>
                <a:off x="2781425" y="2033122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Line 7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1558859" cy="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Line 8"/>
              <p:cNvSpPr>
                <a:spLocks noChangeShapeType="1"/>
              </p:cNvSpPr>
              <p:nvPr/>
            </p:nvSpPr>
            <p:spPr bwMode="auto">
              <a:xfrm>
                <a:off x="2282591" y="2829059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9"/>
              <p:cNvSpPr>
                <a:spLocks noChangeShapeType="1"/>
              </p:cNvSpPr>
              <p:nvPr/>
            </p:nvSpPr>
            <p:spPr bwMode="auto">
              <a:xfrm>
                <a:off x="3467323" y="2829059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10"/>
              <p:cNvSpPr>
                <a:spLocks noChangeShapeType="1"/>
              </p:cNvSpPr>
              <p:nvPr/>
            </p:nvSpPr>
            <p:spPr bwMode="auto">
              <a:xfrm flipV="1">
                <a:off x="2282591" y="2829059"/>
                <a:ext cx="1184733" cy="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11"/>
              <p:cNvSpPr>
                <a:spLocks noChangeShapeType="1"/>
              </p:cNvSpPr>
              <p:nvPr/>
            </p:nvSpPr>
            <p:spPr bwMode="auto">
              <a:xfrm>
                <a:off x="1222567" y="2580328"/>
                <a:ext cx="0" cy="39796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Line 12"/>
              <p:cNvSpPr>
                <a:spLocks noChangeShapeType="1"/>
              </p:cNvSpPr>
              <p:nvPr/>
            </p:nvSpPr>
            <p:spPr bwMode="auto">
              <a:xfrm>
                <a:off x="2781425" y="2580328"/>
                <a:ext cx="0" cy="24873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Line 13"/>
              <p:cNvSpPr>
                <a:spLocks noChangeShapeType="1"/>
              </p:cNvSpPr>
              <p:nvPr/>
            </p:nvSpPr>
            <p:spPr bwMode="auto">
              <a:xfrm>
                <a:off x="1970819" y="1834138"/>
                <a:ext cx="0" cy="198984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Rectangle 14"/>
              <p:cNvSpPr>
                <a:spLocks noChangeArrowheads="1"/>
              </p:cNvSpPr>
              <p:nvPr/>
            </p:nvSpPr>
            <p:spPr bwMode="auto">
              <a:xfrm>
                <a:off x="2344945" y="2187542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Rectangle 16"/>
              <p:cNvSpPr>
                <a:spLocks noChangeArrowheads="1"/>
              </p:cNvSpPr>
              <p:nvPr/>
            </p:nvSpPr>
            <p:spPr bwMode="auto">
              <a:xfrm>
                <a:off x="786086" y="2978297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2" name="Rectangle 48"/>
              <p:cNvSpPr>
                <a:spLocks noChangeArrowheads="1"/>
              </p:cNvSpPr>
              <p:nvPr/>
            </p:nvSpPr>
            <p:spPr bwMode="auto">
              <a:xfrm>
                <a:off x="3153555" y="2977103"/>
                <a:ext cx="561189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4" name="Rectangle 50"/>
              <p:cNvSpPr>
                <a:spLocks noChangeArrowheads="1"/>
              </p:cNvSpPr>
              <p:nvPr/>
            </p:nvSpPr>
            <p:spPr bwMode="auto">
              <a:xfrm>
                <a:off x="724663" y="2191285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Rectangle 4"/>
              <p:cNvSpPr>
                <a:spLocks noChangeArrowheads="1"/>
              </p:cNvSpPr>
              <p:nvPr/>
            </p:nvSpPr>
            <p:spPr bwMode="auto">
              <a:xfrm>
                <a:off x="3158233" y="3026660"/>
                <a:ext cx="561189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40K</a:t>
                </a:r>
              </a:p>
            </p:txBody>
          </p:sp>
          <p:sp>
            <p:nvSpPr>
              <p:cNvPr id="120" name="Rectangle 15"/>
              <p:cNvSpPr>
                <a:spLocks noChangeArrowheads="1"/>
              </p:cNvSpPr>
              <p:nvPr/>
            </p:nvSpPr>
            <p:spPr bwMode="auto">
              <a:xfrm>
                <a:off x="724925" y="2226346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50K</a:t>
                </a:r>
              </a:p>
            </p:txBody>
          </p:sp>
          <p:sp>
            <p:nvSpPr>
              <p:cNvPr id="151" name="Rectangle 47"/>
              <p:cNvSpPr>
                <a:spLocks noChangeArrowheads="1"/>
              </p:cNvSpPr>
              <p:nvPr/>
            </p:nvSpPr>
            <p:spPr bwMode="auto">
              <a:xfrm>
                <a:off x="1979114" y="3012900"/>
                <a:ext cx="561189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20K</a:t>
                </a:r>
              </a:p>
            </p:txBody>
          </p:sp>
          <p:sp>
            <p:nvSpPr>
              <p:cNvPr id="153" name="Rectangle 49"/>
              <p:cNvSpPr>
                <a:spLocks noChangeArrowheads="1"/>
              </p:cNvSpPr>
              <p:nvPr/>
            </p:nvSpPr>
            <p:spPr bwMode="auto">
              <a:xfrm>
                <a:off x="2364530" y="2210856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30K</a:t>
                </a:r>
              </a:p>
            </p:txBody>
          </p:sp>
          <p:sp>
            <p:nvSpPr>
              <p:cNvPr id="155" name="Rectangle 51"/>
              <p:cNvSpPr>
                <a:spLocks noChangeArrowheads="1"/>
              </p:cNvSpPr>
              <p:nvPr/>
            </p:nvSpPr>
            <p:spPr bwMode="auto">
              <a:xfrm>
                <a:off x="805671" y="3012900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30K</a:t>
                </a:r>
              </a:p>
            </p:txBody>
          </p:sp>
          <p:sp>
            <p:nvSpPr>
              <p:cNvPr id="158" name="Rectangle 15"/>
              <p:cNvSpPr>
                <a:spLocks noChangeArrowheads="1"/>
              </p:cNvSpPr>
              <p:nvPr/>
            </p:nvSpPr>
            <p:spPr bwMode="auto">
              <a:xfrm>
                <a:off x="1500166" y="1440528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</a:p>
            </p:txBody>
          </p:sp>
        </p:grpSp>
      </p:grpSp>
      <p:sp>
        <p:nvSpPr>
          <p:cNvPr id="61" name="Text Box 44"/>
          <p:cNvSpPr txBox="1">
            <a:spLocks noChangeArrowheads="1"/>
          </p:cNvSpPr>
          <p:nvPr/>
        </p:nvSpPr>
        <p:spPr bwMode="auto">
          <a:xfrm>
            <a:off x="904494" y="3936843"/>
            <a:ext cx="2247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占一个分区：20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 Box 44"/>
          <p:cNvSpPr txBox="1">
            <a:spLocks noChangeArrowheads="1"/>
          </p:cNvSpPr>
          <p:nvPr/>
        </p:nvSpPr>
        <p:spPr bwMode="auto">
          <a:xfrm>
            <a:off x="904494" y="4232240"/>
            <a:ext cx="30812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、E和F共用一个分区：50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904494" y="4561992"/>
            <a:ext cx="28039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和D共用一个分区：30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44"/>
          <p:cNvSpPr txBox="1">
            <a:spLocks noChangeArrowheads="1"/>
          </p:cNvSpPr>
          <p:nvPr/>
        </p:nvSpPr>
        <p:spPr bwMode="auto">
          <a:xfrm>
            <a:off x="2307637" y="3578559"/>
            <a:ext cx="8675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100K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3827E-6 L 0.11979 -0.0018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8.64198E-7 L 0.15625 -0.0012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75 0.0015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8.64198E-7 L 0.15625 -0.00123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6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93827E-7 L 0.08333 -0.004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75 0.00154 " pathEditMode="relative" rAng="0" ptsTypes="AA">
                                      <p:cBhvr>
                                        <p:cTn id="51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0.12569 0.0015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0.12569 0.00154 " pathEditMode="relative" rAng="0" ptsTypes="AA">
                                      <p:cBhvr>
                                        <p:cTn id="5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6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17284E-7 L 0.06423 -0.0015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5" grpId="1" animBg="1"/>
      <p:bldP spid="148" grpId="0"/>
      <p:bldP spid="61" grpId="0"/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143240" y="214296"/>
            <a:ext cx="31566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覆盖技术的不足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1030" y="1085048"/>
            <a:ext cx="3799944" cy="3044457"/>
            <a:chOff x="261030" y="1085048"/>
            <a:chExt cx="3799944" cy="3044457"/>
          </a:xfrm>
        </p:grpSpPr>
        <p:pic>
          <p:nvPicPr>
            <p:cNvPr id="10" name="Picture 4" descr="turbopascal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55" y="1085048"/>
              <a:ext cx="3772619" cy="2357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1030" y="3544730"/>
              <a:ext cx="3761654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Turbo Pascal的Overlay系统单元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支持程序员控制的覆盖技术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82744" y="987574"/>
            <a:ext cx="5538705" cy="1449452"/>
            <a:chOff x="852462" y="858374"/>
            <a:chExt cx="5791240" cy="1449452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858374"/>
              <a:ext cx="24691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增加编程困难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380" y="203608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380" y="13245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1401521" y="1311004"/>
              <a:ext cx="5242181" cy="5775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lnSpc>
                  <a:spcPts val="1300"/>
                </a:lnSpc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需程序员划分功能模块，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indent="-285750">
                <a:lnSpc>
                  <a:spcPts val="1300"/>
                </a:lnSpc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并确定模块间的覆盖关系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7899" y="1938494"/>
              <a:ext cx="267033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增加了编程的复杂度；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75932" y="2482676"/>
            <a:ext cx="2931637" cy="1205102"/>
            <a:chOff x="845649" y="2565543"/>
            <a:chExt cx="2891387" cy="1205102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387" y="352836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387" y="3086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845649" y="2565543"/>
              <a:ext cx="215471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增加执行时间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9582" y="2988236"/>
              <a:ext cx="235745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从外存装入覆盖模块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9582" y="3401313"/>
              <a:ext cx="144033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时间换空间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2462" y="1063645"/>
            <a:ext cx="5951786" cy="788025"/>
            <a:chOff x="852462" y="1063645"/>
            <a:chExt cx="5951786" cy="788025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63645"/>
              <a:ext cx="143352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目标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524" y="15589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370198" y="1451560"/>
              <a:ext cx="543405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增加正在运行或需要运行的程序的内存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885282"/>
            <a:ext cx="4576794" cy="723449"/>
            <a:chOff x="852462" y="1885282"/>
            <a:chExt cx="4576794" cy="723449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813" y="23343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852462" y="1885282"/>
              <a:ext cx="17033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方法 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7141" y="2208621"/>
              <a:ext cx="413211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可将暂时不能运行的程序放到外存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93524" y="3316374"/>
            <a:ext cx="4521484" cy="716950"/>
            <a:chOff x="1193524" y="3316374"/>
            <a:chExt cx="4521484" cy="716950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524" y="34695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3316374"/>
              <a:ext cx="250033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换出（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 out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33502" y="3694770"/>
              <a:ext cx="418150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把一个进程的整个地址空间保存到外存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439" y="37949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1193524" y="3968327"/>
            <a:ext cx="4520776" cy="711441"/>
            <a:chOff x="1193524" y="3968327"/>
            <a:chExt cx="4520776" cy="711441"/>
          </a:xfrm>
        </p:grpSpPr>
        <p:sp>
          <p:nvSpPr>
            <p:cNvPr id="17" name="TextBox 16"/>
            <p:cNvSpPr txBox="1"/>
            <p:nvPr/>
          </p:nvSpPr>
          <p:spPr>
            <a:xfrm>
              <a:off x="1285852" y="3968327"/>
              <a:ext cx="221457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换入（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 in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502" y="4341214"/>
              <a:ext cx="418079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将外存中某进程的地址空间读入到内存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524" y="409991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439" y="44571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09504" y="2602710"/>
            <a:ext cx="5552384" cy="719328"/>
            <a:chOff x="1209504" y="2602710"/>
            <a:chExt cx="5552384" cy="719328"/>
          </a:xfrm>
        </p:grpSpPr>
        <p:sp>
          <p:nvSpPr>
            <p:cNvPr id="11" name="TextBox 10"/>
            <p:cNvSpPr txBox="1"/>
            <p:nvPr/>
          </p:nvSpPr>
          <p:spPr>
            <a:xfrm>
              <a:off x="1339403" y="2602710"/>
              <a:ext cx="517740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换入换出的基本单位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504" y="27156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TextBox 10"/>
            <p:cNvSpPr txBox="1"/>
            <p:nvPr/>
          </p:nvSpPr>
          <p:spPr>
            <a:xfrm>
              <a:off x="1584485" y="2983484"/>
              <a:ext cx="517740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整个进程的地址空间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5216" y="308208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0023972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00072" y="4457714"/>
            <a:ext cx="7354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spcBef>
                <a:spcPct val="50000"/>
              </a:spcBef>
            </a:pPr>
            <a:r>
              <a: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（本图摘自Silberschatz, Galvin and  Gagne： “Operating System Concepts”）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24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操作系统内核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用户地址空间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34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37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2"/>
          <p:cNvSpPr>
            <a:spLocks noChangeArrowheads="1"/>
          </p:cNvSpPr>
          <p:nvPr/>
        </p:nvSpPr>
        <p:spPr bwMode="auto">
          <a:xfrm>
            <a:off x="2830244" y="1682557"/>
            <a:ext cx="78448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换入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42"/>
          <p:cNvSpPr>
            <a:spLocks noChangeArrowheads="1"/>
          </p:cNvSpPr>
          <p:nvPr/>
        </p:nvSpPr>
        <p:spPr bwMode="auto">
          <a:xfrm>
            <a:off x="2772536" y="2546086"/>
            <a:ext cx="75639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换出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6291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772668" y="214296"/>
            <a:ext cx="387103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交换技术面临的问题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1077" y="3426554"/>
            <a:ext cx="3222295" cy="369332"/>
            <a:chOff x="921077" y="3426554"/>
            <a:chExt cx="3222295" cy="36933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077" y="3426554"/>
              <a:ext cx="32222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44500" lvl="1"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采用动态地址映射的方法</a:t>
              </a:r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229" y="353261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49639" y="1932231"/>
            <a:ext cx="1864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交换区大小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02380" y="2300427"/>
            <a:ext cx="4812628" cy="369332"/>
            <a:chOff x="902380" y="2300427"/>
            <a:chExt cx="4812628" cy="369332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821" y="241061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02380" y="2300427"/>
              <a:ext cx="48126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44500" lvl="1"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存放所有用户进程的所有内存映像的拷贝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6492" y="1490891"/>
            <a:ext cx="4929954" cy="369332"/>
            <a:chOff x="856492" y="1490891"/>
            <a:chExt cx="4929954" cy="369332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1999" y="15946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856492" y="1490891"/>
              <a:ext cx="49299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marL="444500" lvl="1" indent="0">
                <a:spcBef>
                  <a:spcPts val="600"/>
                </a:spcBef>
                <a:buSzPct val="100000"/>
                <a:tabLst>
                  <a:tab pos="361950" algn="l"/>
                </a:tabLst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只当内存空间不够或有不够的可能时换出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33892" y="1086545"/>
            <a:ext cx="3929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交换时机：何时需要发生交换？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49638" y="2725683"/>
            <a:ext cx="53654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71463" indent="-271463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程序换入时的重定位：换出后再换入时要放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在原处吗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0528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928926" y="214296"/>
            <a:ext cx="403464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覆盖与交换的比较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9220" y="915566"/>
            <a:ext cx="4526876" cy="1601801"/>
            <a:chOff x="909220" y="915566"/>
            <a:chExt cx="4526876" cy="1601801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921214" y="915566"/>
              <a:ext cx="115729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marL="261938" indent="-261938">
                <a:buSzPct val="100000"/>
                <a:tabLst>
                  <a:tab pos="261938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覆盖</a:t>
              </a: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139749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225815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909220" y="1311529"/>
              <a:ext cx="4312562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只能发生在没有调用关系的模块间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09220" y="2168554"/>
              <a:ext cx="3883934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发生在运行程序的内部模块间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9220" y="1744202"/>
              <a:ext cx="4526876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程序员须给出模块间的逻辑覆盖结构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18567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909220" y="2588805"/>
            <a:ext cx="3883934" cy="1585837"/>
            <a:chOff x="909220" y="2588805"/>
            <a:chExt cx="3883934" cy="1585837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214" y="2588805"/>
              <a:ext cx="14430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61938" indent="-261938"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305476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39154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/>
            <p:nvPr/>
          </p:nvSpPr>
          <p:spPr>
            <a:xfrm>
              <a:off x="909220" y="2968804"/>
              <a:ext cx="2240860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以进程为单位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09220" y="3825829"/>
              <a:ext cx="2740926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发生在内存进程间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09220" y="3401477"/>
              <a:ext cx="3883934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不需要模块间的逻辑覆盖结构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351402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9456109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500</Words>
  <Application>Microsoft Office PowerPoint</Application>
  <PresentationFormat>全屏显示(16:9)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365</cp:revision>
  <dcterms:created xsi:type="dcterms:W3CDTF">2015-01-11T06:38:50Z</dcterms:created>
  <dcterms:modified xsi:type="dcterms:W3CDTF">2015-03-14T04:04:17Z</dcterms:modified>
</cp:coreProperties>
</file>