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9" r:id="rId2"/>
    <p:sldId id="355" r:id="rId3"/>
    <p:sldId id="356" r:id="rId4"/>
    <p:sldId id="357" r:id="rId5"/>
    <p:sldId id="362" r:id="rId6"/>
    <p:sldId id="380" r:id="rId7"/>
    <p:sldId id="381" r:id="rId8"/>
    <p:sldId id="363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00099"/>
    <a:srgbClr val="0EB1C8"/>
    <a:srgbClr val="0E4DC8"/>
    <a:srgbClr val="99FFFF"/>
    <a:srgbClr val="33FFFF"/>
    <a:srgbClr val="FFF9B1"/>
    <a:srgbClr val="FDD000"/>
    <a:srgbClr val="00FF00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3" autoAdjust="0"/>
    <p:restoredTop sz="94660"/>
  </p:normalViewPr>
  <p:slideViewPr>
    <p:cSldViewPr>
      <p:cViewPr>
        <p:scale>
          <a:sx n="120" d="100"/>
          <a:sy n="120" d="100"/>
        </p:scale>
        <p:origin x="-192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347864" y="210370"/>
            <a:ext cx="3714776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75656" y="1059582"/>
            <a:ext cx="30051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的需求背景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1396105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5656" y="174853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交换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085054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性原理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0418" y="2439804"/>
            <a:ext cx="314327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虚拟存储概念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656" y="278200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页式存储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656" y="3139191"/>
            <a:ext cx="271940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912044" y="214297"/>
            <a:ext cx="3556254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虚拟页式存储管理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9592" y="987574"/>
            <a:ext cx="6442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页式存储管理的基础上，增加请求调页和页面置换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1718" y="2355119"/>
            <a:ext cx="6442802" cy="615553"/>
            <a:chOff x="1001718" y="2355119"/>
            <a:chExt cx="6442802" cy="615553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920" y="24626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矩形 45"/>
            <p:cNvSpPr/>
            <p:nvPr/>
          </p:nvSpPr>
          <p:spPr>
            <a:xfrm>
              <a:off x="1001718" y="2355119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进程在运行中发现有需要的代码或数据不在内存时，则向系统发出缺页异常请求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01718" y="1739566"/>
            <a:ext cx="6442802" cy="615553"/>
            <a:chOff x="1001718" y="1739566"/>
            <a:chExt cx="6442802" cy="615553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908" y="185684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7" name="矩形 46"/>
            <p:cNvSpPr/>
            <p:nvPr/>
          </p:nvSpPr>
          <p:spPr>
            <a:xfrm>
              <a:off x="1001718" y="1739566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当用户程序要装载到内存运行时，只装入部分页面，就启动程序运行</a:t>
              </a:r>
              <a:endParaRPr lang="en-US" altLang="zh-CN" sz="17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899592" y="1346617"/>
            <a:ext cx="16142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1718" y="2970672"/>
            <a:ext cx="6442802" cy="615553"/>
            <a:chOff x="1001718" y="2970672"/>
            <a:chExt cx="6442802" cy="615553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920" y="30781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矩形 49"/>
            <p:cNvSpPr/>
            <p:nvPr/>
          </p:nvSpPr>
          <p:spPr>
            <a:xfrm>
              <a:off x="1001718" y="2970672"/>
              <a:ext cx="644280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操作系统在处理缺页异常时，将外存中相应的页面调入内存，使得进程能继续运行</a:t>
              </a:r>
              <a:endParaRPr lang="zh-CN" altLang="en-US" sz="17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867936" y="206873"/>
            <a:ext cx="4979499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存储中的地址转换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" name="Rectangle 170"/>
          <p:cNvSpPr>
            <a:spLocks noChangeArrowheads="1"/>
          </p:cNvSpPr>
          <p:nvPr/>
        </p:nvSpPr>
        <p:spPr bwMode="auto">
          <a:xfrm>
            <a:off x="1880362" y="4133093"/>
            <a:ext cx="1526233" cy="47694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" name="Rectangle 158"/>
          <p:cNvSpPr>
            <a:spLocks noChangeArrowheads="1"/>
          </p:cNvSpPr>
          <p:nvPr/>
        </p:nvSpPr>
        <p:spPr bwMode="auto">
          <a:xfrm>
            <a:off x="4646658" y="2082218"/>
            <a:ext cx="1240064" cy="381558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" name="Rectangle 157"/>
          <p:cNvSpPr>
            <a:spLocks noChangeArrowheads="1"/>
          </p:cNvSpPr>
          <p:nvPr/>
        </p:nvSpPr>
        <p:spPr bwMode="auto">
          <a:xfrm>
            <a:off x="1880362" y="2463776"/>
            <a:ext cx="4006360" cy="1669317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416358" y="3443506"/>
            <a:ext cx="1081082" cy="1304650"/>
            <a:chOff x="0" y="5"/>
            <a:chExt cx="1088" cy="1313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5"/>
              <a:ext cx="1088" cy="98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49" y="1011"/>
              <a:ext cx="54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页表</a:t>
              </a:r>
              <a:endPara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" y="211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" y="403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" y="595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" y="787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" y="19"/>
              <a:ext cx="1080" cy="192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88693" y="1303203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2214546" y="1951668"/>
            <a:ext cx="484897" cy="421304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round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2929647" y="3249141"/>
            <a:ext cx="2233705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362107" y="3751535"/>
            <a:ext cx="1044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996642" y="1311153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989687" y="1303203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996642" y="3433570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989687" y="3910517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989687" y="3258689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89687" y="2606860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989687" y="1955032"/>
            <a:ext cx="605127" cy="645867"/>
            <a:chOff x="0" y="0"/>
            <a:chExt cx="609" cy="650"/>
          </a:xfr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3039941" y="3977091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648123" y="4617882"/>
            <a:ext cx="128527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</a:t>
            </a:r>
            <a:endParaRPr lang="en-US" altLang="zh-CN" sz="1200" b="1" spc="-100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08" name="Rectangle 104"/>
          <p:cNvSpPr>
            <a:spLocks noChangeArrowheads="1"/>
          </p:cNvSpPr>
          <p:nvPr/>
        </p:nvSpPr>
        <p:spPr bwMode="auto">
          <a:xfrm>
            <a:off x="2815037" y="2772457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109" name="Rectangle 105"/>
          <p:cNvSpPr>
            <a:spLocks noChangeArrowheads="1"/>
          </p:cNvSpPr>
          <p:nvPr/>
        </p:nvSpPr>
        <p:spPr bwMode="auto">
          <a:xfrm>
            <a:off x="1861095" y="2785157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20</a:t>
            </a:r>
          </a:p>
        </p:txBody>
      </p:sp>
      <p:sp>
        <p:nvSpPr>
          <p:cNvPr id="110" name="Rectangle 106"/>
          <p:cNvSpPr>
            <a:spLocks noChangeArrowheads="1"/>
          </p:cNvSpPr>
          <p:nvPr/>
        </p:nvSpPr>
        <p:spPr bwMode="auto">
          <a:xfrm>
            <a:off x="2303094" y="2778807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111" name="Rectangle 107"/>
          <p:cNvSpPr>
            <a:spLocks noChangeArrowheads="1"/>
          </p:cNvSpPr>
          <p:nvPr/>
        </p:nvSpPr>
        <p:spPr bwMode="auto">
          <a:xfrm>
            <a:off x="1951904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2" name="Rectangle 108"/>
          <p:cNvSpPr>
            <a:spLocks noChangeArrowheads="1"/>
          </p:cNvSpPr>
          <p:nvPr/>
        </p:nvSpPr>
        <p:spPr bwMode="auto">
          <a:xfrm>
            <a:off x="2055243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3" name="Rectangle 109"/>
          <p:cNvSpPr>
            <a:spLocks noChangeArrowheads="1"/>
          </p:cNvSpPr>
          <p:nvPr/>
        </p:nvSpPr>
        <p:spPr bwMode="auto">
          <a:xfrm>
            <a:off x="2157588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4" name="Rectangle 110"/>
          <p:cNvSpPr>
            <a:spLocks noChangeArrowheads="1"/>
          </p:cNvSpPr>
          <p:nvPr/>
        </p:nvSpPr>
        <p:spPr bwMode="auto">
          <a:xfrm>
            <a:off x="2574917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5" name="Rectangle 111"/>
          <p:cNvSpPr>
            <a:spLocks noChangeArrowheads="1"/>
          </p:cNvSpPr>
          <p:nvPr/>
        </p:nvSpPr>
        <p:spPr bwMode="auto">
          <a:xfrm>
            <a:off x="2678256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6" name="Rectangle 112"/>
          <p:cNvSpPr>
            <a:spLocks noChangeArrowheads="1"/>
          </p:cNvSpPr>
          <p:nvPr/>
        </p:nvSpPr>
        <p:spPr bwMode="auto">
          <a:xfrm>
            <a:off x="2780600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7" name="Rectangle 113"/>
          <p:cNvSpPr>
            <a:spLocks noChangeArrowheads="1"/>
          </p:cNvSpPr>
          <p:nvPr/>
        </p:nvSpPr>
        <p:spPr bwMode="auto">
          <a:xfrm>
            <a:off x="2883939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8" name="Rectangle 114"/>
          <p:cNvSpPr>
            <a:spLocks noChangeArrowheads="1"/>
          </p:cNvSpPr>
          <p:nvPr/>
        </p:nvSpPr>
        <p:spPr bwMode="auto">
          <a:xfrm>
            <a:off x="2117708" y="2779714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10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19" name="Rectangle 115"/>
          <p:cNvSpPr>
            <a:spLocks noChangeArrowheads="1"/>
          </p:cNvSpPr>
          <p:nvPr/>
        </p:nvSpPr>
        <p:spPr bwMode="auto">
          <a:xfrm>
            <a:off x="2260927" y="2672441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0" name="Rectangle 116"/>
          <p:cNvSpPr>
            <a:spLocks noChangeArrowheads="1"/>
          </p:cNvSpPr>
          <p:nvPr/>
        </p:nvSpPr>
        <p:spPr bwMode="auto">
          <a:xfrm>
            <a:off x="2364265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1" name="Rectangle 117"/>
          <p:cNvSpPr>
            <a:spLocks noChangeArrowheads="1"/>
          </p:cNvSpPr>
          <p:nvPr/>
        </p:nvSpPr>
        <p:spPr bwMode="auto">
          <a:xfrm>
            <a:off x="2467604" y="2672441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2" name="Rectangle 118"/>
          <p:cNvSpPr>
            <a:spLocks noChangeArrowheads="1"/>
          </p:cNvSpPr>
          <p:nvPr/>
        </p:nvSpPr>
        <p:spPr bwMode="auto">
          <a:xfrm>
            <a:off x="2042326" y="2400401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23" name="Rectangle 119"/>
          <p:cNvSpPr>
            <a:spLocks noChangeArrowheads="1"/>
          </p:cNvSpPr>
          <p:nvPr/>
        </p:nvSpPr>
        <p:spPr bwMode="auto">
          <a:xfrm>
            <a:off x="2566968" y="2400401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25" name="Rectangle 121"/>
          <p:cNvSpPr>
            <a:spLocks noChangeArrowheads="1"/>
          </p:cNvSpPr>
          <p:nvPr/>
        </p:nvSpPr>
        <p:spPr bwMode="auto">
          <a:xfrm>
            <a:off x="5600383" y="2785157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126" name="Rectangle 122"/>
          <p:cNvSpPr>
            <a:spLocks noChangeArrowheads="1"/>
          </p:cNvSpPr>
          <p:nvPr/>
        </p:nvSpPr>
        <p:spPr bwMode="auto">
          <a:xfrm>
            <a:off x="4710174" y="2778807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16</a:t>
            </a:r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5075741" y="2778807"/>
            <a:ext cx="26128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128" name="Rectangle 124"/>
          <p:cNvSpPr>
            <a:spLocks noChangeArrowheads="1"/>
          </p:cNvSpPr>
          <p:nvPr/>
        </p:nvSpPr>
        <p:spPr bwMode="auto">
          <a:xfrm>
            <a:off x="4923884" y="2670453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9" name="Rectangle 125"/>
          <p:cNvSpPr>
            <a:spLocks noChangeArrowheads="1"/>
          </p:cNvSpPr>
          <p:nvPr/>
        </p:nvSpPr>
        <p:spPr bwMode="auto">
          <a:xfrm>
            <a:off x="5341214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0" name="Rectangle 126"/>
          <p:cNvSpPr>
            <a:spLocks noChangeArrowheads="1"/>
          </p:cNvSpPr>
          <p:nvPr/>
        </p:nvSpPr>
        <p:spPr bwMode="auto">
          <a:xfrm>
            <a:off x="5444552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1" name="Rectangle 127"/>
          <p:cNvSpPr>
            <a:spLocks noChangeArrowheads="1"/>
          </p:cNvSpPr>
          <p:nvPr/>
        </p:nvSpPr>
        <p:spPr bwMode="auto">
          <a:xfrm>
            <a:off x="5546897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2" name="Rectangle 128"/>
          <p:cNvSpPr>
            <a:spLocks noChangeArrowheads="1"/>
          </p:cNvSpPr>
          <p:nvPr/>
        </p:nvSpPr>
        <p:spPr bwMode="auto">
          <a:xfrm>
            <a:off x="5650236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3" name="Rectangle 129"/>
          <p:cNvSpPr>
            <a:spLocks noChangeArrowheads="1"/>
          </p:cNvSpPr>
          <p:nvPr/>
        </p:nvSpPr>
        <p:spPr bwMode="auto">
          <a:xfrm>
            <a:off x="4903790" y="2773364"/>
            <a:ext cx="339836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000" b="1" dirty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10</a:t>
            </a:r>
            <a:endParaRPr lang="en-US" altLang="zh-CN" sz="1000" b="1" dirty="0">
              <a:solidFill>
                <a:srgbClr val="00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34" name="Rectangle 130"/>
          <p:cNvSpPr>
            <a:spLocks noChangeArrowheads="1"/>
          </p:cNvSpPr>
          <p:nvPr/>
        </p:nvSpPr>
        <p:spPr bwMode="auto">
          <a:xfrm>
            <a:off x="5027223" y="2670453"/>
            <a:ext cx="93402" cy="143084"/>
          </a:xfrm>
          <a:prstGeom prst="rect">
            <a:avLst/>
          </a:prstGeom>
          <a:solidFill>
            <a:srgbClr val="00FF00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5130562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6" name="Rectangle 132"/>
          <p:cNvSpPr>
            <a:spLocks noChangeArrowheads="1"/>
          </p:cNvSpPr>
          <p:nvPr/>
        </p:nvSpPr>
        <p:spPr bwMode="auto">
          <a:xfrm>
            <a:off x="5233900" y="2670453"/>
            <a:ext cx="93402" cy="143084"/>
          </a:xfrm>
          <a:prstGeom prst="rect">
            <a:avLst/>
          </a:prstGeom>
          <a:solidFill>
            <a:srgbClr val="A2C1FE"/>
          </a:solidFill>
          <a:ln w="158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37" name="Rectangle 133"/>
          <p:cNvSpPr>
            <a:spLocks noChangeArrowheads="1"/>
          </p:cNvSpPr>
          <p:nvPr/>
        </p:nvSpPr>
        <p:spPr bwMode="auto">
          <a:xfrm>
            <a:off x="4943757" y="2419062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</a:p>
        </p:txBody>
      </p:sp>
      <p:sp>
        <p:nvSpPr>
          <p:cNvPr id="138" name="Rectangle 134"/>
          <p:cNvSpPr>
            <a:spLocks noChangeArrowheads="1"/>
          </p:cNvSpPr>
          <p:nvPr/>
        </p:nvSpPr>
        <p:spPr bwMode="auto">
          <a:xfrm>
            <a:off x="5333264" y="2419062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o</a:t>
            </a:r>
          </a:p>
        </p:txBody>
      </p:sp>
      <p:sp>
        <p:nvSpPr>
          <p:cNvPr id="139" name="Rectangle 135"/>
          <p:cNvSpPr>
            <a:spLocks noChangeArrowheads="1"/>
          </p:cNvSpPr>
          <p:nvPr/>
        </p:nvSpPr>
        <p:spPr bwMode="auto">
          <a:xfrm>
            <a:off x="5009306" y="3391597"/>
            <a:ext cx="798295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3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物理地址</a:t>
            </a:r>
            <a:endParaRPr lang="en-US" altLang="zh-CN" sz="13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0" name="Arc 136"/>
          <p:cNvSpPr>
            <a:spLocks/>
          </p:cNvSpPr>
          <p:nvPr/>
        </p:nvSpPr>
        <p:spPr bwMode="auto">
          <a:xfrm>
            <a:off x="5155402" y="2885080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37"/>
          <p:cNvSpPr>
            <a:spLocks noChangeShapeType="1"/>
          </p:cNvSpPr>
          <p:nvPr/>
        </p:nvSpPr>
        <p:spPr bwMode="auto">
          <a:xfrm flipH="1">
            <a:off x="2436801" y="2416081"/>
            <a:ext cx="7949" cy="24642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Arc 139"/>
          <p:cNvSpPr>
            <a:spLocks/>
          </p:cNvSpPr>
          <p:nvPr/>
        </p:nvSpPr>
        <p:spPr bwMode="auto">
          <a:xfrm>
            <a:off x="2660370" y="2877131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Line 140"/>
          <p:cNvSpPr>
            <a:spLocks noChangeShapeType="1"/>
          </p:cNvSpPr>
          <p:nvPr/>
        </p:nvSpPr>
        <p:spPr bwMode="auto">
          <a:xfrm>
            <a:off x="2126785" y="2900978"/>
            <a:ext cx="0" cy="588235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Arc 141"/>
          <p:cNvSpPr>
            <a:spLocks/>
          </p:cNvSpPr>
          <p:nvPr/>
        </p:nvSpPr>
        <p:spPr bwMode="auto">
          <a:xfrm>
            <a:off x="2127779" y="3505112"/>
            <a:ext cx="270270" cy="246423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2"/>
          <p:cNvSpPr>
            <a:spLocks noChangeShapeType="1"/>
          </p:cNvSpPr>
          <p:nvPr/>
        </p:nvSpPr>
        <p:spPr bwMode="auto">
          <a:xfrm flipV="1">
            <a:off x="3319154" y="3799229"/>
            <a:ext cx="0" cy="61208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Rectangle 143"/>
          <p:cNvSpPr>
            <a:spLocks noChangeArrowheads="1"/>
          </p:cNvSpPr>
          <p:nvPr/>
        </p:nvSpPr>
        <p:spPr bwMode="auto">
          <a:xfrm>
            <a:off x="2192321" y="3228979"/>
            <a:ext cx="798295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逻辑地址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8" name="Arc 144"/>
          <p:cNvSpPr>
            <a:spLocks/>
          </p:cNvSpPr>
          <p:nvPr/>
        </p:nvSpPr>
        <p:spPr bwMode="auto">
          <a:xfrm>
            <a:off x="4885132" y="3608450"/>
            <a:ext cx="143084" cy="12718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5036165" y="2893029"/>
            <a:ext cx="0" cy="73132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Line 146"/>
          <p:cNvSpPr>
            <a:spLocks noChangeShapeType="1"/>
          </p:cNvSpPr>
          <p:nvPr/>
        </p:nvSpPr>
        <p:spPr bwMode="auto">
          <a:xfrm flipH="1">
            <a:off x="4567167" y="3739611"/>
            <a:ext cx="329889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Arc 147"/>
          <p:cNvSpPr>
            <a:spLocks/>
          </p:cNvSpPr>
          <p:nvPr/>
        </p:nvSpPr>
        <p:spPr bwMode="auto">
          <a:xfrm rot="10800000">
            <a:off x="5322334" y="2186550"/>
            <a:ext cx="79491" cy="7949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Arc 148"/>
          <p:cNvSpPr>
            <a:spLocks/>
          </p:cNvSpPr>
          <p:nvPr/>
        </p:nvSpPr>
        <p:spPr bwMode="auto">
          <a:xfrm rot="10800000">
            <a:off x="5249799" y="2182576"/>
            <a:ext cx="73529" cy="83466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Arc 149"/>
          <p:cNvSpPr>
            <a:spLocks/>
          </p:cNvSpPr>
          <p:nvPr/>
        </p:nvSpPr>
        <p:spPr bwMode="auto">
          <a:xfrm>
            <a:off x="4933821" y="2266042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Arc 151"/>
          <p:cNvSpPr>
            <a:spLocks/>
          </p:cNvSpPr>
          <p:nvPr/>
        </p:nvSpPr>
        <p:spPr bwMode="auto">
          <a:xfrm>
            <a:off x="5605522" y="2266042"/>
            <a:ext cx="114268" cy="111288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Line 153"/>
          <p:cNvSpPr>
            <a:spLocks noChangeShapeType="1"/>
          </p:cNvSpPr>
          <p:nvPr/>
        </p:nvSpPr>
        <p:spPr bwMode="auto">
          <a:xfrm flipH="1">
            <a:off x="5584655" y="1501932"/>
            <a:ext cx="540000" cy="0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Arc 154"/>
          <p:cNvSpPr>
            <a:spLocks/>
          </p:cNvSpPr>
          <p:nvPr/>
        </p:nvSpPr>
        <p:spPr bwMode="auto">
          <a:xfrm rot="10800000">
            <a:off x="5322334" y="1501932"/>
            <a:ext cx="270270" cy="357711"/>
          </a:xfrm>
          <a:custGeom>
            <a:avLst/>
            <a:gdLst/>
            <a:ahLst/>
            <a:cxnLst/>
            <a:rect l="0" t="0" r="0" b="0"/>
            <a:pathLst/>
          </a:custGeom>
          <a:noFill/>
          <a:ln w="19050" cap="rnd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Line 155"/>
          <p:cNvSpPr>
            <a:spLocks noChangeShapeType="1"/>
          </p:cNvSpPr>
          <p:nvPr/>
        </p:nvSpPr>
        <p:spPr bwMode="auto">
          <a:xfrm>
            <a:off x="5346705" y="1730705"/>
            <a:ext cx="0" cy="313991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Rectangle 156"/>
          <p:cNvSpPr>
            <a:spLocks noChangeArrowheads="1"/>
          </p:cNvSpPr>
          <p:nvPr/>
        </p:nvSpPr>
        <p:spPr bwMode="auto">
          <a:xfrm>
            <a:off x="4063568" y="3600284"/>
            <a:ext cx="2941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59" name="AutoShape 157"/>
          <p:cNvSpPr>
            <a:spLocks noChangeArrowheads="1"/>
          </p:cNvSpPr>
          <p:nvPr/>
        </p:nvSpPr>
        <p:spPr bwMode="auto">
          <a:xfrm rot="16200000" flipH="1">
            <a:off x="2325513" y="1521798"/>
            <a:ext cx="230525" cy="580286"/>
          </a:xfrm>
          <a:prstGeom prst="rightArrow">
            <a:avLst>
              <a:gd name="adj1" fmla="val 75000"/>
              <a:gd name="adj2" fmla="val 50005"/>
            </a:avLst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60" name="Rectangle 83"/>
          <p:cNvSpPr>
            <a:spLocks noChangeArrowheads="1"/>
          </p:cNvSpPr>
          <p:nvPr/>
        </p:nvSpPr>
        <p:spPr bwMode="auto">
          <a:xfrm>
            <a:off x="2452699" y="4276177"/>
            <a:ext cx="488871" cy="233506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 cmpd="sng">
            <a:solidFill>
              <a:srgbClr val="11576A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" charset="0"/>
              </a:rPr>
              <a:t>PTBR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1" name="Line 84"/>
          <p:cNvSpPr>
            <a:spLocks noChangeShapeType="1"/>
          </p:cNvSpPr>
          <p:nvPr/>
        </p:nvSpPr>
        <p:spPr bwMode="auto">
          <a:xfrm>
            <a:off x="2941570" y="4398395"/>
            <a:ext cx="317965" cy="993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Box 171"/>
          <p:cNvSpPr>
            <a:spLocks noChangeArrowheads="1"/>
          </p:cNvSpPr>
          <p:nvPr/>
        </p:nvSpPr>
        <p:spPr bwMode="auto">
          <a:xfrm>
            <a:off x="4026285" y="2177607"/>
            <a:ext cx="6928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Times New Roman" charset="0"/>
              </a:rPr>
              <a:t>MMU</a:t>
            </a:r>
            <a:endParaRPr lang="en-US" altLang="zh-CN" sz="14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3" name="Rectangle 72"/>
          <p:cNvSpPr>
            <a:spLocks noChangeArrowheads="1"/>
          </p:cNvSpPr>
          <p:nvPr/>
        </p:nvSpPr>
        <p:spPr bwMode="auto">
          <a:xfrm>
            <a:off x="3576630" y="3643320"/>
            <a:ext cx="429253" cy="19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zh-CN" altLang="en-US" sz="1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无效</a:t>
            </a:r>
            <a:endParaRPr lang="en-US" altLang="zh-CN" sz="1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66" name="Arc 154"/>
          <p:cNvSpPr>
            <a:spLocks noChangeArrowheads="1"/>
          </p:cNvSpPr>
          <p:nvPr/>
        </p:nvSpPr>
        <p:spPr bwMode="auto">
          <a:xfrm rot="10800000">
            <a:off x="5336245" y="1506900"/>
            <a:ext cx="270270" cy="357711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7" name="Arc 147"/>
          <p:cNvSpPr>
            <a:spLocks noChangeArrowheads="1"/>
          </p:cNvSpPr>
          <p:nvPr/>
        </p:nvSpPr>
        <p:spPr bwMode="auto">
          <a:xfrm rot="10800000">
            <a:off x="5327303" y="2158729"/>
            <a:ext cx="79491" cy="79491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8" name="Arc 148"/>
          <p:cNvSpPr>
            <a:spLocks noChangeArrowheads="1"/>
          </p:cNvSpPr>
          <p:nvPr/>
        </p:nvSpPr>
        <p:spPr bwMode="auto">
          <a:xfrm rot="10800000">
            <a:off x="5254766" y="2154754"/>
            <a:ext cx="73529" cy="83466"/>
          </a:xfrm>
          <a:custGeom>
            <a:avLst/>
            <a:gdLst>
              <a:gd name="T0" fmla="*/ 0 w 21600"/>
              <a:gd name="T1" fmla="*/ 2147483647 h 21598"/>
              <a:gd name="T2" fmla="*/ 2147483647 w 21600"/>
              <a:gd name="T3" fmla="*/ 0 h 21598"/>
              <a:gd name="T4" fmla="*/ 2147483647 w 21600"/>
              <a:gd name="T5" fmla="*/ 2147483647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69" name="Arc 149"/>
          <p:cNvSpPr>
            <a:spLocks noChangeArrowheads="1"/>
          </p:cNvSpPr>
          <p:nvPr/>
        </p:nvSpPr>
        <p:spPr bwMode="auto">
          <a:xfrm>
            <a:off x="4938789" y="2238220"/>
            <a:ext cx="114269" cy="111288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1" name="Arc 151"/>
          <p:cNvSpPr>
            <a:spLocks noChangeArrowheads="1"/>
          </p:cNvSpPr>
          <p:nvPr/>
        </p:nvSpPr>
        <p:spPr bwMode="auto">
          <a:xfrm>
            <a:off x="5610490" y="2238220"/>
            <a:ext cx="114269" cy="1112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3" name="Arc 141"/>
          <p:cNvSpPr>
            <a:spLocks noChangeArrowheads="1"/>
          </p:cNvSpPr>
          <p:nvPr/>
        </p:nvSpPr>
        <p:spPr bwMode="auto">
          <a:xfrm>
            <a:off x="2135728" y="3512068"/>
            <a:ext cx="270270" cy="246423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74" name="Arc 144"/>
          <p:cNvSpPr>
            <a:spLocks noChangeArrowheads="1"/>
          </p:cNvSpPr>
          <p:nvPr/>
        </p:nvSpPr>
        <p:spPr bwMode="auto">
          <a:xfrm>
            <a:off x="4890101" y="3630310"/>
            <a:ext cx="143084" cy="127186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/>
          </a:custGeom>
          <a:noFill/>
          <a:ln w="19050" cap="rnd" cmpd="sng">
            <a:solidFill>
              <a:schemeClr val="folHlink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MS PGothic" charset="0"/>
              <a:sym typeface="Comic Sans MS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000232" y="1181090"/>
            <a:ext cx="928694" cy="500066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006452" y="3430593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1062014" y="3357564"/>
            <a:ext cx="458458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p,o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42" name="Rectangle 138"/>
          <p:cNvSpPr>
            <a:spLocks noChangeArrowheads="1"/>
          </p:cNvSpPr>
          <p:nvPr/>
        </p:nvSpPr>
        <p:spPr bwMode="auto">
          <a:xfrm>
            <a:off x="2055243" y="1123251"/>
            <a:ext cx="771065" cy="445151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  <a:p>
            <a:pPr algn="ctr">
              <a:buFontTx/>
              <a:buNone/>
            </a:pPr>
            <a:r>
              <a:rPr lang="zh-CN" altLang="en-US" sz="1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程序 </a:t>
            </a:r>
            <a:r>
              <a:rPr lang="en-US" altLang="zh-CN" sz="14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P</a:t>
            </a:r>
            <a:endParaRPr lang="en-US" altLang="zh-CN" sz="1400" b="1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86" name="Rectangle 13"/>
          <p:cNvSpPr>
            <a:spLocks noChangeArrowheads="1"/>
          </p:cNvSpPr>
          <p:nvPr/>
        </p:nvSpPr>
        <p:spPr bwMode="auto">
          <a:xfrm>
            <a:off x="6164870" y="1303203"/>
            <a:ext cx="604134" cy="3243244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187" name="Rectangle 17"/>
          <p:cNvSpPr>
            <a:spLocks noChangeArrowheads="1"/>
          </p:cNvSpPr>
          <p:nvPr/>
        </p:nvSpPr>
        <p:spPr bwMode="auto">
          <a:xfrm>
            <a:off x="6172819" y="1311153"/>
            <a:ext cx="612083" cy="3251193"/>
          </a:xfrm>
          <a:prstGeom prst="rect">
            <a:avLst/>
          </a:prstGeom>
          <a:solidFill>
            <a:srgbClr val="C0FEF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188" name="Group 20"/>
          <p:cNvGrpSpPr>
            <a:grpSpLocks/>
          </p:cNvGrpSpPr>
          <p:nvPr/>
        </p:nvGrpSpPr>
        <p:grpSpPr bwMode="auto">
          <a:xfrm>
            <a:off x="6165864" y="1303203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89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0" name="Line 20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21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22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Line 23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" name="Line 24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Line 25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6" name="Rectangle 26"/>
          <p:cNvSpPr>
            <a:spLocks noChangeArrowheads="1"/>
          </p:cNvSpPr>
          <p:nvPr/>
        </p:nvSpPr>
        <p:spPr bwMode="auto">
          <a:xfrm>
            <a:off x="6172819" y="3433570"/>
            <a:ext cx="612083" cy="95390"/>
          </a:xfrm>
          <a:prstGeom prst="rect">
            <a:avLst/>
          </a:prstGeom>
          <a:solidFill>
            <a:srgbClr val="F39FD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/>
          <a:p>
            <a:pPr algn="ctr">
              <a:buFontTx/>
              <a:buNone/>
            </a:pPr>
            <a:endParaRPr lang="en-US" altLang="zh-CN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 algn="ctr">
              <a:buFontTx/>
              <a:buNone/>
            </a:pPr>
            <a:endParaRPr lang="zh-CN" altLang="en-US" sz="1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197" name="Group 29"/>
          <p:cNvGrpSpPr>
            <a:grpSpLocks/>
          </p:cNvGrpSpPr>
          <p:nvPr/>
        </p:nvGrpSpPr>
        <p:grpSpPr bwMode="auto">
          <a:xfrm>
            <a:off x="6165864" y="3910517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98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99" name="Line 29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Line 30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Line 31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Line 32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33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Line 34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" name="Group 37"/>
          <p:cNvGrpSpPr>
            <a:grpSpLocks/>
          </p:cNvGrpSpPr>
          <p:nvPr/>
        </p:nvGrpSpPr>
        <p:grpSpPr bwMode="auto">
          <a:xfrm>
            <a:off x="6165864" y="3258689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06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07" name="Line 37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8" name="Line 38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Line 39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Line 40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Line 41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Line 42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3" name="Group 45"/>
          <p:cNvGrpSpPr>
            <a:grpSpLocks/>
          </p:cNvGrpSpPr>
          <p:nvPr/>
        </p:nvGrpSpPr>
        <p:grpSpPr bwMode="auto">
          <a:xfrm>
            <a:off x="6165864" y="2606860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14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15" name="Line 45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Line 46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Line 47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Line 48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Line 49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Line 50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1" name="Group 53"/>
          <p:cNvGrpSpPr>
            <a:grpSpLocks/>
          </p:cNvGrpSpPr>
          <p:nvPr/>
        </p:nvGrpSpPr>
        <p:grpSpPr bwMode="auto">
          <a:xfrm>
            <a:off x="6165864" y="1955032"/>
            <a:ext cx="605127" cy="645867"/>
            <a:chOff x="0" y="0"/>
            <a:chExt cx="609" cy="650"/>
          </a:xfr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222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609" cy="650"/>
            </a:xfrm>
            <a:prstGeom prst="rect">
              <a:avLst/>
            </a:prstGeom>
            <a:grpFill/>
            <a:ln w="28575" cmpd="sng">
              <a:solidFill>
                <a:srgbClr val="11576A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40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23" name="Line 53"/>
            <p:cNvSpPr>
              <a:spLocks noChangeShapeType="1"/>
            </p:cNvSpPr>
            <p:nvPr/>
          </p:nvSpPr>
          <p:spPr bwMode="auto">
            <a:xfrm>
              <a:off x="7" y="56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Line 54"/>
            <p:cNvSpPr>
              <a:spLocks noChangeShapeType="1"/>
            </p:cNvSpPr>
            <p:nvPr/>
          </p:nvSpPr>
          <p:spPr bwMode="auto">
            <a:xfrm>
              <a:off x="7" y="464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Line 55"/>
            <p:cNvSpPr>
              <a:spLocks noChangeShapeType="1"/>
            </p:cNvSpPr>
            <p:nvPr/>
          </p:nvSpPr>
          <p:spPr bwMode="auto">
            <a:xfrm>
              <a:off x="7" y="368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Line 56"/>
            <p:cNvSpPr>
              <a:spLocks noChangeShapeType="1"/>
            </p:cNvSpPr>
            <p:nvPr/>
          </p:nvSpPr>
          <p:spPr bwMode="auto">
            <a:xfrm>
              <a:off x="7" y="272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Line 57"/>
            <p:cNvSpPr>
              <a:spLocks noChangeShapeType="1"/>
            </p:cNvSpPr>
            <p:nvPr/>
          </p:nvSpPr>
          <p:spPr bwMode="auto">
            <a:xfrm>
              <a:off x="7" y="176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Line 58"/>
            <p:cNvSpPr>
              <a:spLocks noChangeShapeType="1"/>
            </p:cNvSpPr>
            <p:nvPr/>
          </p:nvSpPr>
          <p:spPr bwMode="auto">
            <a:xfrm>
              <a:off x="7" y="80"/>
              <a:ext cx="595" cy="1"/>
            </a:xfrm>
            <a:prstGeom prst="line">
              <a:avLst/>
            </a:prstGeom>
            <a:grpFill/>
            <a:ln w="15875" cmpd="sng">
              <a:solidFill>
                <a:srgbClr val="11576A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9" name="矩形 228"/>
          <p:cNvSpPr/>
          <p:nvPr/>
        </p:nvSpPr>
        <p:spPr>
          <a:xfrm>
            <a:off x="6177769" y="1473985"/>
            <a:ext cx="576000" cy="97200"/>
          </a:xfrm>
          <a:prstGeom prst="rect">
            <a:avLst/>
          </a:prstGeom>
          <a:solidFill>
            <a:srgbClr val="C00000"/>
          </a:solidFill>
          <a:ln w="12700"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Rectangle 59"/>
          <p:cNvSpPr>
            <a:spLocks noChangeArrowheads="1"/>
          </p:cNvSpPr>
          <p:nvPr/>
        </p:nvSpPr>
        <p:spPr bwMode="auto">
          <a:xfrm>
            <a:off x="6237302" y="1402547"/>
            <a:ext cx="428001" cy="2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buFontTx/>
              <a:buNone/>
            </a:pPr>
            <a:r>
              <a: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(</a:t>
            </a:r>
            <a:r>
              <a:rPr lang="en-US" altLang="zh-CN" sz="9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f,o</a:t>
            </a: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ourier New" charset="0"/>
              </a:rPr>
              <a:t>)</a:t>
            </a:r>
            <a:endParaRPr lang="en-US" altLang="zh-CN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103" name="Rectangle 99"/>
          <p:cNvSpPr>
            <a:spLocks noChangeArrowheads="1"/>
          </p:cNvSpPr>
          <p:nvPr/>
        </p:nvSpPr>
        <p:spPr bwMode="auto">
          <a:xfrm>
            <a:off x="5991653" y="4607039"/>
            <a:ext cx="97441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物理地</a:t>
            </a:r>
            <a:endParaRPr lang="en-US" altLang="zh-CN" sz="1200" b="1" spc="-100" dirty="0" smtClean="0">
              <a:solidFill>
                <a:schemeClr val="hlink"/>
              </a:solidFill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  <a:p>
            <a:pPr algn="ctr">
              <a:buFontTx/>
              <a:buNone/>
            </a:pPr>
            <a:r>
              <a:rPr lang="zh-CN" altLang="en-US" sz="1200" b="1" spc="-1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rPr>
              <a:t>址空间</a:t>
            </a:r>
            <a:endParaRPr lang="en-US" altLang="zh-CN" sz="1200" b="1" spc="-100" dirty="0">
              <a:latin typeface="微软雅黑" pitchFamily="34" charset="-122"/>
              <a:ea typeface="微软雅黑" pitchFamily="34" charset="-122"/>
              <a:cs typeface="MS PGothic" charset="0"/>
              <a:sym typeface="MS PGothic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290878" y="1142990"/>
            <a:ext cx="178118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页表完成逻辑页号到物理帧号的转换</a:t>
            </a:r>
            <a:endParaRPr lang="en-US" altLang="zh-CN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弧形 179"/>
          <p:cNvSpPr/>
          <p:nvPr/>
        </p:nvSpPr>
        <p:spPr>
          <a:xfrm rot="10800000">
            <a:off x="2128821" y="3178179"/>
            <a:ext cx="500066" cy="571504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弧形 180"/>
          <p:cNvSpPr/>
          <p:nvPr/>
        </p:nvSpPr>
        <p:spPr>
          <a:xfrm rot="10800000">
            <a:off x="2643175" y="2532062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弧形 181"/>
          <p:cNvSpPr/>
          <p:nvPr/>
        </p:nvSpPr>
        <p:spPr>
          <a:xfrm rot="5400000">
            <a:off x="4822033" y="2566987"/>
            <a:ext cx="642942" cy="714380"/>
          </a:xfrm>
          <a:prstGeom prst="arc">
            <a:avLst/>
          </a:prstGeom>
          <a:ln w="28575">
            <a:solidFill>
              <a:srgbClr val="11576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弧形 183"/>
          <p:cNvSpPr/>
          <p:nvPr/>
        </p:nvSpPr>
        <p:spPr>
          <a:xfrm rot="5400000">
            <a:off x="4711553" y="3414718"/>
            <a:ext cx="324000" cy="324000"/>
          </a:xfrm>
          <a:prstGeom prst="arc">
            <a:avLst>
              <a:gd name="adj1" fmla="val 16441907"/>
              <a:gd name="adj2" fmla="val 0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1576A"/>
              </a:solidFill>
            </a:endParaRPr>
          </a:p>
        </p:txBody>
      </p:sp>
      <p:sp>
        <p:nvSpPr>
          <p:cNvPr id="232" name="右大括号 231"/>
          <p:cNvSpPr/>
          <p:nvPr/>
        </p:nvSpPr>
        <p:spPr>
          <a:xfrm rot="-5400000">
            <a:off x="5202242" y="1812920"/>
            <a:ext cx="285752" cy="857256"/>
          </a:xfrm>
          <a:prstGeom prst="rightBrac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弧形 232"/>
          <p:cNvSpPr/>
          <p:nvPr/>
        </p:nvSpPr>
        <p:spPr>
          <a:xfrm rot="-5400000">
            <a:off x="5345118" y="1504942"/>
            <a:ext cx="500066" cy="500066"/>
          </a:xfrm>
          <a:prstGeom prst="arc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38516" y="2033594"/>
            <a:ext cx="1401773" cy="1905713"/>
            <a:chOff x="3338516" y="2033594"/>
            <a:chExt cx="1401773" cy="1905713"/>
          </a:xfrm>
        </p:grpSpPr>
        <p:sp>
          <p:nvSpPr>
            <p:cNvPr id="183" name="Line 142"/>
            <p:cNvSpPr>
              <a:spLocks noChangeShapeType="1"/>
            </p:cNvSpPr>
            <p:nvPr/>
          </p:nvSpPr>
          <p:spPr bwMode="auto">
            <a:xfrm flipV="1">
              <a:off x="3795708" y="2285997"/>
              <a:ext cx="0" cy="126000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3705221" y="3543307"/>
              <a:ext cx="180000" cy="396000"/>
            </a:xfrm>
            <a:prstGeom prst="ellips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TextBox 171"/>
            <p:cNvSpPr>
              <a:spLocks noChangeArrowheads="1"/>
            </p:cNvSpPr>
            <p:nvPr/>
          </p:nvSpPr>
          <p:spPr bwMode="auto">
            <a:xfrm>
              <a:off x="3338516" y="203359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Times New Roman" charset="0"/>
                </a:rPr>
                <a:t>缺页异常</a:t>
              </a:r>
              <a:endPara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  <p:sp>
          <p:nvSpPr>
            <p:cNvPr id="236" name="TextBox 171"/>
            <p:cNvSpPr>
              <a:spLocks noChangeArrowheads="1"/>
            </p:cNvSpPr>
            <p:nvPr/>
          </p:nvSpPr>
          <p:spPr bwMode="auto">
            <a:xfrm>
              <a:off x="3786182" y="2871017"/>
              <a:ext cx="9541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12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MS PGothic" charset="0"/>
                </a:rPr>
                <a:t>如不在内存</a:t>
              </a:r>
              <a:endPara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S PGothic" charset="0"/>
                <a:sym typeface="MS PGothic" charset="0"/>
              </a:endParaRPr>
            </a:p>
          </p:txBody>
        </p:sp>
      </p:grpSp>
      <p:sp>
        <p:nvSpPr>
          <p:cNvPr id="237" name="Line 140"/>
          <p:cNvSpPr>
            <a:spLocks noChangeShapeType="1"/>
          </p:cNvSpPr>
          <p:nvPr/>
        </p:nvSpPr>
        <p:spPr bwMode="auto">
          <a:xfrm>
            <a:off x="1704592" y="2877627"/>
            <a:ext cx="0" cy="445152"/>
          </a:xfrm>
          <a:prstGeom prst="line">
            <a:avLst/>
          </a:prstGeom>
          <a:noFill/>
          <a:ln w="28575" cmpd="sng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弧形 237"/>
          <p:cNvSpPr/>
          <p:nvPr/>
        </p:nvSpPr>
        <p:spPr>
          <a:xfrm rot="10800000">
            <a:off x="1205784" y="2968016"/>
            <a:ext cx="500066" cy="571504"/>
          </a:xfrm>
          <a:prstGeom prst="arc">
            <a:avLst>
              <a:gd name="adj1" fmla="val 11699735"/>
              <a:gd name="adj2" fmla="val 14380285"/>
            </a:avLst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弧形 238"/>
          <p:cNvSpPr/>
          <p:nvPr/>
        </p:nvSpPr>
        <p:spPr>
          <a:xfrm rot="10800000">
            <a:off x="1691249" y="2702595"/>
            <a:ext cx="500066" cy="571504"/>
          </a:xfrm>
          <a:prstGeom prst="arc">
            <a:avLst>
              <a:gd name="adj1" fmla="val 1356565"/>
              <a:gd name="adj2" fmla="val 5218778"/>
            </a:avLst>
          </a:prstGeom>
          <a:ln w="28575">
            <a:solidFill>
              <a:srgbClr val="1157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944440" y="214297"/>
            <a:ext cx="525964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虚拟页式存储中的页表项结构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5463" y="710357"/>
            <a:ext cx="7515407" cy="1862672"/>
            <a:chOff x="525463" y="710357"/>
            <a:chExt cx="7515407" cy="1862672"/>
          </a:xfrm>
        </p:grpSpPr>
        <p:sp>
          <p:nvSpPr>
            <p:cNvPr id="82" name="Text Box 44"/>
            <p:cNvSpPr txBox="1">
              <a:spLocks noChangeArrowheads="1"/>
            </p:cNvSpPr>
            <p:nvPr/>
          </p:nvSpPr>
          <p:spPr bwMode="auto">
            <a:xfrm>
              <a:off x="3527426" y="710357"/>
              <a:ext cx="12588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页表表项</a:t>
              </a:r>
              <a:endParaRPr lang="zh-CN" altLang="en-US" sz="2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214414" y="1699301"/>
              <a:ext cx="1714512" cy="285752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2928926" y="1699301"/>
              <a:ext cx="2448000" cy="28575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376870" y="1699301"/>
              <a:ext cx="2664000" cy="285752"/>
            </a:xfrm>
            <a:prstGeom prst="rect">
              <a:avLst/>
            </a:prstGeom>
            <a:gradFill>
              <a:gsLst>
                <a:gs pos="100000">
                  <a:srgbClr val="996600"/>
                </a:gs>
                <a:gs pos="0">
                  <a:srgbClr val="FFCC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rot="5400000">
              <a:off x="3238493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5400000">
              <a:off x="3715538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5400000">
              <a:off x="4715670" y="1842177"/>
              <a:ext cx="285752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Line 41"/>
            <p:cNvSpPr>
              <a:spLocks noChangeShapeType="1"/>
            </p:cNvSpPr>
            <p:nvPr/>
          </p:nvSpPr>
          <p:spPr bwMode="auto">
            <a:xfrm flipV="1">
              <a:off x="1065213" y="1313544"/>
              <a:ext cx="7937" cy="396875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 Box 42"/>
            <p:cNvSpPr txBox="1">
              <a:spLocks noChangeArrowheads="1"/>
            </p:cNvSpPr>
            <p:nvPr/>
          </p:nvSpPr>
          <p:spPr bwMode="auto">
            <a:xfrm>
              <a:off x="525463" y="986519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逻辑页号</a:t>
              </a:r>
            </a:p>
          </p:txBody>
        </p:sp>
        <p:sp>
          <p:nvSpPr>
            <p:cNvPr id="129" name="Text Box 43"/>
            <p:cNvSpPr txBox="1">
              <a:spLocks noChangeArrowheads="1"/>
            </p:cNvSpPr>
            <p:nvPr/>
          </p:nvSpPr>
          <p:spPr bwMode="auto">
            <a:xfrm>
              <a:off x="967630" y="1675494"/>
              <a:ext cx="2600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</a:p>
          </p:txBody>
        </p:sp>
        <p:sp>
          <p:nvSpPr>
            <p:cNvPr id="132" name="Line 37"/>
            <p:cNvSpPr>
              <a:spLocks noChangeShapeType="1"/>
            </p:cNvSpPr>
            <p:nvPr/>
          </p:nvSpPr>
          <p:spPr bwMode="auto">
            <a:xfrm flipV="1">
              <a:off x="3648075" y="1437777"/>
              <a:ext cx="3175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262306" y="1146845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Text Box 38"/>
            <p:cNvSpPr txBox="1">
              <a:spLocks noChangeArrowheads="1"/>
            </p:cNvSpPr>
            <p:nvPr/>
          </p:nvSpPr>
          <p:spPr bwMode="auto">
            <a:xfrm>
              <a:off x="3244057" y="1124625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修改位</a:t>
              </a:r>
            </a:p>
          </p:txBody>
        </p:sp>
        <p:sp>
          <p:nvSpPr>
            <p:cNvPr id="135" name="Line 37"/>
            <p:cNvSpPr>
              <a:spLocks noChangeShapeType="1"/>
            </p:cNvSpPr>
            <p:nvPr/>
          </p:nvSpPr>
          <p:spPr bwMode="auto">
            <a:xfrm flipV="1">
              <a:off x="5105558" y="1437777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719789" y="1146845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 Box 38"/>
            <p:cNvSpPr txBox="1">
              <a:spLocks noChangeArrowheads="1"/>
            </p:cNvSpPr>
            <p:nvPr/>
          </p:nvSpPr>
          <p:spPr bwMode="auto">
            <a:xfrm>
              <a:off x="4708683" y="1124625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驻留位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Line 37"/>
            <p:cNvSpPr>
              <a:spLocks noChangeShapeType="1"/>
            </p:cNvSpPr>
            <p:nvPr/>
          </p:nvSpPr>
          <p:spPr bwMode="auto">
            <a:xfrm flipV="1">
              <a:off x="4399602" y="1982670"/>
              <a:ext cx="3175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006840" y="2235080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Text Box 38"/>
            <p:cNvSpPr txBox="1">
              <a:spLocks noChangeArrowheads="1"/>
            </p:cNvSpPr>
            <p:nvPr/>
          </p:nvSpPr>
          <p:spPr bwMode="auto">
            <a:xfrm>
              <a:off x="4000496" y="2231910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保护位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 flipV="1">
              <a:off x="3185156" y="1982670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792394" y="2235080"/>
              <a:ext cx="785818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 Box 38"/>
            <p:cNvSpPr txBox="1">
              <a:spLocks noChangeArrowheads="1"/>
            </p:cNvSpPr>
            <p:nvPr/>
          </p:nvSpPr>
          <p:spPr bwMode="auto">
            <a:xfrm>
              <a:off x="2786050" y="2231910"/>
              <a:ext cx="792000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访问位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Line 37"/>
            <p:cNvSpPr>
              <a:spLocks noChangeShapeType="1"/>
            </p:cNvSpPr>
            <p:nvPr/>
          </p:nvSpPr>
          <p:spPr bwMode="auto">
            <a:xfrm flipV="1">
              <a:off x="6707201" y="1982670"/>
              <a:ext cx="0" cy="252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106164" y="2235080"/>
              <a:ext cx="1208102" cy="28575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Text Box 38"/>
            <p:cNvSpPr txBox="1">
              <a:spLocks noChangeArrowheads="1"/>
            </p:cNvSpPr>
            <p:nvPr/>
          </p:nvSpPr>
          <p:spPr bwMode="auto">
            <a:xfrm>
              <a:off x="6099820" y="2231910"/>
              <a:ext cx="1214446" cy="341119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物理页帧号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5786" y="2641425"/>
            <a:ext cx="3714776" cy="323165"/>
            <a:chOff x="785786" y="2522314"/>
            <a:chExt cx="3714776" cy="323165"/>
          </a:xfrm>
        </p:grpSpPr>
        <p:sp>
          <p:nvSpPr>
            <p:cNvPr id="11" name="矩形 10"/>
            <p:cNvSpPr/>
            <p:nvPr/>
          </p:nvSpPr>
          <p:spPr>
            <a:xfrm>
              <a:off x="875921" y="2522314"/>
              <a:ext cx="362464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驻留位：表示该页是否在内存  </a:t>
              </a:r>
            </a:p>
          </p:txBody>
        </p:sp>
        <p:pic>
          <p:nvPicPr>
            <p:cNvPr id="150" name="图片 1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786" y="259237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959954" y="2906885"/>
            <a:ext cx="5469434" cy="554905"/>
            <a:chOff x="959954" y="2787774"/>
            <a:chExt cx="5469434" cy="554905"/>
          </a:xfrm>
        </p:grpSpPr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28592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矩形 38"/>
            <p:cNvSpPr/>
            <p:nvPr/>
          </p:nvSpPr>
          <p:spPr>
            <a:xfrm>
              <a:off x="1050089" y="2787774"/>
              <a:ext cx="516498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1表示该页位于内存中，该页表项是有效的，可以使用</a:t>
              </a: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31059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矩形 40"/>
            <p:cNvSpPr/>
            <p:nvPr/>
          </p:nvSpPr>
          <p:spPr>
            <a:xfrm>
              <a:off x="1050089" y="3034518"/>
              <a:ext cx="5379299" cy="308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en-US" altLang="zh-CN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表示该页当前在外存中，访问该页表项将导致缺页异常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85786" y="2916255"/>
            <a:ext cx="4857784" cy="323165"/>
            <a:chOff x="785786" y="3292327"/>
            <a:chExt cx="4857784" cy="323165"/>
          </a:xfrm>
        </p:grpSpPr>
        <p:sp>
          <p:nvSpPr>
            <p:cNvPr id="42" name="矩形 41"/>
            <p:cNvSpPr/>
            <p:nvPr/>
          </p:nvSpPr>
          <p:spPr>
            <a:xfrm>
              <a:off x="875921" y="3292327"/>
              <a:ext cx="47676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修改位：表示在内存中的该页是否被修改过</a:t>
              </a: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786" y="33643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959954" y="3179458"/>
            <a:ext cx="5826624" cy="323165"/>
            <a:chOff x="959954" y="3555530"/>
            <a:chExt cx="5826624" cy="323165"/>
          </a:xfrm>
        </p:grpSpPr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36269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矩形 44"/>
            <p:cNvSpPr/>
            <p:nvPr/>
          </p:nvSpPr>
          <p:spPr>
            <a:xfrm>
              <a:off x="1050089" y="3555530"/>
              <a:ext cx="573648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回收该</a:t>
              </a: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物理页面</a:t>
              </a: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时，据此判断是否要把它的内容写回外存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5786" y="3177892"/>
            <a:ext cx="4857784" cy="323165"/>
            <a:chOff x="785786" y="3831063"/>
            <a:chExt cx="4857784" cy="323165"/>
          </a:xfrm>
        </p:grpSpPr>
        <p:sp>
          <p:nvSpPr>
            <p:cNvPr id="46" name="矩形 45"/>
            <p:cNvSpPr/>
            <p:nvPr/>
          </p:nvSpPr>
          <p:spPr>
            <a:xfrm>
              <a:off x="875921" y="3831063"/>
              <a:ext cx="47676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访问位：表示该页面是否被访问过（读或写）</a:t>
              </a: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786" y="3903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959954" y="3434220"/>
            <a:ext cx="2040410" cy="323165"/>
            <a:chOff x="959954" y="4087391"/>
            <a:chExt cx="2040410" cy="323165"/>
          </a:xfrm>
        </p:grpSpPr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41588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矩形 48"/>
            <p:cNvSpPr/>
            <p:nvPr/>
          </p:nvSpPr>
          <p:spPr>
            <a:xfrm>
              <a:off x="1050089" y="4087391"/>
              <a:ext cx="195027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用于页面置换算法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5786" y="3459033"/>
            <a:ext cx="3643338" cy="323165"/>
            <a:chOff x="785786" y="4392763"/>
            <a:chExt cx="3643338" cy="323165"/>
          </a:xfrm>
        </p:grpSpPr>
        <p:sp>
          <p:nvSpPr>
            <p:cNvPr id="50" name="矩形 49"/>
            <p:cNvSpPr/>
            <p:nvPr/>
          </p:nvSpPr>
          <p:spPr>
            <a:xfrm>
              <a:off x="875921" y="4392763"/>
              <a:ext cx="355320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7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保护位：表示该页的允许访问方式</a:t>
              </a: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786" y="44372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5" name="组合 14"/>
          <p:cNvGrpSpPr/>
          <p:nvPr/>
        </p:nvGrpSpPr>
        <p:grpSpPr>
          <a:xfrm>
            <a:off x="959954" y="3708486"/>
            <a:ext cx="2754790" cy="323165"/>
            <a:chOff x="959954" y="4642216"/>
            <a:chExt cx="2754790" cy="323165"/>
          </a:xfrm>
        </p:grpSpPr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954" y="47136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3" name="矩形 52"/>
            <p:cNvSpPr/>
            <p:nvPr/>
          </p:nvSpPr>
          <p:spPr>
            <a:xfrm>
              <a:off x="1050089" y="4642216"/>
              <a:ext cx="266465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ts val="400"/>
                </a:spcBef>
                <a:buSzPct val="100000"/>
              </a:pPr>
              <a:r>
                <a:rPr lang="zh-CN" altLang="en-US" sz="14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只读、可读写、可执行等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虚拟页式存储示例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92568" y="1336214"/>
            <a:ext cx="8886115" cy="2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4650" indent="-374650"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buSzPct val="100000"/>
              <a:buFont typeface="Wingdings" charset="0"/>
              <a:buChar char="l"/>
            </a:pPr>
            <a:endParaRPr lang="zh-CN" altLang="en-US" sz="2000" b="1">
              <a:solidFill>
                <a:srgbClr val="000000"/>
              </a:solidFill>
              <a:latin typeface="宋体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59909" y="1989587"/>
            <a:ext cx="1980806" cy="2366126"/>
            <a:chOff x="2859909" y="1989587"/>
            <a:chExt cx="1980806" cy="2366126"/>
          </a:xfrm>
        </p:grpSpPr>
        <p:sp>
          <p:nvSpPr>
            <p:cNvPr id="158" name="Line 58"/>
            <p:cNvSpPr>
              <a:spLocks noChangeShapeType="1"/>
            </p:cNvSpPr>
            <p:nvPr/>
          </p:nvSpPr>
          <p:spPr bwMode="auto">
            <a:xfrm>
              <a:off x="2859909" y="1989587"/>
              <a:ext cx="1980806" cy="81738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59"/>
            <p:cNvSpPr>
              <a:spLocks noChangeShapeType="1"/>
            </p:cNvSpPr>
            <p:nvPr/>
          </p:nvSpPr>
          <p:spPr bwMode="auto">
            <a:xfrm>
              <a:off x="2859909" y="2419792"/>
              <a:ext cx="1980806" cy="86040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60"/>
            <p:cNvSpPr>
              <a:spLocks noChangeShapeType="1"/>
            </p:cNvSpPr>
            <p:nvPr/>
          </p:nvSpPr>
          <p:spPr bwMode="auto">
            <a:xfrm>
              <a:off x="2859909" y="3280201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61"/>
            <p:cNvSpPr>
              <a:spLocks noChangeShapeType="1"/>
            </p:cNvSpPr>
            <p:nvPr/>
          </p:nvSpPr>
          <p:spPr bwMode="auto">
            <a:xfrm>
              <a:off x="2859909" y="3538324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62"/>
            <p:cNvSpPr>
              <a:spLocks noChangeShapeType="1"/>
            </p:cNvSpPr>
            <p:nvPr/>
          </p:nvSpPr>
          <p:spPr bwMode="auto">
            <a:xfrm>
              <a:off x="2859909" y="3710406"/>
              <a:ext cx="1980806" cy="645307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63"/>
            <p:cNvSpPr>
              <a:spLocks noChangeShapeType="1"/>
            </p:cNvSpPr>
            <p:nvPr/>
          </p:nvSpPr>
          <p:spPr bwMode="auto">
            <a:xfrm>
              <a:off x="2859909" y="4140611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64"/>
            <p:cNvSpPr>
              <a:spLocks noChangeShapeType="1"/>
            </p:cNvSpPr>
            <p:nvPr/>
          </p:nvSpPr>
          <p:spPr bwMode="auto">
            <a:xfrm flipV="1">
              <a:off x="2859909" y="3925508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65"/>
            <p:cNvSpPr>
              <a:spLocks noChangeShapeType="1"/>
            </p:cNvSpPr>
            <p:nvPr/>
          </p:nvSpPr>
          <p:spPr bwMode="auto">
            <a:xfrm flipV="1">
              <a:off x="2859909" y="3065099"/>
              <a:ext cx="1980806" cy="90343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8" name="Text Box 68"/>
          <p:cNvSpPr txBox="1">
            <a:spLocks noChangeArrowheads="1"/>
          </p:cNvSpPr>
          <p:nvPr/>
        </p:nvSpPr>
        <p:spPr bwMode="auto">
          <a:xfrm>
            <a:off x="4716016" y="1072714"/>
            <a:ext cx="32779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16位的逻辑地址，从0到64K。物理内存只有32K。页面大小为4K。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1520" y="962986"/>
            <a:ext cx="2975644" cy="3888456"/>
            <a:chOff x="251520" y="962986"/>
            <a:chExt cx="2975644" cy="3888456"/>
          </a:xfrm>
        </p:grpSpPr>
        <p:grpSp>
          <p:nvGrpSpPr>
            <p:cNvPr id="105" name="Group 4"/>
            <p:cNvGrpSpPr>
              <a:grpSpLocks/>
            </p:cNvGrpSpPr>
            <p:nvPr/>
          </p:nvGrpSpPr>
          <p:grpSpPr bwMode="auto">
            <a:xfrm>
              <a:off x="1869862" y="1021627"/>
              <a:ext cx="966331" cy="3414751"/>
              <a:chOff x="254" y="14"/>
              <a:chExt cx="562" cy="3810"/>
            </a:xfr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106" name="Rectangle 5"/>
              <p:cNvSpPr>
                <a:spLocks noChangeArrowheads="1"/>
              </p:cNvSpPr>
              <p:nvPr/>
            </p:nvSpPr>
            <p:spPr bwMode="auto">
              <a:xfrm>
                <a:off x="254" y="14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7" name="Rectangle 6"/>
              <p:cNvSpPr>
                <a:spLocks noChangeArrowheads="1"/>
              </p:cNvSpPr>
              <p:nvPr/>
            </p:nvSpPr>
            <p:spPr bwMode="auto">
              <a:xfrm>
                <a:off x="254" y="25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8" name="Rectangle 7"/>
              <p:cNvSpPr>
                <a:spLocks noChangeArrowheads="1"/>
              </p:cNvSpPr>
              <p:nvPr/>
            </p:nvSpPr>
            <p:spPr bwMode="auto">
              <a:xfrm>
                <a:off x="254" y="49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09" name="Rectangle 8"/>
              <p:cNvSpPr>
                <a:spLocks noChangeArrowheads="1"/>
              </p:cNvSpPr>
              <p:nvPr/>
            </p:nvSpPr>
            <p:spPr bwMode="auto">
              <a:xfrm>
                <a:off x="254" y="73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0" name="Rectangle 9"/>
              <p:cNvSpPr>
                <a:spLocks noChangeArrowheads="1"/>
              </p:cNvSpPr>
              <p:nvPr/>
            </p:nvSpPr>
            <p:spPr bwMode="auto">
              <a:xfrm>
                <a:off x="254" y="96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1" name="Rectangle 10"/>
              <p:cNvSpPr>
                <a:spLocks noChangeArrowheads="1"/>
              </p:cNvSpPr>
              <p:nvPr/>
            </p:nvSpPr>
            <p:spPr bwMode="auto">
              <a:xfrm>
                <a:off x="254" y="120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2" name="Rectangle 11"/>
              <p:cNvSpPr>
                <a:spLocks noChangeArrowheads="1"/>
              </p:cNvSpPr>
              <p:nvPr/>
            </p:nvSpPr>
            <p:spPr bwMode="auto">
              <a:xfrm>
                <a:off x="254" y="144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3" name="Rectangle 12"/>
              <p:cNvSpPr>
                <a:spLocks noChangeArrowheads="1"/>
              </p:cNvSpPr>
              <p:nvPr/>
            </p:nvSpPr>
            <p:spPr bwMode="auto">
              <a:xfrm>
                <a:off x="254" y="167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4" name="Rectangle 13"/>
              <p:cNvSpPr>
                <a:spLocks noChangeArrowheads="1"/>
              </p:cNvSpPr>
              <p:nvPr/>
            </p:nvSpPr>
            <p:spPr bwMode="auto">
              <a:xfrm>
                <a:off x="254" y="1921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5" name="Rectangle 14"/>
              <p:cNvSpPr>
                <a:spLocks noChangeArrowheads="1"/>
              </p:cNvSpPr>
              <p:nvPr/>
            </p:nvSpPr>
            <p:spPr bwMode="auto">
              <a:xfrm>
                <a:off x="254" y="216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6" name="Rectangle 15"/>
              <p:cNvSpPr>
                <a:spLocks noChangeArrowheads="1"/>
              </p:cNvSpPr>
              <p:nvPr/>
            </p:nvSpPr>
            <p:spPr bwMode="auto">
              <a:xfrm>
                <a:off x="254" y="240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7" name="Rectangle 16"/>
              <p:cNvSpPr>
                <a:spLocks noChangeArrowheads="1"/>
              </p:cNvSpPr>
              <p:nvPr/>
            </p:nvSpPr>
            <p:spPr bwMode="auto">
              <a:xfrm>
                <a:off x="254" y="264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8" name="Rectangle 17"/>
              <p:cNvSpPr>
                <a:spLocks noChangeArrowheads="1"/>
              </p:cNvSpPr>
              <p:nvPr/>
            </p:nvSpPr>
            <p:spPr bwMode="auto">
              <a:xfrm>
                <a:off x="254" y="287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19" name="Rectangle 18"/>
              <p:cNvSpPr>
                <a:spLocks noChangeArrowheads="1"/>
              </p:cNvSpPr>
              <p:nvPr/>
            </p:nvSpPr>
            <p:spPr bwMode="auto">
              <a:xfrm>
                <a:off x="254" y="311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20" name="Rectangle 19"/>
              <p:cNvSpPr>
                <a:spLocks noChangeArrowheads="1"/>
              </p:cNvSpPr>
              <p:nvPr/>
            </p:nvSpPr>
            <p:spPr bwMode="auto">
              <a:xfrm>
                <a:off x="254" y="335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21" name="Rectangle 20"/>
              <p:cNvSpPr>
                <a:spLocks noChangeArrowheads="1"/>
              </p:cNvSpPr>
              <p:nvPr/>
            </p:nvSpPr>
            <p:spPr bwMode="auto">
              <a:xfrm>
                <a:off x="254" y="358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721060" y="9629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60K-64K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724499" y="1196014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56K-60K</a:t>
              </a: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721060" y="139057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52K-56K</a:t>
              </a:r>
            </a:p>
          </p:txBody>
        </p:sp>
        <p:sp>
          <p:nvSpPr>
            <p:cNvPr id="125" name="Text Box 25"/>
            <p:cNvSpPr txBox="1">
              <a:spLocks noChangeArrowheads="1"/>
            </p:cNvSpPr>
            <p:nvPr/>
          </p:nvSpPr>
          <p:spPr bwMode="auto">
            <a:xfrm>
              <a:off x="721060" y="161464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48K-52K</a:t>
              </a:r>
            </a:p>
          </p:txBody>
        </p:sp>
        <p:sp>
          <p:nvSpPr>
            <p:cNvPr id="126" name="Text Box 26"/>
            <p:cNvSpPr txBox="1">
              <a:spLocks noChangeArrowheads="1"/>
            </p:cNvSpPr>
            <p:nvPr/>
          </p:nvSpPr>
          <p:spPr bwMode="auto">
            <a:xfrm>
              <a:off x="721060" y="18323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44K-48K</a:t>
              </a:r>
            </a:p>
          </p:txBody>
        </p:sp>
        <p:sp>
          <p:nvSpPr>
            <p:cNvPr id="127" name="Text Box 27"/>
            <p:cNvSpPr txBox="1">
              <a:spLocks noChangeArrowheads="1"/>
            </p:cNvSpPr>
            <p:nvPr/>
          </p:nvSpPr>
          <p:spPr bwMode="auto">
            <a:xfrm>
              <a:off x="721060" y="20358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40K-44K</a:t>
              </a:r>
            </a:p>
          </p:txBody>
        </p:sp>
        <p:sp>
          <p:nvSpPr>
            <p:cNvPr id="128" name="Text Box 28"/>
            <p:cNvSpPr txBox="1">
              <a:spLocks noChangeArrowheads="1"/>
            </p:cNvSpPr>
            <p:nvPr/>
          </p:nvSpPr>
          <p:spPr bwMode="auto">
            <a:xfrm>
              <a:off x="721060" y="225098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36K-40K</a:t>
              </a:r>
            </a:p>
          </p:txBody>
        </p:sp>
        <p:sp>
          <p:nvSpPr>
            <p:cNvPr id="129" name="Text Box 29"/>
            <p:cNvSpPr txBox="1">
              <a:spLocks noChangeArrowheads="1"/>
            </p:cNvSpPr>
            <p:nvPr/>
          </p:nvSpPr>
          <p:spPr bwMode="auto">
            <a:xfrm>
              <a:off x="721060" y="246870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32K-36K</a:t>
              </a:r>
            </a:p>
          </p:txBody>
        </p:sp>
        <p:sp>
          <p:nvSpPr>
            <p:cNvPr id="130" name="Text Box 30"/>
            <p:cNvSpPr txBox="1">
              <a:spLocks noChangeArrowheads="1"/>
            </p:cNvSpPr>
            <p:nvPr/>
          </p:nvSpPr>
          <p:spPr bwMode="auto">
            <a:xfrm>
              <a:off x="721060" y="268119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28K-32K</a:t>
              </a:r>
            </a:p>
          </p:txBody>
        </p:sp>
        <p:sp>
          <p:nvSpPr>
            <p:cNvPr id="131" name="Text Box 31"/>
            <p:cNvSpPr txBox="1">
              <a:spLocks noChangeArrowheads="1"/>
            </p:cNvSpPr>
            <p:nvPr/>
          </p:nvSpPr>
          <p:spPr bwMode="auto">
            <a:xfrm>
              <a:off x="721060" y="29052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24K-28K</a:t>
              </a:r>
            </a:p>
          </p:txBody>
        </p:sp>
        <p:sp>
          <p:nvSpPr>
            <p:cNvPr id="132" name="Text Box 32"/>
            <p:cNvSpPr txBox="1">
              <a:spLocks noChangeArrowheads="1"/>
            </p:cNvSpPr>
            <p:nvPr/>
          </p:nvSpPr>
          <p:spPr bwMode="auto">
            <a:xfrm>
              <a:off x="721060" y="310878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20K-24K</a:t>
              </a:r>
            </a:p>
          </p:txBody>
        </p:sp>
        <p:sp>
          <p:nvSpPr>
            <p:cNvPr id="133" name="Text Box 33"/>
            <p:cNvSpPr txBox="1">
              <a:spLocks noChangeArrowheads="1"/>
            </p:cNvSpPr>
            <p:nvPr/>
          </p:nvSpPr>
          <p:spPr bwMode="auto">
            <a:xfrm>
              <a:off x="721060" y="332127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16K-20K</a:t>
              </a:r>
            </a:p>
          </p:txBody>
        </p:sp>
        <p:sp>
          <p:nvSpPr>
            <p:cNvPr id="134" name="Text Box 34"/>
            <p:cNvSpPr txBox="1">
              <a:spLocks noChangeArrowheads="1"/>
            </p:cNvSpPr>
            <p:nvPr/>
          </p:nvSpPr>
          <p:spPr bwMode="auto">
            <a:xfrm>
              <a:off x="721060" y="352741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12K-16K</a:t>
              </a:r>
            </a:p>
          </p:txBody>
        </p:sp>
        <p:sp>
          <p:nvSpPr>
            <p:cNvPr id="135" name="Text Box 35"/>
            <p:cNvSpPr txBox="1">
              <a:spLocks noChangeArrowheads="1"/>
            </p:cNvSpPr>
            <p:nvPr/>
          </p:nvSpPr>
          <p:spPr bwMode="auto">
            <a:xfrm>
              <a:off x="683568" y="3754092"/>
              <a:ext cx="10007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8K-12K</a:t>
              </a:r>
            </a:p>
          </p:txBody>
        </p:sp>
        <p:sp>
          <p:nvSpPr>
            <p:cNvPr id="136" name="Text Box 36"/>
            <p:cNvSpPr txBox="1">
              <a:spLocks noChangeArrowheads="1"/>
            </p:cNvSpPr>
            <p:nvPr/>
          </p:nvSpPr>
          <p:spPr bwMode="auto">
            <a:xfrm>
              <a:off x="683568" y="3957620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4K-8K</a:t>
              </a:r>
            </a:p>
          </p:txBody>
        </p:sp>
        <p:sp>
          <p:nvSpPr>
            <p:cNvPr id="137" name="Text Box 37"/>
            <p:cNvSpPr txBox="1">
              <a:spLocks noChangeArrowheads="1"/>
            </p:cNvSpPr>
            <p:nvPr/>
          </p:nvSpPr>
          <p:spPr bwMode="auto">
            <a:xfrm>
              <a:off x="683568" y="4175335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0K-4K</a:t>
              </a:r>
            </a:p>
          </p:txBody>
        </p:sp>
        <p:sp>
          <p:nvSpPr>
            <p:cNvPr id="156" name="Text Box 56"/>
            <p:cNvSpPr txBox="1">
              <a:spLocks noChangeArrowheads="1"/>
            </p:cNvSpPr>
            <p:nvPr/>
          </p:nvSpPr>
          <p:spPr bwMode="auto">
            <a:xfrm>
              <a:off x="1691680" y="4512888"/>
              <a:ext cx="153548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sp>
          <p:nvSpPr>
            <p:cNvPr id="169" name="Text Box 70"/>
            <p:cNvSpPr txBox="1">
              <a:spLocks noChangeArrowheads="1"/>
            </p:cNvSpPr>
            <p:nvPr/>
          </p:nvSpPr>
          <p:spPr bwMode="auto">
            <a:xfrm>
              <a:off x="251520" y="9728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15</a:t>
              </a:r>
            </a:p>
          </p:txBody>
        </p:sp>
        <p:sp>
          <p:nvSpPr>
            <p:cNvPr id="170" name="Text Box 71"/>
            <p:cNvSpPr txBox="1">
              <a:spLocks noChangeArrowheads="1"/>
            </p:cNvSpPr>
            <p:nvPr/>
          </p:nvSpPr>
          <p:spPr bwMode="auto">
            <a:xfrm>
              <a:off x="251520" y="1196910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14</a:t>
              </a:r>
            </a:p>
          </p:txBody>
        </p:sp>
        <p:sp>
          <p:nvSpPr>
            <p:cNvPr id="171" name="Text Box 72"/>
            <p:cNvSpPr txBox="1">
              <a:spLocks noChangeArrowheads="1"/>
            </p:cNvSpPr>
            <p:nvPr/>
          </p:nvSpPr>
          <p:spPr bwMode="auto">
            <a:xfrm>
              <a:off x="251520" y="140043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13</a:t>
              </a:r>
            </a:p>
          </p:txBody>
        </p:sp>
        <p:sp>
          <p:nvSpPr>
            <p:cNvPr id="172" name="Text Box 73"/>
            <p:cNvSpPr txBox="1">
              <a:spLocks noChangeArrowheads="1"/>
            </p:cNvSpPr>
            <p:nvPr/>
          </p:nvSpPr>
          <p:spPr bwMode="auto">
            <a:xfrm>
              <a:off x="251520" y="1624502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</a:t>
              </a:r>
            </a:p>
          </p:txBody>
        </p:sp>
        <p:sp>
          <p:nvSpPr>
            <p:cNvPr id="173" name="Text Box 74"/>
            <p:cNvSpPr txBox="1">
              <a:spLocks noChangeArrowheads="1"/>
            </p:cNvSpPr>
            <p:nvPr/>
          </p:nvSpPr>
          <p:spPr bwMode="auto">
            <a:xfrm>
              <a:off x="251520" y="184221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11</a:t>
              </a:r>
            </a:p>
          </p:txBody>
        </p:sp>
        <p:sp>
          <p:nvSpPr>
            <p:cNvPr id="174" name="Text Box 75"/>
            <p:cNvSpPr txBox="1">
              <a:spLocks noChangeArrowheads="1"/>
            </p:cNvSpPr>
            <p:nvPr/>
          </p:nvSpPr>
          <p:spPr bwMode="auto">
            <a:xfrm>
              <a:off x="251520" y="20457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</a:t>
              </a:r>
            </a:p>
          </p:txBody>
        </p:sp>
        <p:sp>
          <p:nvSpPr>
            <p:cNvPr id="175" name="Text Box 76"/>
            <p:cNvSpPr txBox="1">
              <a:spLocks noChangeArrowheads="1"/>
            </p:cNvSpPr>
            <p:nvPr/>
          </p:nvSpPr>
          <p:spPr bwMode="auto">
            <a:xfrm>
              <a:off x="320970" y="226084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9</a:t>
              </a:r>
            </a:p>
          </p:txBody>
        </p:sp>
        <p:sp>
          <p:nvSpPr>
            <p:cNvPr id="176" name="Text Box 77"/>
            <p:cNvSpPr txBox="1">
              <a:spLocks noChangeArrowheads="1"/>
            </p:cNvSpPr>
            <p:nvPr/>
          </p:nvSpPr>
          <p:spPr bwMode="auto">
            <a:xfrm>
              <a:off x="320970" y="247856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8</a:t>
              </a:r>
            </a:p>
          </p:txBody>
        </p:sp>
        <p:sp>
          <p:nvSpPr>
            <p:cNvPr id="177" name="Text Box 78"/>
            <p:cNvSpPr txBox="1">
              <a:spLocks noChangeArrowheads="1"/>
            </p:cNvSpPr>
            <p:nvPr/>
          </p:nvSpPr>
          <p:spPr bwMode="auto">
            <a:xfrm>
              <a:off x="320970" y="269105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178" name="Text Box 79"/>
            <p:cNvSpPr txBox="1">
              <a:spLocks noChangeArrowheads="1"/>
            </p:cNvSpPr>
            <p:nvPr/>
          </p:nvSpPr>
          <p:spPr bwMode="auto">
            <a:xfrm>
              <a:off x="320970" y="291511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179" name="Text Box 80"/>
            <p:cNvSpPr txBox="1">
              <a:spLocks noChangeArrowheads="1"/>
            </p:cNvSpPr>
            <p:nvPr/>
          </p:nvSpPr>
          <p:spPr bwMode="auto">
            <a:xfrm>
              <a:off x="320970" y="311864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180" name="Text Box 81"/>
            <p:cNvSpPr txBox="1">
              <a:spLocks noChangeArrowheads="1"/>
            </p:cNvSpPr>
            <p:nvPr/>
          </p:nvSpPr>
          <p:spPr bwMode="auto">
            <a:xfrm>
              <a:off x="320970" y="333113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181" name="Text Box 82"/>
            <p:cNvSpPr txBox="1">
              <a:spLocks noChangeArrowheads="1"/>
            </p:cNvSpPr>
            <p:nvPr/>
          </p:nvSpPr>
          <p:spPr bwMode="auto">
            <a:xfrm>
              <a:off x="320970" y="353727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182" name="Text Box 83"/>
            <p:cNvSpPr txBox="1">
              <a:spLocks noChangeArrowheads="1"/>
            </p:cNvSpPr>
            <p:nvPr/>
          </p:nvSpPr>
          <p:spPr bwMode="auto">
            <a:xfrm>
              <a:off x="332545" y="3763951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  <p:sp>
          <p:nvSpPr>
            <p:cNvPr id="183" name="Text Box 84"/>
            <p:cNvSpPr txBox="1">
              <a:spLocks noChangeArrowheads="1"/>
            </p:cNvSpPr>
            <p:nvPr/>
          </p:nvSpPr>
          <p:spPr bwMode="auto">
            <a:xfrm>
              <a:off x="329106" y="3967479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184" name="Text Box 85"/>
            <p:cNvSpPr txBox="1">
              <a:spLocks noChangeArrowheads="1"/>
            </p:cNvSpPr>
            <p:nvPr/>
          </p:nvSpPr>
          <p:spPr bwMode="auto">
            <a:xfrm>
              <a:off x="329106" y="418519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37814" y="2720935"/>
            <a:ext cx="2580053" cy="2130507"/>
            <a:chOff x="4637814" y="2720935"/>
            <a:chExt cx="2580053" cy="2130507"/>
          </a:xfrm>
        </p:grpSpPr>
        <p:grpSp>
          <p:nvGrpSpPr>
            <p:cNvPr id="138" name="Group 38"/>
            <p:cNvGrpSpPr>
              <a:grpSpLocks/>
            </p:cNvGrpSpPr>
            <p:nvPr/>
          </p:nvGrpSpPr>
          <p:grpSpPr bwMode="auto">
            <a:xfrm>
              <a:off x="4857909" y="2753201"/>
              <a:ext cx="966331" cy="1697516"/>
              <a:chOff x="0" y="26"/>
              <a:chExt cx="562" cy="1894"/>
            </a:xfrm>
          </p:grpSpPr>
          <p:sp>
            <p:nvSpPr>
              <p:cNvPr id="139" name="Rectangle 39"/>
              <p:cNvSpPr>
                <a:spLocks noChangeArrowheads="1"/>
              </p:cNvSpPr>
              <p:nvPr/>
            </p:nvSpPr>
            <p:spPr bwMode="auto">
              <a:xfrm>
                <a:off x="0" y="26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0" name="Rectangle 40"/>
              <p:cNvSpPr>
                <a:spLocks noChangeArrowheads="1"/>
              </p:cNvSpPr>
              <p:nvPr/>
            </p:nvSpPr>
            <p:spPr bwMode="auto">
              <a:xfrm>
                <a:off x="0" y="25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1" name="Rectangle 41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2" name="Rectangle 42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3" name="Rectangle 43"/>
              <p:cNvSpPr>
                <a:spLocks noChangeArrowheads="1"/>
              </p:cNvSpPr>
              <p:nvPr/>
            </p:nvSpPr>
            <p:spPr bwMode="auto">
              <a:xfrm>
                <a:off x="0" y="97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4" name="Rectangle 44"/>
              <p:cNvSpPr>
                <a:spLocks noChangeArrowheads="1"/>
              </p:cNvSpPr>
              <p:nvPr/>
            </p:nvSpPr>
            <p:spPr bwMode="auto">
              <a:xfrm>
                <a:off x="0" y="121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5" name="Rectangle 45"/>
              <p:cNvSpPr>
                <a:spLocks noChangeArrowheads="1"/>
              </p:cNvSpPr>
              <p:nvPr/>
            </p:nvSpPr>
            <p:spPr bwMode="auto">
              <a:xfrm>
                <a:off x="0" y="145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146" name="Rectangle 46"/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grpSp>
          <p:nvGrpSpPr>
            <p:cNvPr id="147" name="Group 47"/>
            <p:cNvGrpSpPr>
              <a:grpSpLocks/>
            </p:cNvGrpSpPr>
            <p:nvPr/>
          </p:nvGrpSpPr>
          <p:grpSpPr bwMode="auto">
            <a:xfrm>
              <a:off x="5868144" y="2720935"/>
              <a:ext cx="969145" cy="1844503"/>
              <a:chOff x="-269" y="0"/>
              <a:chExt cx="620" cy="2058"/>
            </a:xfrm>
          </p:grpSpPr>
          <p:sp>
            <p:nvSpPr>
              <p:cNvPr id="148" name="Text Box 48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28K-32K</a:t>
                </a:r>
              </a:p>
            </p:txBody>
          </p:sp>
          <p:sp>
            <p:nvSpPr>
              <p:cNvPr id="149" name="Text Box 49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24K-28K</a:t>
                </a:r>
              </a:p>
            </p:txBody>
          </p:sp>
          <p:sp>
            <p:nvSpPr>
              <p:cNvPr id="150" name="Text Box 50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20K-24K</a:t>
                </a:r>
              </a:p>
            </p:txBody>
          </p:sp>
          <p:sp>
            <p:nvSpPr>
              <p:cNvPr id="151" name="Text Box 51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16K-20K</a:t>
                </a:r>
              </a:p>
            </p:txBody>
          </p:sp>
          <p:sp>
            <p:nvSpPr>
              <p:cNvPr id="152" name="Text Box 52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12K-16K</a:t>
                </a:r>
              </a:p>
            </p:txBody>
          </p:sp>
          <p:sp>
            <p:nvSpPr>
              <p:cNvPr id="153" name="Text Box 53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5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8K-12K</a:t>
                </a:r>
              </a:p>
            </p:txBody>
          </p:sp>
          <p:sp>
            <p:nvSpPr>
              <p:cNvPr id="154" name="Text Box 54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4K-8K</a:t>
                </a:r>
              </a:p>
            </p:txBody>
          </p:sp>
          <p:sp>
            <p:nvSpPr>
              <p:cNvPr id="155" name="Text Box 55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0K-4K</a:t>
                </a:r>
              </a:p>
            </p:txBody>
          </p:sp>
        </p:grpSp>
        <p:sp>
          <p:nvSpPr>
            <p:cNvPr id="157" name="Text Box 57"/>
            <p:cNvSpPr txBox="1">
              <a:spLocks noChangeArrowheads="1"/>
            </p:cNvSpPr>
            <p:nvPr/>
          </p:nvSpPr>
          <p:spPr bwMode="auto">
            <a:xfrm>
              <a:off x="4637814" y="4512888"/>
              <a:ext cx="14253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物理地址空间</a:t>
              </a:r>
            </a:p>
          </p:txBody>
        </p:sp>
        <p:grpSp>
          <p:nvGrpSpPr>
            <p:cNvPr id="185" name="Group 86"/>
            <p:cNvGrpSpPr>
              <a:grpSpLocks/>
            </p:cNvGrpSpPr>
            <p:nvPr/>
          </p:nvGrpSpPr>
          <p:grpSpPr bwMode="auto">
            <a:xfrm>
              <a:off x="6934940" y="2726313"/>
              <a:ext cx="282927" cy="1844503"/>
              <a:chOff x="-269" y="0"/>
              <a:chExt cx="181" cy="2058"/>
            </a:xfrm>
          </p:grpSpPr>
          <p:sp>
            <p:nvSpPr>
              <p:cNvPr id="186" name="Text Box 87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7</a:t>
                </a:r>
              </a:p>
            </p:txBody>
          </p:sp>
          <p:sp>
            <p:nvSpPr>
              <p:cNvPr id="187" name="Text Box 88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6</a:t>
                </a:r>
              </a:p>
            </p:txBody>
          </p:sp>
          <p:sp>
            <p:nvSpPr>
              <p:cNvPr id="188" name="Text Box 89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5</a:t>
                </a:r>
              </a:p>
            </p:txBody>
          </p:sp>
          <p:sp>
            <p:nvSpPr>
              <p:cNvPr id="189" name="Text Box 90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4</a:t>
                </a:r>
              </a:p>
            </p:txBody>
          </p:sp>
          <p:sp>
            <p:nvSpPr>
              <p:cNvPr id="190" name="Text Box 91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3</a:t>
                </a:r>
              </a:p>
            </p:txBody>
          </p:sp>
          <p:sp>
            <p:nvSpPr>
              <p:cNvPr id="191" name="Text Box 92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</a:t>
                </a:r>
              </a:p>
            </p:txBody>
          </p:sp>
          <p:sp>
            <p:nvSpPr>
              <p:cNvPr id="192" name="Text Box 93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</a:t>
                </a:r>
              </a:p>
            </p:txBody>
          </p:sp>
          <p:sp>
            <p:nvSpPr>
              <p:cNvPr id="193" name="Text Box 94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0</a:t>
                </a:r>
              </a:p>
            </p:txBody>
          </p:sp>
        </p:grpSp>
      </p:grpSp>
      <p:sp>
        <p:nvSpPr>
          <p:cNvPr id="197" name="Text Box 98"/>
          <p:cNvSpPr txBox="1">
            <a:spLocks noChangeArrowheads="1"/>
          </p:cNvSpPr>
          <p:nvPr/>
        </p:nvSpPr>
        <p:spPr bwMode="auto">
          <a:xfrm>
            <a:off x="4716016" y="1823273"/>
            <a:ext cx="19590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REG,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8192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 Box 99"/>
          <p:cNvSpPr txBox="1">
            <a:spLocks noChangeArrowheads="1"/>
          </p:cNvSpPr>
          <p:nvPr/>
        </p:nvSpPr>
        <p:spPr bwMode="auto">
          <a:xfrm>
            <a:off x="4726884" y="2071147"/>
            <a:ext cx="20649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REG,  32780</a:t>
            </a:r>
          </a:p>
        </p:txBody>
      </p:sp>
      <p:sp>
        <p:nvSpPr>
          <p:cNvPr id="200" name="Rectangle 101"/>
          <p:cNvSpPr>
            <a:spLocks noChangeArrowheads="1"/>
          </p:cNvSpPr>
          <p:nvPr/>
        </p:nvSpPr>
        <p:spPr bwMode="auto">
          <a:xfrm>
            <a:off x="6834866" y="2057112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缺页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27784" y="1455416"/>
            <a:ext cx="2081177" cy="872725"/>
            <a:chOff x="2627784" y="1455416"/>
            <a:chExt cx="2081177" cy="872725"/>
          </a:xfrm>
        </p:grpSpPr>
        <p:sp>
          <p:nvSpPr>
            <p:cNvPr id="194" name="Text Box 95"/>
            <p:cNvSpPr txBox="1">
              <a:spLocks noChangeArrowheads="1"/>
            </p:cNvSpPr>
            <p:nvPr/>
          </p:nvSpPr>
          <p:spPr bwMode="auto">
            <a:xfrm>
              <a:off x="3576920" y="1455416"/>
              <a:ext cx="113204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驻留位为0</a:t>
              </a:r>
            </a:p>
          </p:txBody>
        </p:sp>
        <p:sp>
          <p:nvSpPr>
            <p:cNvPr id="195" name="Line 96"/>
            <p:cNvSpPr>
              <a:spLocks noChangeShapeType="1"/>
            </p:cNvSpPr>
            <p:nvPr/>
          </p:nvSpPr>
          <p:spPr bwMode="auto">
            <a:xfrm>
              <a:off x="2627784" y="1989587"/>
              <a:ext cx="904430" cy="129061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6" name="Text Box 97"/>
            <p:cNvSpPr txBox="1">
              <a:spLocks noChangeArrowheads="1"/>
            </p:cNvSpPr>
            <p:nvPr/>
          </p:nvSpPr>
          <p:spPr bwMode="auto">
            <a:xfrm>
              <a:off x="3484069" y="1989587"/>
              <a:ext cx="113204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驻留位为1</a:t>
              </a:r>
            </a:p>
          </p:txBody>
        </p:sp>
        <p:sp>
          <p:nvSpPr>
            <p:cNvPr id="202" name="Line 103"/>
            <p:cNvSpPr>
              <a:spLocks noChangeShapeType="1"/>
            </p:cNvSpPr>
            <p:nvPr/>
          </p:nvSpPr>
          <p:spPr bwMode="auto">
            <a:xfrm flipV="1">
              <a:off x="2847873" y="1624810"/>
              <a:ext cx="739363" cy="165808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9" name="Rectangle 18"/>
          <p:cNvSpPr>
            <a:spLocks noChangeArrowheads="1"/>
          </p:cNvSpPr>
          <p:nvPr/>
        </p:nvSpPr>
        <p:spPr bwMode="auto">
          <a:xfrm>
            <a:off x="1872064" y="3801957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221" name="Rectangle 12"/>
          <p:cNvSpPr>
            <a:spLocks noChangeArrowheads="1"/>
          </p:cNvSpPr>
          <p:nvPr/>
        </p:nvSpPr>
        <p:spPr bwMode="auto">
          <a:xfrm>
            <a:off x="1867900" y="2510185"/>
            <a:ext cx="966331" cy="2151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199" name="Group 4"/>
          <p:cNvGrpSpPr>
            <a:grpSpLocks/>
          </p:cNvGrpSpPr>
          <p:nvPr/>
        </p:nvGrpSpPr>
        <p:grpSpPr bwMode="auto">
          <a:xfrm>
            <a:off x="1859590" y="1029653"/>
            <a:ext cx="966331" cy="3414751"/>
            <a:chOff x="254" y="14"/>
            <a:chExt cx="562" cy="3810"/>
          </a:xfrm>
          <a:noFill/>
        </p:grpSpPr>
        <p:sp>
          <p:nvSpPr>
            <p:cNvPr id="203" name="Rectangle 5"/>
            <p:cNvSpPr>
              <a:spLocks noChangeArrowheads="1"/>
            </p:cNvSpPr>
            <p:nvPr/>
          </p:nvSpPr>
          <p:spPr bwMode="auto">
            <a:xfrm>
              <a:off x="254" y="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4" name="Rectangle 6"/>
            <p:cNvSpPr>
              <a:spLocks noChangeArrowheads="1"/>
            </p:cNvSpPr>
            <p:nvPr/>
          </p:nvSpPr>
          <p:spPr bwMode="auto">
            <a:xfrm>
              <a:off x="254" y="25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5" name="Rectangle 7"/>
            <p:cNvSpPr>
              <a:spLocks noChangeArrowheads="1"/>
            </p:cNvSpPr>
            <p:nvPr/>
          </p:nvSpPr>
          <p:spPr bwMode="auto">
            <a:xfrm>
              <a:off x="254" y="49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254" y="73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7" name="Rectangle 9"/>
            <p:cNvSpPr>
              <a:spLocks noChangeArrowheads="1"/>
            </p:cNvSpPr>
            <p:nvPr/>
          </p:nvSpPr>
          <p:spPr bwMode="auto">
            <a:xfrm>
              <a:off x="254" y="96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208" name="Rectangle 10"/>
            <p:cNvSpPr>
              <a:spLocks noChangeArrowheads="1"/>
            </p:cNvSpPr>
            <p:nvPr/>
          </p:nvSpPr>
          <p:spPr bwMode="auto">
            <a:xfrm>
              <a:off x="254" y="120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09" name="Rectangle 11"/>
            <p:cNvSpPr>
              <a:spLocks noChangeArrowheads="1"/>
            </p:cNvSpPr>
            <p:nvPr/>
          </p:nvSpPr>
          <p:spPr bwMode="auto">
            <a:xfrm>
              <a:off x="254" y="144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254" y="167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1" name="Rectangle 13"/>
            <p:cNvSpPr>
              <a:spLocks noChangeArrowheads="1"/>
            </p:cNvSpPr>
            <p:nvPr/>
          </p:nvSpPr>
          <p:spPr bwMode="auto">
            <a:xfrm>
              <a:off x="254" y="1921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2" name="Rectangle 14"/>
            <p:cNvSpPr>
              <a:spLocks noChangeArrowheads="1"/>
            </p:cNvSpPr>
            <p:nvPr/>
          </p:nvSpPr>
          <p:spPr bwMode="auto">
            <a:xfrm>
              <a:off x="254" y="216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213" name="Rectangle 15"/>
            <p:cNvSpPr>
              <a:spLocks noChangeArrowheads="1"/>
            </p:cNvSpPr>
            <p:nvPr/>
          </p:nvSpPr>
          <p:spPr bwMode="auto">
            <a:xfrm>
              <a:off x="254" y="240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214" name="Rectangle 16"/>
            <p:cNvSpPr>
              <a:spLocks noChangeArrowheads="1"/>
            </p:cNvSpPr>
            <p:nvPr/>
          </p:nvSpPr>
          <p:spPr bwMode="auto">
            <a:xfrm>
              <a:off x="254" y="264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215" name="Rectangle 17"/>
            <p:cNvSpPr>
              <a:spLocks noChangeArrowheads="1"/>
            </p:cNvSpPr>
            <p:nvPr/>
          </p:nvSpPr>
          <p:spPr bwMode="auto">
            <a:xfrm>
              <a:off x="254" y="287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  <p:sp>
          <p:nvSpPr>
            <p:cNvPr id="216" name="Rectangle 18"/>
            <p:cNvSpPr>
              <a:spLocks noChangeArrowheads="1"/>
            </p:cNvSpPr>
            <p:nvPr/>
          </p:nvSpPr>
          <p:spPr bwMode="auto">
            <a:xfrm>
              <a:off x="254" y="31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217" name="Rectangle 19"/>
            <p:cNvSpPr>
              <a:spLocks noChangeArrowheads="1"/>
            </p:cNvSpPr>
            <p:nvPr/>
          </p:nvSpPr>
          <p:spPr bwMode="auto">
            <a:xfrm>
              <a:off x="254" y="335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218" name="Rectangle 20"/>
            <p:cNvSpPr>
              <a:spLocks noChangeArrowheads="1"/>
            </p:cNvSpPr>
            <p:nvPr/>
          </p:nvSpPr>
          <p:spPr bwMode="auto">
            <a:xfrm>
              <a:off x="254" y="358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</p:grpSp>
      <p:sp>
        <p:nvSpPr>
          <p:cNvPr id="220" name="Rectangle 40"/>
          <p:cNvSpPr>
            <a:spLocks noChangeArrowheads="1"/>
          </p:cNvSpPr>
          <p:nvPr/>
        </p:nvSpPr>
        <p:spPr bwMode="auto">
          <a:xfrm>
            <a:off x="4857909" y="2962478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97" grpId="0"/>
      <p:bldP spid="198" grpId="0"/>
      <p:bldP spid="200" grpId="0"/>
      <p:bldP spid="219" grpId="0" animBg="1"/>
      <p:bldP spid="219" grpId="1" animBg="1"/>
      <p:bldP spid="221" grpId="0" animBg="1"/>
      <p:bldP spid="220" grpId="0" animBg="1"/>
      <p:bldP spid="2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X86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361259" y="1621433"/>
            <a:ext cx="2832083" cy="216410"/>
            <a:chOff x="3361259" y="1621433"/>
            <a:chExt cx="2832083" cy="216410"/>
          </a:xfrm>
        </p:grpSpPr>
        <p:cxnSp>
          <p:nvCxnSpPr>
            <p:cNvPr id="20" name="直接箭头连接符 19"/>
            <p:cNvCxnSpPr/>
            <p:nvPr/>
          </p:nvCxnSpPr>
          <p:spPr>
            <a:xfrm rot="10800000" flipV="1">
              <a:off x="3361259" y="1824122"/>
              <a:ext cx="2832083" cy="0"/>
            </a:xfrm>
            <a:prstGeom prst="straightConnector1">
              <a:avLst/>
            </a:prstGeom>
            <a:ln w="28575">
              <a:gradFill>
                <a:gsLst>
                  <a:gs pos="0">
                    <a:srgbClr val="FDD000"/>
                  </a:gs>
                  <a:gs pos="100000">
                    <a:srgbClr val="C000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V="1">
              <a:off x="3268255" y="1731346"/>
              <a:ext cx="212995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181185" y="1621433"/>
              <a:ext cx="0" cy="21641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2767599" y="1618978"/>
            <a:ext cx="2135229" cy="755774"/>
            <a:chOff x="2767599" y="1618978"/>
            <a:chExt cx="2135229" cy="755774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767599" y="2352442"/>
              <a:ext cx="2135229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>
              <a:off x="2391447" y="1995130"/>
              <a:ext cx="755774" cy="347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>
            <a:off x="2136222" y="1626023"/>
            <a:ext cx="601887" cy="1916927"/>
            <a:chOff x="2136222" y="1626023"/>
            <a:chExt cx="601887" cy="1916927"/>
          </a:xfrm>
        </p:grpSpPr>
        <p:cxnSp>
          <p:nvCxnSpPr>
            <p:cNvPr id="24" name="直接箭头连接符 23"/>
            <p:cNvCxnSpPr>
              <a:stCxn id="44" idx="1"/>
            </p:cNvCxnSpPr>
            <p:nvPr/>
          </p:nvCxnSpPr>
          <p:spPr>
            <a:xfrm flipH="1" flipV="1">
              <a:off x="2144897" y="3521827"/>
              <a:ext cx="593212" cy="1491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1177758" y="2584487"/>
              <a:ext cx="1916927" cy="0"/>
            </a:xfrm>
            <a:prstGeom prst="straightConnector1">
              <a:avLst/>
            </a:prstGeom>
            <a:ln w="28575">
              <a:solidFill>
                <a:srgbClr val="FDD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1852522" y="867572"/>
            <a:ext cx="5495672" cy="810425"/>
            <a:chOff x="1852522" y="867572"/>
            <a:chExt cx="5495672" cy="810425"/>
          </a:xfrm>
        </p:grpSpPr>
        <p:sp>
          <p:nvSpPr>
            <p:cNvPr id="12" name="TextBox 11"/>
            <p:cNvSpPr txBox="1"/>
            <p:nvPr/>
          </p:nvSpPr>
          <p:spPr>
            <a:xfrm>
              <a:off x="5162657" y="867572"/>
              <a:ext cx="2185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852522" y="1382665"/>
              <a:ext cx="2072792" cy="251251"/>
            </a:xfrm>
            <a:prstGeom prst="rect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" name="直接连接符 3"/>
            <p:cNvCxnSpPr/>
            <p:nvPr/>
          </p:nvCxnSpPr>
          <p:spPr>
            <a:xfrm rot="5400000">
              <a:off x="2223593" y="1506615"/>
              <a:ext cx="239619" cy="3470"/>
            </a:xfrm>
            <a:prstGeom prst="line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rot="5400000">
              <a:off x="2927814" y="1506615"/>
              <a:ext cx="239619" cy="3470"/>
            </a:xfrm>
            <a:prstGeom prst="line">
              <a:avLst/>
            </a:prstGeom>
            <a:ln w="28575">
              <a:solidFill>
                <a:srgbClr val="FDD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874444" y="1357304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Dir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70122" y="1370220"/>
              <a:ext cx="661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Table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7798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91831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6330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0412" y="871749"/>
              <a:ext cx="2029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57150" y="1382665"/>
              <a:ext cx="1873318" cy="251251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5109" y="1364074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5539313" y="1506615"/>
              <a:ext cx="239619" cy="347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947136" y="1357520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2059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87447" y="1132088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7365" y="1359179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Offset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272420" y="1831167"/>
            <a:ext cx="2585596" cy="1902802"/>
            <a:chOff x="4272420" y="1831167"/>
            <a:chExt cx="2585596" cy="1902802"/>
          </a:xfrm>
        </p:grpSpPr>
        <p:sp>
          <p:nvSpPr>
            <p:cNvPr id="36" name="TextBox 35"/>
            <p:cNvSpPr txBox="1"/>
            <p:nvPr/>
          </p:nvSpPr>
          <p:spPr>
            <a:xfrm>
              <a:off x="4975535" y="183116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35268" y="183116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902828" y="2084746"/>
              <a:ext cx="1494710" cy="1277969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902830" y="2260867"/>
              <a:ext cx="1494710" cy="212995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5534550" y="2285524"/>
              <a:ext cx="40152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367952" y="3001593"/>
              <a:ext cx="734832" cy="105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655495" y="2547258"/>
              <a:ext cx="159746" cy="105"/>
            </a:xfrm>
            <a:prstGeom prst="straightConnector1">
              <a:avLst/>
            </a:prstGeom>
            <a:ln w="1905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48736" y="2217206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27463" y="2204506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Flags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72420" y="2028420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40808" y="3324563"/>
              <a:ext cx="1717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二级页表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3438" y="295825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3438" y="312026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rot="5400000">
              <a:off x="5151445" y="3680668"/>
              <a:ext cx="106497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1000100" y="2648337"/>
            <a:ext cx="4477702" cy="2066553"/>
            <a:chOff x="1000100" y="2648337"/>
            <a:chExt cx="4477702" cy="2066553"/>
          </a:xfrm>
        </p:grpSpPr>
        <p:sp>
          <p:nvSpPr>
            <p:cNvPr id="27" name="矩形 26"/>
            <p:cNvSpPr/>
            <p:nvPr/>
          </p:nvSpPr>
          <p:spPr>
            <a:xfrm>
              <a:off x="1000100" y="4057191"/>
              <a:ext cx="988685" cy="225423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738107" y="2901916"/>
              <a:ext cx="1494710" cy="1277969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738109" y="3430239"/>
              <a:ext cx="1494710" cy="212995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rot="5400000">
              <a:off x="3369829" y="3102693"/>
              <a:ext cx="40152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5400000">
              <a:off x="3203231" y="3818762"/>
              <a:ext cx="734832" cy="105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16200000" flipH="1">
              <a:off x="3490775" y="3364428"/>
              <a:ext cx="159746" cy="105"/>
            </a:xfrm>
            <a:prstGeom prst="straightConnector1">
              <a:avLst/>
            </a:prstGeom>
            <a:ln w="1905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77656" y="3382074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PPN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65273" y="3366834"/>
              <a:ext cx="649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Flags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12415" y="264833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72147" y="264833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90693" y="2902739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1023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38788" y="4148757"/>
              <a:ext cx="2029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一级页表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52676" y="377542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52676" y="3937435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06449" y="4029011"/>
              <a:ext cx="936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CR3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 rot="10800000">
              <a:off x="1988785" y="4176927"/>
              <a:ext cx="72851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10800000">
              <a:off x="3150540" y="3359788"/>
              <a:ext cx="172110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>
              <a:off x="3099413" y="3411281"/>
              <a:ext cx="106497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3112779" y="3411929"/>
              <a:ext cx="81522" cy="74272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10800000">
              <a:off x="3205796" y="3902230"/>
              <a:ext cx="1416041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3112779" y="3869829"/>
              <a:ext cx="81522" cy="75349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4" name="直接箭头连接符 63"/>
            <p:cNvCxnSpPr/>
            <p:nvPr/>
          </p:nvCxnSpPr>
          <p:spPr>
            <a:xfrm rot="5400000">
              <a:off x="4530278" y="3993649"/>
              <a:ext cx="186371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0800000">
              <a:off x="4632244" y="4075978"/>
              <a:ext cx="260180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0800000">
              <a:off x="3194302" y="4099462"/>
              <a:ext cx="1219369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3112779" y="4067061"/>
              <a:ext cx="81522" cy="75349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 rot="5400000">
              <a:off x="4128236" y="4367766"/>
              <a:ext cx="532487" cy="347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rot="10800000">
              <a:off x="4381076" y="4636336"/>
              <a:ext cx="511348" cy="234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rot="5400000">
              <a:off x="5071572" y="3964849"/>
              <a:ext cx="266244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rot="16200000" flipH="1">
              <a:off x="5151445" y="3771433"/>
              <a:ext cx="106497" cy="105"/>
            </a:xfrm>
            <a:prstGeom prst="straightConnector1">
              <a:avLst/>
            </a:prstGeom>
            <a:ln w="12700">
              <a:solidFill>
                <a:srgbClr val="11576A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4920181" y="3648617"/>
              <a:ext cx="550683" cy="479238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927119" y="4235652"/>
              <a:ext cx="550683" cy="479238"/>
              <a:chOff x="5199067" y="3071816"/>
              <a:chExt cx="252000" cy="324000"/>
            </a:xfrm>
          </p:grpSpPr>
          <p:cxnSp>
            <p:nvCxnSpPr>
              <p:cNvPr id="75" name="直接箭头连接符 74"/>
              <p:cNvCxnSpPr/>
              <p:nvPr/>
            </p:nvCxnSpPr>
            <p:spPr>
              <a:xfrm rot="5400000">
                <a:off x="5239264" y="3285623"/>
                <a:ext cx="180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矩形 75"/>
              <p:cNvSpPr/>
              <p:nvPr/>
            </p:nvSpPr>
            <p:spPr>
              <a:xfrm>
                <a:off x="5199067" y="3071816"/>
                <a:ext cx="252000" cy="3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5293264" y="3179230"/>
                <a:ext cx="72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rot="5400000">
                <a:off x="5293264" y="3117866"/>
                <a:ext cx="72000" cy="48"/>
              </a:xfrm>
              <a:prstGeom prst="straightConnector1">
                <a:avLst/>
              </a:prstGeom>
              <a:ln w="12700">
                <a:solidFill>
                  <a:srgbClr val="11576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组合 93"/>
          <p:cNvGrpSpPr/>
          <p:nvPr/>
        </p:nvGrpSpPr>
        <p:grpSpPr>
          <a:xfrm>
            <a:off x="5317035" y="1633916"/>
            <a:ext cx="81522" cy="654366"/>
            <a:chOff x="5317035" y="1633916"/>
            <a:chExt cx="81522" cy="654366"/>
          </a:xfrm>
        </p:grpSpPr>
        <p:cxnSp>
          <p:nvCxnSpPr>
            <p:cNvPr id="80" name="直接箭头连接符 79"/>
            <p:cNvCxnSpPr/>
            <p:nvPr/>
          </p:nvCxnSpPr>
          <p:spPr>
            <a:xfrm>
              <a:off x="5355183" y="1633916"/>
              <a:ext cx="0" cy="63442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5317035" y="2214010"/>
              <a:ext cx="81522" cy="74272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136" name="直接箭头连接符 135"/>
          <p:cNvCxnSpPr/>
          <p:nvPr/>
        </p:nvCxnSpPr>
        <p:spPr>
          <a:xfrm rot="5400000">
            <a:off x="2485312" y="3698251"/>
            <a:ext cx="212995" cy="3470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4777946" y="2352442"/>
            <a:ext cx="0" cy="636871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714480" y="214296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X86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页表项结构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grpSp>
        <p:nvGrpSpPr>
          <p:cNvPr id="69" name="组合 174"/>
          <p:cNvGrpSpPr/>
          <p:nvPr/>
        </p:nvGrpSpPr>
        <p:grpSpPr>
          <a:xfrm>
            <a:off x="179512" y="1347614"/>
            <a:ext cx="5437612" cy="585547"/>
            <a:chOff x="872964" y="1634794"/>
            <a:chExt cx="5437612" cy="585547"/>
          </a:xfrm>
        </p:grpSpPr>
        <p:grpSp>
          <p:nvGrpSpPr>
            <p:cNvPr id="84" name="组合 118"/>
            <p:cNvGrpSpPr/>
            <p:nvPr/>
          </p:nvGrpSpPr>
          <p:grpSpPr>
            <a:xfrm>
              <a:off x="1137010" y="1634794"/>
              <a:ext cx="5131836" cy="540000"/>
              <a:chOff x="1583304" y="2301750"/>
              <a:chExt cx="5131836" cy="540000"/>
            </a:xfrm>
            <a:effectLst/>
          </p:grpSpPr>
          <p:sp>
            <p:nvSpPr>
              <p:cNvPr id="94" name="矩形 93"/>
              <p:cNvSpPr/>
              <p:nvPr/>
            </p:nvSpPr>
            <p:spPr>
              <a:xfrm>
                <a:off x="5458220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638879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820466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999855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177656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6355751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6535140" y="2301750"/>
                <a:ext cx="18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5099125" y="2301750"/>
                <a:ext cx="360000" cy="54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557784" y="2301750"/>
                <a:ext cx="540000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583304" y="2301750"/>
                <a:ext cx="2971012" cy="540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872964" y="1727053"/>
              <a:ext cx="3429024" cy="355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50000"/>
                </a:spcBef>
                <a:defRPr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物理页帧号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238874" y="1679604"/>
              <a:ext cx="285752" cy="52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</a:t>
              </a:r>
            </a:p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V</a:t>
              </a:r>
            </a:p>
            <a:p>
              <a:pPr algn="ctr">
                <a:lnSpc>
                  <a:spcPts val="8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L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965286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5131472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A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666880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U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321722" y="1678398"/>
              <a:ext cx="285752" cy="541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</a:t>
              </a:r>
            </a:p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D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5455747" y="1670262"/>
              <a:ext cx="344404" cy="541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</a:t>
              </a:r>
            </a:p>
            <a:p>
              <a:pPr algn="ctr">
                <a:lnSpc>
                  <a:spcPts val="1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T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845852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024824" y="1714494"/>
              <a:ext cx="285752" cy="41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2500"/>
                </a:lnSpc>
                <a:spcBef>
                  <a:spcPts val="500"/>
                </a:spcBef>
                <a:defRPr/>
              </a:pPr>
              <a:r>
                <a:rPr lang="en-US" altLang="zh-CN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37874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18849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00384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2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82629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64665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4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48180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5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295812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6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117108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7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927006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8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755229" y="1017299"/>
            <a:ext cx="214314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9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481670" y="1017299"/>
            <a:ext cx="428628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10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244841" y="1017299"/>
            <a:ext cx="500066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64585" y="1017299"/>
            <a:ext cx="428628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12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307032" y="1010372"/>
            <a:ext cx="428628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500"/>
              </a:spcBef>
              <a:defRPr/>
            </a:pPr>
            <a:r>
              <a:rPr lang="en-US" altLang="zh-CN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31</a:t>
            </a:r>
            <a:endParaRPr lang="zh-CN" altLang="en-US" sz="12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40939" y="1979873"/>
            <a:ext cx="2643206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除了标志位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，一级和二级页表项是一致的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627964" y="2124240"/>
            <a:ext cx="1357322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P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驻留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位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5555175" y="2357278"/>
            <a:ext cx="221457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W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可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写标志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608814" y="2557284"/>
            <a:ext cx="221457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U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用户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态标志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480498" y="2804055"/>
            <a:ext cx="3000396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WT - 1=Write-through</a:t>
            </a:r>
            <a:endParaRPr lang="en-US" altLang="zh-CN" sz="1400" b="1" spc="-100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  <a:p>
            <a:pPr>
              <a:lnSpc>
                <a:spcPts val="1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        </a:t>
            </a: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   0=Write-back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5483276" y="3203300"/>
            <a:ext cx="2643206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CD - Cache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Disabled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616728" y="3451376"/>
            <a:ext cx="221457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A -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访问位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632080" y="3688228"/>
            <a:ext cx="2857520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D - 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修改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位</a:t>
            </a: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(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一级页表项为</a:t>
            </a: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0)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5453006" y="3975699"/>
            <a:ext cx="2857488" cy="29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  <a:defRPr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AVL - 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保留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位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cxnSp>
        <p:nvCxnSpPr>
          <p:cNvPr id="114" name="直接连接符 113"/>
          <p:cNvCxnSpPr>
            <a:stCxn id="100" idx="2"/>
          </p:cNvCxnSpPr>
          <p:nvPr/>
        </p:nvCxnSpPr>
        <p:spPr>
          <a:xfrm flipH="1">
            <a:off x="5480915" y="1887614"/>
            <a:ext cx="4479" cy="38425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 flipH="1">
            <a:off x="4983308" y="2194982"/>
            <a:ext cx="64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5400000" flipH="1">
            <a:off x="4717094" y="2284982"/>
            <a:ext cx="82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rot="5400000" flipH="1">
            <a:off x="4446118" y="2374982"/>
            <a:ext cx="100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rot="5400000" flipH="1">
            <a:off x="4038762" y="2608982"/>
            <a:ext cx="1476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rot="5400000" flipH="1">
            <a:off x="3710928" y="2752982"/>
            <a:ext cx="1764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 flipH="1">
            <a:off x="3429474" y="2842982"/>
            <a:ext cx="1944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 flipH="1">
            <a:off x="2530234" y="3004982"/>
            <a:ext cx="226800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4943768" y="2862424"/>
            <a:ext cx="61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754854" y="3343440"/>
            <a:ext cx="79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5113632" y="2687798"/>
            <a:ext cx="43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5303936" y="2505234"/>
            <a:ext cx="25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5471236" y="2266008"/>
            <a:ext cx="10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4586578" y="3622842"/>
            <a:ext cx="97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4391314" y="3797468"/>
            <a:ext cx="1152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651534" y="4129258"/>
            <a:ext cx="1908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642</Words>
  <Application>Microsoft Office PowerPoint</Application>
  <PresentationFormat>全屏显示(16:9)</PresentationFormat>
  <Paragraphs>206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Courier New</vt:lpstr>
      <vt:lpstr>Times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367</cp:revision>
  <dcterms:created xsi:type="dcterms:W3CDTF">2015-01-11T06:38:50Z</dcterms:created>
  <dcterms:modified xsi:type="dcterms:W3CDTF">2015-03-14T07:15:52Z</dcterms:modified>
</cp:coreProperties>
</file>