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78" r:id="rId2"/>
    <p:sldId id="359" r:id="rId3"/>
    <p:sldId id="360" r:id="rId4"/>
    <p:sldId id="361" r:id="rId5"/>
    <p:sldId id="363" r:id="rId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576A"/>
    <a:srgbClr val="000099"/>
    <a:srgbClr val="0EB1C8"/>
    <a:srgbClr val="0E4DC8"/>
    <a:srgbClr val="99FFFF"/>
    <a:srgbClr val="33FFFF"/>
    <a:srgbClr val="FFF9B1"/>
    <a:srgbClr val="FDD000"/>
    <a:srgbClr val="00FF00"/>
    <a:srgbClr val="A2C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43" autoAdjust="0"/>
    <p:restoredTop sz="94660"/>
  </p:normalViewPr>
  <p:slideViewPr>
    <p:cSldViewPr>
      <p:cViewPr>
        <p:scale>
          <a:sx n="110" d="100"/>
          <a:sy n="110" d="100"/>
        </p:scale>
        <p:origin x="62" y="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DA51D-4080-4BB4-AD44-5F30D51FDB3C}" type="datetimeFigureOut">
              <a:rPr lang="zh-CN" altLang="en-US" smtClean="0"/>
              <a:pPr/>
              <a:t>2015/3/14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9FEAC-2858-416F-A4F6-E1735B7522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90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22" y="782"/>
            <a:ext cx="9143756" cy="5141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3419872" y="187853"/>
            <a:ext cx="3714776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虚拟存储概念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187624" y="1059582"/>
            <a:ext cx="3005158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虚拟存储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的需求背景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87624" y="1396105"/>
            <a:ext cx="2719406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覆盖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技术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87624" y="1748531"/>
            <a:ext cx="2719406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交换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技术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87624" y="2085054"/>
            <a:ext cx="2719406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局部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性原理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92386" y="2439804"/>
            <a:ext cx="3143272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虚拟存储概念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87624" y="2782001"/>
            <a:ext cx="2719406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虚拟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页式存储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87624" y="3139191"/>
            <a:ext cx="2719406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C00000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缺页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异常</a:t>
            </a:r>
            <a:endParaRPr lang="zh-CN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图片 9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11" name="图片 10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1466651" y="1285337"/>
            <a:ext cx="3105179" cy="2098520"/>
            <a:chOff x="1730172" y="1285337"/>
            <a:chExt cx="3105179" cy="2098520"/>
          </a:xfrm>
        </p:grpSpPr>
        <p:grpSp>
          <p:nvGrpSpPr>
            <p:cNvPr id="20" name="组合 19"/>
            <p:cNvGrpSpPr/>
            <p:nvPr/>
          </p:nvGrpSpPr>
          <p:grpSpPr>
            <a:xfrm>
              <a:off x="3692343" y="1458693"/>
              <a:ext cx="1143008" cy="1925164"/>
              <a:chOff x="7643834" y="1673536"/>
              <a:chExt cx="1143008" cy="1925164"/>
            </a:xfrm>
            <a:gradFill>
              <a:gsLst>
                <a:gs pos="100000">
                  <a:srgbClr val="007C8B"/>
                </a:gs>
                <a:gs pos="5000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grpSpPr>
          <p:sp>
            <p:nvSpPr>
              <p:cNvPr id="21" name="椭圆 20"/>
              <p:cNvSpPr/>
              <p:nvPr/>
            </p:nvSpPr>
            <p:spPr>
              <a:xfrm>
                <a:off x="7643834" y="3274700"/>
                <a:ext cx="1143008" cy="32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7643834" y="1673536"/>
                <a:ext cx="1143008" cy="175547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椭圆 22"/>
            <p:cNvSpPr/>
            <p:nvPr/>
          </p:nvSpPr>
          <p:spPr>
            <a:xfrm>
              <a:off x="3692343" y="1285337"/>
              <a:ext cx="1143008" cy="324000"/>
            </a:xfrm>
            <a:prstGeom prst="ellipse">
              <a:avLst/>
            </a:prstGeom>
            <a:gradFill>
              <a:gsLst>
                <a:gs pos="100000">
                  <a:srgbClr val="007C8B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1730172" y="1390120"/>
              <a:ext cx="1652588" cy="4762"/>
            </a:xfrm>
            <a:custGeom>
              <a:avLst/>
              <a:gdLst>
                <a:gd name="connsiteX0" fmla="*/ 0 w 1652588"/>
                <a:gd name="connsiteY0" fmla="*/ 0 h 4762"/>
                <a:gd name="connsiteX1" fmla="*/ 1652588 w 1652588"/>
                <a:gd name="connsiteY1" fmla="*/ 4762 h 4762"/>
                <a:gd name="connsiteX2" fmla="*/ 1652588 w 1652588"/>
                <a:gd name="connsiteY2" fmla="*/ 4762 h 4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2588" h="4762">
                  <a:moveTo>
                    <a:pt x="0" y="0"/>
                  </a:moveTo>
                  <a:lnTo>
                    <a:pt x="1652588" y="4762"/>
                  </a:lnTo>
                  <a:lnTo>
                    <a:pt x="1652588" y="4762"/>
                  </a:lnTo>
                </a:path>
              </a:pathLst>
            </a:cu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3373235" y="1394881"/>
              <a:ext cx="890612" cy="819149"/>
            </a:xfrm>
            <a:custGeom>
              <a:avLst/>
              <a:gdLst>
                <a:gd name="connsiteX0" fmla="*/ 314325 w 314325"/>
                <a:gd name="connsiteY0" fmla="*/ 285750 h 285750"/>
                <a:gd name="connsiteX1" fmla="*/ 0 w 314325"/>
                <a:gd name="connsiteY1" fmla="*/ 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4325" h="285750">
                  <a:moveTo>
                    <a:pt x="314325" y="28575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4154309" y="2220155"/>
              <a:ext cx="214314" cy="244930"/>
            </a:xfrm>
            <a:prstGeom prst="rect">
              <a:avLst/>
            </a:prstGeom>
            <a:gradFill>
              <a:gsLst>
                <a:gs pos="100000">
                  <a:schemeClr val="tx1">
                    <a:lumMod val="65000"/>
                    <a:lumOff val="35000"/>
                  </a:schemeClr>
                </a:gs>
                <a:gs pos="0">
                  <a:schemeClr val="bg1">
                    <a:lumMod val="7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714480" y="214296"/>
            <a:ext cx="6072230" cy="530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95000"/>
              </a:lnSpc>
              <a:spcBef>
                <a:spcPct val="50000"/>
              </a:spcBef>
              <a:defRPr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缺页异常（缺页中断）的处理流程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4608165" y="796324"/>
            <a:ext cx="255783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0975" indent="-180975">
              <a:buSzPct val="100000"/>
              <a:buFont typeface="+mj-lt"/>
              <a:buAutoNum type="alphaUcPeriod"/>
            </a:pP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在内存中有空闲物理页面时，分配一物理页帧f，转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sz="16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步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608166" y="1547585"/>
            <a:ext cx="255783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0975" indent="-180975">
              <a:buSzPct val="100000"/>
            </a:pP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B.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依据页面置换算法选择将被替换的物理页帧f，对应逻辑页q</a:t>
            </a:r>
            <a:endParaRPr lang="en-US" altLang="zh-CN" sz="1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4608165" y="2280467"/>
            <a:ext cx="262927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0975" indent="-180975">
              <a:buSzPct val="100000"/>
            </a:pP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C.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如q被修改过，则把它写回外存；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4608167" y="2789175"/>
            <a:ext cx="270070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0975" indent="-180975">
              <a:buSzPct val="100000"/>
            </a:pP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D.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修改q的页表项中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驻留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位置为0；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4608165" y="3296352"/>
            <a:ext cx="262927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0975" indent="-180975">
              <a:buSzPct val="100000"/>
            </a:pP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E.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将需要访问的页p装入到物理页面f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7"/>
          <p:cNvSpPr txBox="1">
            <a:spLocks noChangeArrowheads="1"/>
          </p:cNvSpPr>
          <p:nvPr/>
        </p:nvSpPr>
        <p:spPr bwMode="auto">
          <a:xfrm>
            <a:off x="4608164" y="3797055"/>
            <a:ext cx="277214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0975" indent="-180975">
              <a:buSzPct val="100000"/>
            </a:pP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F.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修改p的页表项驻留位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1,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物理页帧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号为f；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7"/>
          <p:cNvSpPr txBox="1">
            <a:spLocks noChangeArrowheads="1"/>
          </p:cNvSpPr>
          <p:nvPr/>
        </p:nvSpPr>
        <p:spPr bwMode="auto">
          <a:xfrm>
            <a:off x="4608165" y="4323608"/>
            <a:ext cx="277214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0975" indent="-180975">
              <a:buSzPct val="100000"/>
            </a:pP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G.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重新执行产生缺页的指令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457136" y="1537755"/>
            <a:ext cx="758828" cy="1152000"/>
            <a:chOff x="1720657" y="1537755"/>
            <a:chExt cx="758828" cy="1152000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1720657" y="1542511"/>
              <a:ext cx="757240" cy="0"/>
            </a:xfrm>
            <a:prstGeom prst="line">
              <a:avLst/>
            </a:prstGeom>
            <a:ln w="28575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rot="5400000">
              <a:off x="1903485" y="2113755"/>
              <a:ext cx="1152000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V="1">
              <a:off x="2263583" y="2685526"/>
              <a:ext cx="214314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1966724" y="1067074"/>
            <a:ext cx="1924064" cy="276999"/>
            <a:chOff x="2230245" y="1067074"/>
            <a:chExt cx="1924064" cy="276999"/>
          </a:xfrm>
        </p:grpSpPr>
        <p:sp>
          <p:nvSpPr>
            <p:cNvPr id="47" name="Oval 91"/>
            <p:cNvSpPr>
              <a:spLocks noChangeArrowheads="1"/>
            </p:cNvSpPr>
            <p:nvPr/>
          </p:nvSpPr>
          <p:spPr bwMode="auto">
            <a:xfrm>
              <a:off x="2230245" y="1083723"/>
              <a:ext cx="256738" cy="248714"/>
            </a:xfrm>
            <a:prstGeom prst="ellipse">
              <a:avLst/>
            </a:prstGeom>
            <a:solidFill>
              <a:srgbClr val="0EB1C8"/>
            </a:soli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zh-CN" sz="11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en-US" altLang="zh-CN" sz="11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TextBox 7"/>
            <p:cNvSpPr txBox="1">
              <a:spLocks noChangeArrowheads="1"/>
            </p:cNvSpPr>
            <p:nvPr/>
          </p:nvSpPr>
          <p:spPr bwMode="auto">
            <a:xfrm>
              <a:off x="2447734" y="1067074"/>
              <a:ext cx="170657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查找在外存中的页面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31501" y="1964854"/>
            <a:ext cx="1003484" cy="504241"/>
            <a:chOff x="895022" y="1964854"/>
            <a:chExt cx="1003484" cy="504241"/>
          </a:xfrm>
        </p:grpSpPr>
        <p:sp>
          <p:nvSpPr>
            <p:cNvPr id="48" name="Oval 91"/>
            <p:cNvSpPr>
              <a:spLocks noChangeArrowheads="1"/>
            </p:cNvSpPr>
            <p:nvPr/>
          </p:nvSpPr>
          <p:spPr bwMode="auto">
            <a:xfrm>
              <a:off x="1231701" y="2220381"/>
              <a:ext cx="256738" cy="248714"/>
            </a:xfrm>
            <a:prstGeom prst="ellipse">
              <a:avLst/>
            </a:prstGeom>
            <a:solidFill>
              <a:srgbClr val="0EB1C8"/>
            </a:soli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zh-CN" sz="11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en-US" altLang="zh-CN" sz="11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TextBox 7"/>
            <p:cNvSpPr txBox="1">
              <a:spLocks noChangeArrowheads="1"/>
            </p:cNvSpPr>
            <p:nvPr/>
          </p:nvSpPr>
          <p:spPr bwMode="auto">
            <a:xfrm>
              <a:off x="895022" y="1964854"/>
              <a:ext cx="100348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页表项引用</a:t>
              </a:r>
              <a:endPara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158951" y="1883829"/>
            <a:ext cx="547355" cy="503631"/>
            <a:chOff x="2422472" y="1883829"/>
            <a:chExt cx="547355" cy="503631"/>
          </a:xfrm>
        </p:grpSpPr>
        <p:sp>
          <p:nvSpPr>
            <p:cNvPr id="46" name="Oval 91"/>
            <p:cNvSpPr>
              <a:spLocks noChangeArrowheads="1"/>
            </p:cNvSpPr>
            <p:nvPr/>
          </p:nvSpPr>
          <p:spPr bwMode="auto">
            <a:xfrm>
              <a:off x="2523935" y="1883829"/>
              <a:ext cx="256738" cy="248714"/>
            </a:xfrm>
            <a:prstGeom prst="ellipse">
              <a:avLst/>
            </a:prstGeom>
            <a:solidFill>
              <a:srgbClr val="0EB1C8"/>
            </a:soli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zh-CN" sz="11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en-US" altLang="zh-CN" sz="11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TextBox 7"/>
            <p:cNvSpPr txBox="1">
              <a:spLocks noChangeArrowheads="1"/>
            </p:cNvSpPr>
            <p:nvPr/>
          </p:nvSpPr>
          <p:spPr bwMode="auto">
            <a:xfrm>
              <a:off x="2422472" y="2110461"/>
              <a:ext cx="54735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异常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14112" y="2395007"/>
            <a:ext cx="642942" cy="571504"/>
            <a:chOff x="477633" y="2395007"/>
            <a:chExt cx="642942" cy="571504"/>
          </a:xfrm>
        </p:grpSpPr>
        <p:sp>
          <p:nvSpPr>
            <p:cNvPr id="36" name="矩形 35"/>
            <p:cNvSpPr/>
            <p:nvPr/>
          </p:nvSpPr>
          <p:spPr>
            <a:xfrm>
              <a:off x="536371" y="2395007"/>
              <a:ext cx="500066" cy="571504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TextBox 7"/>
            <p:cNvSpPr txBox="1">
              <a:spLocks noChangeArrowheads="1"/>
            </p:cNvSpPr>
            <p:nvPr/>
          </p:nvSpPr>
          <p:spPr bwMode="auto">
            <a:xfrm>
              <a:off x="477633" y="2569633"/>
              <a:ext cx="64294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en-US" altLang="zh-CN" sz="1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load M</a:t>
              </a:r>
              <a:endParaRPr lang="zh-CN" altLang="en-US" sz="1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697424" y="2690279"/>
            <a:ext cx="802572" cy="1137917"/>
            <a:chOff x="960945" y="2690279"/>
            <a:chExt cx="802572" cy="1137917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1053907" y="2690279"/>
              <a:ext cx="709610" cy="0"/>
            </a:xfrm>
            <a:prstGeom prst="line">
              <a:avLst/>
            </a:prstGeom>
            <a:ln w="28575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91"/>
            <p:cNvSpPr>
              <a:spLocks noChangeArrowheads="1"/>
            </p:cNvSpPr>
            <p:nvPr/>
          </p:nvSpPr>
          <p:spPr bwMode="auto">
            <a:xfrm>
              <a:off x="1231701" y="2739497"/>
              <a:ext cx="256738" cy="248714"/>
            </a:xfrm>
            <a:prstGeom prst="ellipse">
              <a:avLst/>
            </a:prstGeom>
            <a:solidFill>
              <a:srgbClr val="0EB1C8"/>
            </a:soli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zh-CN" sz="11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  <a:endParaRPr lang="en-US" altLang="zh-CN" sz="11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TextBox 7"/>
            <p:cNvSpPr txBox="1">
              <a:spLocks noChangeArrowheads="1"/>
            </p:cNvSpPr>
            <p:nvPr/>
          </p:nvSpPr>
          <p:spPr bwMode="auto">
            <a:xfrm>
              <a:off x="960945" y="2997199"/>
              <a:ext cx="720904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重新</a:t>
              </a:r>
              <a:r>
                <a:rPr lang="zh-CN" altLang="en-US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执行导致异常的指令</a:t>
              </a:r>
              <a:endPara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90372" y="2395007"/>
            <a:ext cx="1818253" cy="839393"/>
            <a:chOff x="1053893" y="2395007"/>
            <a:chExt cx="1818253" cy="839393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1053893" y="2499783"/>
              <a:ext cx="504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rot="10800000">
              <a:off x="1549204" y="2499783"/>
              <a:ext cx="216695" cy="173830"/>
            </a:xfrm>
            <a:prstGeom prst="line">
              <a:avLst/>
            </a:prstGeom>
            <a:ln w="28575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组合 2"/>
            <p:cNvGrpSpPr/>
            <p:nvPr/>
          </p:nvGrpSpPr>
          <p:grpSpPr>
            <a:xfrm>
              <a:off x="1763517" y="2395007"/>
              <a:ext cx="1108629" cy="839393"/>
              <a:chOff x="1763517" y="2395007"/>
              <a:chExt cx="1108629" cy="839393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1763517" y="2395007"/>
                <a:ext cx="500066" cy="571504"/>
              </a:xfrm>
              <a:prstGeom prst="rect">
                <a:avLst/>
              </a:prstGeom>
              <a:solidFill>
                <a:srgbClr val="0EB1C8"/>
              </a:solidFill>
              <a:ln w="28575">
                <a:solidFill>
                  <a:srgbClr val="1157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1763517" y="2610909"/>
                <a:ext cx="500066" cy="142876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TextBox 7"/>
              <p:cNvSpPr txBox="1">
                <a:spLocks noChangeArrowheads="1"/>
              </p:cNvSpPr>
              <p:nvPr/>
            </p:nvSpPr>
            <p:spPr bwMode="auto">
              <a:xfrm>
                <a:off x="2087369" y="2577571"/>
                <a:ext cx="214314" cy="2308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buSzPct val="100000"/>
                </a:pPr>
                <a:r>
                  <a:rPr lang="en-US" altLang="zh-CN" sz="900" b="1" dirty="0" err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i</a:t>
                </a:r>
                <a:endParaRPr lang="zh-CN" altLang="en-US" sz="9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9" name="TextBox 7"/>
              <p:cNvSpPr txBox="1">
                <a:spLocks noChangeArrowheads="1"/>
              </p:cNvSpPr>
              <p:nvPr/>
            </p:nvSpPr>
            <p:spPr bwMode="auto">
              <a:xfrm>
                <a:off x="1777436" y="2957401"/>
                <a:ext cx="1094710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buSzPct val="100000"/>
                </a:pPr>
                <a:r>
                  <a:rPr lang="zh-CN" altLang="en-US" sz="12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页表</a:t>
                </a:r>
                <a:endPara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64" name="直接连接符 63"/>
              <p:cNvCxnSpPr/>
              <p:nvPr/>
            </p:nvCxnSpPr>
            <p:spPr>
              <a:xfrm rot="5400000">
                <a:off x="2064350" y="2684728"/>
                <a:ext cx="142876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3" name="组合 72"/>
          <p:cNvGrpSpPr/>
          <p:nvPr/>
        </p:nvGrpSpPr>
        <p:grpSpPr>
          <a:xfrm>
            <a:off x="1057876" y="2739164"/>
            <a:ext cx="1292233" cy="1173822"/>
            <a:chOff x="1321397" y="2739164"/>
            <a:chExt cx="1292233" cy="1173822"/>
          </a:xfrm>
        </p:grpSpPr>
        <p:grpSp>
          <p:nvGrpSpPr>
            <p:cNvPr id="72" name="组合 71"/>
            <p:cNvGrpSpPr/>
            <p:nvPr/>
          </p:nvGrpSpPr>
          <p:grpSpPr>
            <a:xfrm>
              <a:off x="1620641" y="2739164"/>
              <a:ext cx="992989" cy="566483"/>
              <a:chOff x="1620641" y="2739164"/>
              <a:chExt cx="992989" cy="566483"/>
            </a:xfrm>
          </p:grpSpPr>
          <p:cxnSp>
            <p:nvCxnSpPr>
              <p:cNvPr id="33" name="直接连接符 32"/>
              <p:cNvCxnSpPr/>
              <p:nvPr/>
            </p:nvCxnSpPr>
            <p:spPr>
              <a:xfrm rot="10800000" flipV="1">
                <a:off x="1623023" y="2739164"/>
                <a:ext cx="145259" cy="144000"/>
              </a:xfrm>
              <a:prstGeom prst="line">
                <a:avLst/>
              </a:prstGeom>
              <a:ln w="28575">
                <a:solidFill>
                  <a:srgbClr val="11576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>
                <a:off x="1620641" y="3292528"/>
                <a:ext cx="992989" cy="0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 rot="5400000">
                <a:off x="1410993" y="3089647"/>
                <a:ext cx="432000" cy="0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Oval 91"/>
            <p:cNvSpPr>
              <a:spLocks noChangeArrowheads="1"/>
            </p:cNvSpPr>
            <p:nvPr/>
          </p:nvSpPr>
          <p:spPr bwMode="auto">
            <a:xfrm>
              <a:off x="1746055" y="3344339"/>
              <a:ext cx="256738" cy="248714"/>
            </a:xfrm>
            <a:prstGeom prst="ellipse">
              <a:avLst/>
            </a:prstGeom>
            <a:solidFill>
              <a:srgbClr val="0EB1C8"/>
            </a:soli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zh-CN" sz="11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en-US" altLang="zh-CN" sz="11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TextBox 7"/>
            <p:cNvSpPr txBox="1">
              <a:spLocks noChangeArrowheads="1"/>
            </p:cNvSpPr>
            <p:nvPr/>
          </p:nvSpPr>
          <p:spPr bwMode="auto">
            <a:xfrm>
              <a:off x="1321397" y="3635987"/>
              <a:ext cx="118593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</a:t>
              </a:r>
              <a:r>
                <a:rPr lang="zh-CN" altLang="en-US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页表项修改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2835485" y="3344339"/>
            <a:ext cx="1277161" cy="510792"/>
            <a:chOff x="3099006" y="3344339"/>
            <a:chExt cx="1277161" cy="510792"/>
          </a:xfrm>
        </p:grpSpPr>
        <p:sp>
          <p:nvSpPr>
            <p:cNvPr id="51" name="Oval 91"/>
            <p:cNvSpPr>
              <a:spLocks noChangeArrowheads="1"/>
            </p:cNvSpPr>
            <p:nvPr/>
          </p:nvSpPr>
          <p:spPr bwMode="auto">
            <a:xfrm>
              <a:off x="3535179" y="3344339"/>
              <a:ext cx="256738" cy="248714"/>
            </a:xfrm>
            <a:prstGeom prst="ellipse">
              <a:avLst/>
            </a:prstGeom>
            <a:solidFill>
              <a:srgbClr val="0EB1C8"/>
            </a:soli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zh-CN" sz="11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en-US" altLang="zh-CN" sz="11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TextBox 7"/>
            <p:cNvSpPr txBox="1">
              <a:spLocks noChangeArrowheads="1"/>
            </p:cNvSpPr>
            <p:nvPr/>
          </p:nvSpPr>
          <p:spPr bwMode="auto">
            <a:xfrm>
              <a:off x="3099006" y="3578132"/>
              <a:ext cx="127716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 </a:t>
              </a:r>
              <a:r>
                <a:rPr lang="zh-CN" altLang="en-US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页面换入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2222489" y="2804585"/>
            <a:ext cx="931094" cy="1686709"/>
            <a:chOff x="2486010" y="2804585"/>
            <a:chExt cx="931094" cy="1686709"/>
          </a:xfrm>
        </p:grpSpPr>
        <p:sp>
          <p:nvSpPr>
            <p:cNvPr id="39" name="矩形 38"/>
            <p:cNvSpPr/>
            <p:nvPr/>
          </p:nvSpPr>
          <p:spPr>
            <a:xfrm>
              <a:off x="2614423" y="2804585"/>
              <a:ext cx="577854" cy="1409710"/>
            </a:xfrm>
            <a:prstGeom prst="rect">
              <a:avLst/>
            </a:prstGeom>
            <a:solidFill>
              <a:srgbClr val="0EB1C8"/>
            </a:solidFill>
            <a:ln w="28575">
              <a:solidFill>
                <a:srgbClr val="1157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2620773" y="3209401"/>
              <a:ext cx="571504" cy="220262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2620773" y="3209401"/>
              <a:ext cx="571504" cy="206880"/>
            </a:xfrm>
            <a:prstGeom prst="rect">
              <a:avLst/>
            </a:prstGeom>
            <a:noFill/>
            <a:ln w="28575">
              <a:solidFill>
                <a:srgbClr val="1157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2620773" y="3012549"/>
              <a:ext cx="576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2620773" y="3596753"/>
              <a:ext cx="576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2620773" y="3796779"/>
              <a:ext cx="576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2620773" y="3993631"/>
              <a:ext cx="576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7"/>
            <p:cNvSpPr txBox="1">
              <a:spLocks noChangeArrowheads="1"/>
            </p:cNvSpPr>
            <p:nvPr/>
          </p:nvSpPr>
          <p:spPr bwMode="auto">
            <a:xfrm>
              <a:off x="2558648" y="3182536"/>
              <a:ext cx="78581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sz="1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空闲页帧</a:t>
              </a:r>
              <a:endParaRPr lang="zh-CN" altLang="en-US" sz="1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TextBox 7"/>
            <p:cNvSpPr txBox="1">
              <a:spLocks noChangeArrowheads="1"/>
            </p:cNvSpPr>
            <p:nvPr/>
          </p:nvSpPr>
          <p:spPr bwMode="auto">
            <a:xfrm>
              <a:off x="2486010" y="4214295"/>
              <a:ext cx="93109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物理内存</a:t>
              </a:r>
              <a:endPara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06960" y="1142461"/>
            <a:ext cx="932312" cy="838462"/>
            <a:chOff x="1070481" y="1142461"/>
            <a:chExt cx="932312" cy="838462"/>
          </a:xfrm>
        </p:grpSpPr>
        <p:sp>
          <p:nvSpPr>
            <p:cNvPr id="26" name="矩形 25"/>
            <p:cNvSpPr/>
            <p:nvPr/>
          </p:nvSpPr>
          <p:spPr>
            <a:xfrm>
              <a:off x="1215828" y="1142461"/>
              <a:ext cx="500066" cy="571504"/>
            </a:xfrm>
            <a:prstGeom prst="rect">
              <a:avLst/>
            </a:prstGeom>
            <a:gradFill>
              <a:gsLst>
                <a:gs pos="100000">
                  <a:schemeClr val="tx1">
                    <a:lumMod val="65000"/>
                    <a:lumOff val="35000"/>
                  </a:schemeClr>
                </a:gs>
                <a:gs pos="0">
                  <a:schemeClr val="bg1">
                    <a:lumMod val="7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TextBox 7"/>
            <p:cNvSpPr txBox="1">
              <a:spLocks noChangeArrowheads="1"/>
            </p:cNvSpPr>
            <p:nvPr/>
          </p:nvSpPr>
          <p:spPr bwMode="auto">
            <a:xfrm>
              <a:off x="1070481" y="1703924"/>
              <a:ext cx="93231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操作系统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938281" y="2466445"/>
            <a:ext cx="1071570" cy="820744"/>
            <a:chOff x="3201802" y="2466445"/>
            <a:chExt cx="1071570" cy="820744"/>
          </a:xfrm>
        </p:grpSpPr>
        <p:cxnSp>
          <p:nvCxnSpPr>
            <p:cNvPr id="61" name="直接连接符 60"/>
            <p:cNvCxnSpPr/>
            <p:nvPr/>
          </p:nvCxnSpPr>
          <p:spPr>
            <a:xfrm>
              <a:off x="3201802" y="3285601"/>
              <a:ext cx="1071570" cy="1588"/>
            </a:xfrm>
            <a:prstGeom prst="line">
              <a:avLst/>
            </a:prstGeom>
            <a:ln w="28575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 rot="16200000" flipH="1">
              <a:off x="3851888" y="2873642"/>
              <a:ext cx="819156" cy="4762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2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928794" y="214313"/>
            <a:ext cx="516633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  <a:sym typeface="MS PGothic" charset="0"/>
              </a:rPr>
              <a:t>虚拟页式存储中的外存管理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  <a:sym typeface="MS PGothic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30263" y="2364421"/>
            <a:ext cx="6813571" cy="1459456"/>
            <a:chOff x="830263" y="2364421"/>
            <a:chExt cx="6813571" cy="1459456"/>
          </a:xfrm>
        </p:grpSpPr>
        <p:sp>
          <p:nvSpPr>
            <p:cNvPr id="12" name="TextBox 4"/>
            <p:cNvSpPr txBox="1">
              <a:spLocks noChangeArrowheads="1"/>
            </p:cNvSpPr>
            <p:nvPr/>
          </p:nvSpPr>
          <p:spPr bwMode="auto">
            <a:xfrm>
              <a:off x="1187451" y="2364421"/>
              <a:ext cx="4384681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虚拟页式存储中的外存选择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矩形 6"/>
            <p:cNvSpPr>
              <a:spLocks noChangeArrowheads="1"/>
            </p:cNvSpPr>
            <p:nvPr/>
          </p:nvSpPr>
          <p:spPr bwMode="auto">
            <a:xfrm>
              <a:off x="830263" y="2386646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sp>
          <p:nvSpPr>
            <p:cNvPr id="16" name="TextBox 7"/>
            <p:cNvSpPr txBox="1">
              <a:spLocks noChangeArrowheads="1"/>
            </p:cNvSpPr>
            <p:nvPr/>
          </p:nvSpPr>
          <p:spPr bwMode="auto">
            <a:xfrm>
              <a:off x="1495457" y="2728914"/>
              <a:ext cx="614837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/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代码段：可执行二进制文件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7" name="图片 8" descr="小点1.pn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92225" y="285750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TextBox 7"/>
            <p:cNvSpPr txBox="1">
              <a:spLocks noChangeArrowheads="1"/>
            </p:cNvSpPr>
            <p:nvPr/>
          </p:nvSpPr>
          <p:spPr bwMode="auto">
            <a:xfrm>
              <a:off x="1495457" y="3068565"/>
              <a:ext cx="614837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/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动态加载的共享库程序段：动态调用的库文件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9" name="图片 8" descr="小点1.pn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92225" y="319715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TextBox 7"/>
            <p:cNvSpPr txBox="1">
              <a:spLocks noChangeArrowheads="1"/>
            </p:cNvSpPr>
            <p:nvPr/>
          </p:nvSpPr>
          <p:spPr bwMode="auto">
            <a:xfrm>
              <a:off x="1495457" y="3423767"/>
              <a:ext cx="614837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/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其它段：交换空间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1" name="图片 8" descr="小点1.pn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92225" y="355235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" name="组合 1"/>
          <p:cNvGrpSpPr/>
          <p:nvPr/>
        </p:nvGrpSpPr>
        <p:grpSpPr>
          <a:xfrm>
            <a:off x="830263" y="1013187"/>
            <a:ext cx="6813571" cy="1395140"/>
            <a:chOff x="830263" y="1013187"/>
            <a:chExt cx="6813571" cy="1395140"/>
          </a:xfrm>
        </p:grpSpPr>
        <p:sp>
          <p:nvSpPr>
            <p:cNvPr id="5" name="TextBox 4"/>
            <p:cNvSpPr txBox="1">
              <a:spLocks noChangeArrowheads="1"/>
            </p:cNvSpPr>
            <p:nvPr/>
          </p:nvSpPr>
          <p:spPr bwMode="auto">
            <a:xfrm>
              <a:off x="1187451" y="1013187"/>
              <a:ext cx="3384549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在何处保存未被映射的页？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矩形 6"/>
            <p:cNvSpPr>
              <a:spLocks noChangeArrowheads="1"/>
            </p:cNvSpPr>
            <p:nvPr/>
          </p:nvSpPr>
          <p:spPr bwMode="auto">
            <a:xfrm>
              <a:off x="830263" y="1035412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sp>
          <p:nvSpPr>
            <p:cNvPr id="7" name="TextBox 7"/>
            <p:cNvSpPr txBox="1">
              <a:spLocks noChangeArrowheads="1"/>
            </p:cNvSpPr>
            <p:nvPr/>
          </p:nvSpPr>
          <p:spPr bwMode="auto">
            <a:xfrm>
              <a:off x="1495457" y="1344975"/>
              <a:ext cx="437268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/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应能方便地找到在外存中的页面内容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8" name="图片 8" descr="小点1.pn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92225" y="147356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7"/>
            <p:cNvSpPr txBox="1">
              <a:spLocks noChangeArrowheads="1"/>
            </p:cNvSpPr>
            <p:nvPr/>
          </p:nvSpPr>
          <p:spPr bwMode="auto">
            <a:xfrm>
              <a:off x="1495457" y="1700441"/>
              <a:ext cx="6148377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/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交换空间（磁盘或者文件）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1"/>
              <a:r>
                <a:rPr lang="zh-CN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zh-CN" altLang="en-US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采用特殊格式存储未被映射的页面</a:t>
              </a:r>
              <a:endParaRPr lang="en-US" altLang="zh-CN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1" name="图片 8" descr="小点1.pn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92225" y="1829028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" name="图片 8" descr="小点1.pn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5922" y="213824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000232" y="214313"/>
            <a:ext cx="592935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虚拟页式存储管理的性能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58159" y="928676"/>
            <a:ext cx="7385075" cy="1259484"/>
            <a:chOff x="858159" y="928676"/>
            <a:chExt cx="7385075" cy="1259484"/>
          </a:xfrm>
        </p:grpSpPr>
        <p:sp>
          <p:nvSpPr>
            <p:cNvPr id="5" name="TextBox 4"/>
            <p:cNvSpPr txBox="1">
              <a:spLocks noChangeArrowheads="1"/>
            </p:cNvSpPr>
            <p:nvPr/>
          </p:nvSpPr>
          <p:spPr bwMode="auto">
            <a:xfrm>
              <a:off x="1215347" y="928676"/>
              <a:ext cx="702788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有效存储访问时间（effective memory access time EAT） 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矩形 6"/>
            <p:cNvSpPr>
              <a:spLocks noChangeArrowheads="1"/>
            </p:cNvSpPr>
            <p:nvPr/>
          </p:nvSpPr>
          <p:spPr bwMode="auto">
            <a:xfrm>
              <a:off x="858159" y="951626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1014388" y="1480274"/>
              <a:ext cx="6577005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1"/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EAT = 访存时间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*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 (1-p)</a:t>
              </a:r>
            </a:p>
            <a:p>
              <a:pPr lvl="1"/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        + 缺页异常处理时间 * 缺页率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p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pic>
          <p:nvPicPr>
            <p:cNvPr id="9" name="图片 8" descr="小点1.pn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92225" y="160886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组合 2"/>
          <p:cNvGrpSpPr/>
          <p:nvPr/>
        </p:nvGrpSpPr>
        <p:grpSpPr>
          <a:xfrm>
            <a:off x="1292225" y="2158724"/>
            <a:ext cx="7027887" cy="1712853"/>
            <a:chOff x="1292225" y="2158724"/>
            <a:chExt cx="7027887" cy="1712853"/>
          </a:xfrm>
        </p:grpSpPr>
        <p:sp>
          <p:nvSpPr>
            <p:cNvPr id="10" name="TextBox 7"/>
            <p:cNvSpPr txBox="1">
              <a:spLocks noChangeArrowheads="1"/>
            </p:cNvSpPr>
            <p:nvPr/>
          </p:nvSpPr>
          <p:spPr bwMode="auto">
            <a:xfrm>
              <a:off x="1495457" y="2158724"/>
              <a:ext cx="657700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lnSpc>
                  <a:spcPct val="80000"/>
                </a:lnSpc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例子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1" name="图片 8" descr="小点1.pn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92225" y="221111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TextBox 7"/>
            <p:cNvSpPr txBox="1">
              <a:spLocks noChangeArrowheads="1"/>
            </p:cNvSpPr>
            <p:nvPr/>
          </p:nvSpPr>
          <p:spPr bwMode="auto">
            <a:xfrm>
              <a:off x="1743107" y="2510488"/>
              <a:ext cx="6577005" cy="3139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lnSpc>
                  <a:spcPct val="80000"/>
                </a:lnSpc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访存时间: 10 ns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3" name="图片 8" descr="小点1.pn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39875" y="2562875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TextBox 7"/>
            <p:cNvSpPr txBox="1">
              <a:spLocks noChangeArrowheads="1"/>
            </p:cNvSpPr>
            <p:nvPr/>
          </p:nvSpPr>
          <p:spPr bwMode="auto">
            <a:xfrm>
              <a:off x="1743107" y="2858816"/>
              <a:ext cx="6577005" cy="3139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lnSpc>
                  <a:spcPct val="80000"/>
                </a:lnSpc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磁盘访问时间: 5 ms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5" name="图片 8" descr="小点1.pn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39875" y="2911203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TextBox 7"/>
            <p:cNvSpPr txBox="1">
              <a:spLocks noChangeArrowheads="1"/>
            </p:cNvSpPr>
            <p:nvPr/>
          </p:nvSpPr>
          <p:spPr bwMode="auto">
            <a:xfrm>
              <a:off x="1743107" y="3199005"/>
              <a:ext cx="6577005" cy="3139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lnSpc>
                  <a:spcPct val="80000"/>
                </a:lnSpc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缺页率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7" name="图片 8" descr="小点1.pn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39875" y="325139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TextBox 7"/>
            <p:cNvSpPr txBox="1">
              <a:spLocks noChangeArrowheads="1"/>
            </p:cNvSpPr>
            <p:nvPr/>
          </p:nvSpPr>
          <p:spPr bwMode="auto">
            <a:xfrm>
              <a:off x="1743107" y="3557645"/>
              <a:ext cx="6577005" cy="3139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lnSpc>
                  <a:spcPct val="80000"/>
                </a:lnSpc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页修改概率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q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9" name="图片 8" descr="小点1.pn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39875" y="361003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组合 6"/>
          <p:cNvGrpSpPr/>
          <p:nvPr/>
        </p:nvGrpSpPr>
        <p:grpSpPr>
          <a:xfrm>
            <a:off x="1539875" y="3909409"/>
            <a:ext cx="6780237" cy="313932"/>
            <a:chOff x="1539875" y="3909409"/>
            <a:chExt cx="6780237" cy="313932"/>
          </a:xfrm>
        </p:grpSpPr>
        <p:sp>
          <p:nvSpPr>
            <p:cNvPr id="20" name="TextBox 7"/>
            <p:cNvSpPr txBox="1">
              <a:spLocks noChangeArrowheads="1"/>
            </p:cNvSpPr>
            <p:nvPr/>
          </p:nvSpPr>
          <p:spPr bwMode="auto">
            <a:xfrm>
              <a:off x="1743107" y="3909409"/>
              <a:ext cx="6577005" cy="3139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lnSpc>
                  <a:spcPct val="80000"/>
                </a:lnSpc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EAT = 10(1–p) + 5,000,000p(1+q) 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1" name="图片 8" descr="小点1.pn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39875" y="3961796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6" name="图片 5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92" y="1566"/>
            <a:ext cx="9140974" cy="5141934"/>
          </a:xfrm>
          <a:prstGeom prst="rect">
            <a:avLst/>
          </a:prstGeom>
        </p:spPr>
      </p:pic>
      <p:pic>
        <p:nvPicPr>
          <p:cNvPr id="7" name="图片 6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2479</TotalTime>
  <Words>332</Words>
  <Application>Microsoft Office PowerPoint</Application>
  <PresentationFormat>全屏显示(16:9)</PresentationFormat>
  <Paragraphs>56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MS PGothic</vt:lpstr>
      <vt:lpstr>宋体</vt:lpstr>
      <vt:lpstr>微软雅黑</vt:lpstr>
      <vt:lpstr>张海山锐谐体2.0-授权联系：Samtype@QQ.com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SSL</cp:lastModifiedBy>
  <cp:revision>365</cp:revision>
  <dcterms:created xsi:type="dcterms:W3CDTF">2015-01-11T06:38:50Z</dcterms:created>
  <dcterms:modified xsi:type="dcterms:W3CDTF">2015-03-14T07:55:06Z</dcterms:modified>
</cp:coreProperties>
</file>