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76"/>
  </p:notesMasterIdLst>
  <p:handoutMasterIdLst>
    <p:handoutMasterId r:id="rId77"/>
  </p:handoutMasterIdLst>
  <p:sldIdLst>
    <p:sldId id="542" r:id="rId4"/>
    <p:sldId id="681" r:id="rId5"/>
    <p:sldId id="692" r:id="rId6"/>
    <p:sldId id="706" r:id="rId7"/>
    <p:sldId id="658" r:id="rId8"/>
    <p:sldId id="690" r:id="rId9"/>
    <p:sldId id="683" r:id="rId10"/>
    <p:sldId id="671" r:id="rId11"/>
    <p:sldId id="673" r:id="rId12"/>
    <p:sldId id="674" r:id="rId13"/>
    <p:sldId id="675" r:id="rId14"/>
    <p:sldId id="691" r:id="rId15"/>
    <p:sldId id="677" r:id="rId16"/>
    <p:sldId id="684" r:id="rId17"/>
    <p:sldId id="591" r:id="rId18"/>
    <p:sldId id="592" r:id="rId19"/>
    <p:sldId id="593" r:id="rId20"/>
    <p:sldId id="594" r:id="rId21"/>
    <p:sldId id="595" r:id="rId22"/>
    <p:sldId id="685" r:id="rId23"/>
    <p:sldId id="596" r:id="rId24"/>
    <p:sldId id="597" r:id="rId25"/>
    <p:sldId id="645" r:id="rId26"/>
    <p:sldId id="599" r:id="rId27"/>
    <p:sldId id="602" r:id="rId28"/>
    <p:sldId id="600" r:id="rId29"/>
    <p:sldId id="601" r:id="rId30"/>
    <p:sldId id="648" r:id="rId31"/>
    <p:sldId id="710" r:id="rId32"/>
    <p:sldId id="711" r:id="rId33"/>
    <p:sldId id="712" r:id="rId34"/>
    <p:sldId id="686" r:id="rId35"/>
    <p:sldId id="606" r:id="rId36"/>
    <p:sldId id="607" r:id="rId37"/>
    <p:sldId id="649" r:id="rId38"/>
    <p:sldId id="687" r:id="rId39"/>
    <p:sldId id="611" r:id="rId40"/>
    <p:sldId id="612" r:id="rId41"/>
    <p:sldId id="613" r:id="rId42"/>
    <p:sldId id="615" r:id="rId43"/>
    <p:sldId id="616" r:id="rId44"/>
    <p:sldId id="617" r:id="rId45"/>
    <p:sldId id="733" r:id="rId46"/>
    <p:sldId id="734" r:id="rId47"/>
    <p:sldId id="620" r:id="rId48"/>
    <p:sldId id="621" r:id="rId49"/>
    <p:sldId id="625" r:id="rId50"/>
    <p:sldId id="626" r:id="rId51"/>
    <p:sldId id="728" r:id="rId52"/>
    <p:sldId id="628" r:id="rId53"/>
    <p:sldId id="629" r:id="rId54"/>
    <p:sldId id="630" r:id="rId55"/>
    <p:sldId id="631" r:id="rId56"/>
    <p:sldId id="632" r:id="rId57"/>
    <p:sldId id="633" r:id="rId58"/>
    <p:sldId id="729" r:id="rId59"/>
    <p:sldId id="727" r:id="rId60"/>
    <p:sldId id="730" r:id="rId61"/>
    <p:sldId id="731" r:id="rId62"/>
    <p:sldId id="732" r:id="rId63"/>
    <p:sldId id="713" r:id="rId64"/>
    <p:sldId id="714" r:id="rId65"/>
    <p:sldId id="715" r:id="rId66"/>
    <p:sldId id="716" r:id="rId67"/>
    <p:sldId id="717" r:id="rId68"/>
    <p:sldId id="718" r:id="rId69"/>
    <p:sldId id="719" r:id="rId70"/>
    <p:sldId id="721" r:id="rId71"/>
    <p:sldId id="722" r:id="rId72"/>
    <p:sldId id="726" r:id="rId73"/>
    <p:sldId id="723" r:id="rId74"/>
    <p:sldId id="724" r:id="rId75"/>
  </p:sldIdLst>
  <p:sldSz cx="9144000" cy="6858000" type="screen4x3"/>
  <p:notesSz cx="7302500" cy="9586913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74" autoAdjust="0"/>
    <p:restoredTop sz="94660"/>
  </p:normalViewPr>
  <p:slideViewPr>
    <p:cSldViewPr snapToObjects="1">
      <p:cViewPr varScale="1">
        <p:scale>
          <a:sx n="93" d="100"/>
          <a:sy n="93" d="100"/>
        </p:scale>
        <p:origin x="-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interSettings" Target="printerSettings/printerSettings1.bin"/><Relationship Id="rId79" Type="http://schemas.openxmlformats.org/officeDocument/2006/relationships/tags" Target="tags/tag1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8" Type="http://schemas.openxmlformats.org/officeDocument/2006/relationships/oleObject" Target="../embeddings/Microsoft_Word_97_-_2004_Document1.doc"/><Relationship Id="rId9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Word_97_-_2004_Document3.doc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Word_97_-_2004_Document4.doc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Microsoft_Excel_97_-_2004_Worksheet5.xls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Microsoft_Excel_97_-_2004_Worksheet6.xls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Microsoft_Excel_97_-_2004_Worksheet7.xls"/><Relationship Id="rId5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Microsoft_Word_97_-_2004_Document8.doc"/><Relationship Id="rId5" Type="http://schemas.openxmlformats.org/officeDocument/2006/relationships/image" Target="../media/image14.emf"/><Relationship Id="rId6" Type="http://schemas.openxmlformats.org/officeDocument/2006/relationships/oleObject" Target="../embeddings/Microsoft_Word_97_-_2004_Document9.doc"/><Relationship Id="rId7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Microsoft_Word_97_-_2004_Document10.doc"/><Relationship Id="rId5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Microsoft_Word_97_-_2004_Document11.doc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Bits, Bytes, and Integers</a:t>
            </a:r>
            <a:endParaRPr lang="en-US" sz="20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Example: Representing &amp; Manipulating Sets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Width </a:t>
            </a:r>
            <a:r>
              <a:rPr lang="en-US" dirty="0" err="1" smtClean="0"/>
              <a:t>w</a:t>
            </a:r>
            <a:r>
              <a:rPr lang="en-US" dirty="0" smtClean="0"/>
              <a:t> bit vector represents subsets of {0, …, </a:t>
            </a:r>
            <a:r>
              <a:rPr lang="en-US" dirty="0" err="1" smtClean="0"/>
              <a:t>w</a:t>
            </a:r>
            <a:r>
              <a:rPr lang="en-US" dirty="0" smtClean="0"/>
              <a:t>–1}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= 1 if </a:t>
            </a:r>
            <a:r>
              <a:rPr lang="en-US" dirty="0" err="1" smtClean="0"/>
              <a:t>j</a:t>
            </a:r>
            <a:r>
              <a:rPr lang="en-US" dirty="0" smtClean="0"/>
              <a:t>  ∈ A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01101001	{ 0, 3, 5,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01010101	{ 0, 2, 4,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&amp;    Intersection		01000001	{ 0, 6 }</a:t>
            </a:r>
          </a:p>
          <a:p>
            <a:pPr lvl="1"/>
            <a:r>
              <a:rPr lang="en-US" dirty="0" smtClean="0"/>
              <a:t>|     Union			01111101	{ 0, 2, 3, 4, 5, 6 }</a:t>
            </a:r>
          </a:p>
          <a:p>
            <a:pPr lvl="1"/>
            <a:r>
              <a:rPr lang="en-US" dirty="0" smtClean="0"/>
              <a:t>^	    Symmetric difference	00111100	{ 2, 3, 4, 5 }</a:t>
            </a:r>
          </a:p>
          <a:p>
            <a:pPr lvl="1"/>
            <a:r>
              <a:rPr lang="en-US" dirty="0" smtClean="0"/>
              <a:t>~	    Complement		10101010	{ 1, 3, 5, 7 }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Operations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/>
              <a:t> Available in C</a:t>
            </a:r>
          </a:p>
          <a:p>
            <a:pPr marL="552450" lvl="1" eaLnBrk="1" hangingPunct="1"/>
            <a:r>
              <a:rPr lang="en-US"/>
              <a:t>Apply to any “integral” data type</a:t>
            </a: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/>
              <a:t>View arguments as bit vectors</a:t>
            </a:r>
          </a:p>
          <a:p>
            <a:pPr marL="552450" lvl="1" eaLnBrk="1" hangingPunct="1"/>
            <a:r>
              <a:rPr lang="en-US"/>
              <a:t>Arguments applied bit-wise</a:t>
            </a:r>
          </a:p>
          <a:p>
            <a:pPr eaLnBrk="1" hangingPunct="1"/>
            <a:r>
              <a:rPr lang="en-US"/>
              <a:t>Examples (Char data type)</a:t>
            </a: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one </a:t>
            </a:r>
            <a:r>
              <a:rPr lang="en-US" sz="3200" dirty="0">
                <a:solidFill>
                  <a:srgbClr val="000000"/>
                </a:solidFill>
              </a:rPr>
              <a:t>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</a:t>
            </a:r>
            <a:r>
              <a:rPr lang="en-US" sz="3200" dirty="0">
                <a:solidFill>
                  <a:srgbClr val="000000"/>
                </a:solidFill>
              </a:rPr>
              <a:t>programming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</a:t>
            </a:r>
            <a:r>
              <a:rPr lang="en-US" dirty="0" smtClean="0"/>
              <a:t>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</a:t>
            </a:r>
            <a:r>
              <a:rPr lang="en-US" dirty="0" smtClean="0"/>
              <a:t>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 </a:t>
            </a:r>
            <a:r>
              <a:rPr lang="en-US" dirty="0" smtClean="0">
                <a:latin typeface="Courier New" pitchFamily="49" charset="0"/>
              </a:rPr>
              <a:t>short</a:t>
            </a:r>
            <a:r>
              <a:rPr lang="en-US" dirty="0" smtClean="0"/>
              <a:t> 2 bytes long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Sign Bit</a:t>
            </a:r>
          </a:p>
          <a:p>
            <a:pPr lvl="1" eaLnBrk="1" hangingPunct="1"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 smtClean="0"/>
              <a:t>0 for nonnegative</a:t>
            </a:r>
          </a:p>
          <a:p>
            <a:pPr lvl="2" eaLnBrk="1" hangingPunct="1">
              <a:defRPr/>
            </a:pPr>
            <a:r>
              <a:rPr lang="en-US" dirty="0" smtClean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8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9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0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8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 smtClean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UMin</a:t>
            </a:r>
            <a:r>
              <a:rPr lang="en-US" sz="2000" b="0" dirty="0" smtClean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 smtClean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UMax</a:t>
            </a:r>
            <a:r>
              <a:rPr lang="en-US" sz="2000" dirty="0" smtClean="0"/>
              <a:t> 	=	 </a:t>
            </a:r>
            <a:r>
              <a:rPr lang="en-US" sz="2000" b="0" dirty="0" smtClean="0"/>
              <a:t>2</a:t>
            </a:r>
            <a:r>
              <a:rPr lang="en-US" sz="2000" b="0" i="1" baseline="30000" dirty="0" smtClean="0"/>
              <a:t>w</a:t>
            </a:r>
            <a:r>
              <a:rPr lang="en-US" sz="2000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 smtClean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TMin</a:t>
            </a:r>
            <a:r>
              <a:rPr lang="en-US" sz="2000" b="0" dirty="0" smtClean="0"/>
              <a:t>	=	 –2</a:t>
            </a:r>
            <a:r>
              <a:rPr lang="en-US" sz="2000" b="0" i="1" baseline="30000" dirty="0" smtClean="0"/>
              <a:t>w</a:t>
            </a:r>
            <a:r>
              <a:rPr lang="en-US" sz="2000" b="0" baseline="30000" dirty="0" smtClean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TMax</a:t>
            </a:r>
            <a:r>
              <a:rPr lang="en-US" sz="2000" dirty="0" smtClean="0"/>
              <a:t> 	=	 </a:t>
            </a:r>
            <a:r>
              <a:rPr lang="en-US" sz="2000" b="0" dirty="0" smtClean="0"/>
              <a:t>2</a:t>
            </a:r>
            <a:r>
              <a:rPr lang="en-US" sz="2000" b="0" i="1" baseline="30000" dirty="0" smtClean="0"/>
              <a:t>w</a:t>
            </a:r>
            <a:r>
              <a:rPr lang="en-US" sz="2000" b="0" baseline="30000" dirty="0" smtClean="0"/>
              <a:t>–1</a:t>
            </a:r>
            <a:r>
              <a:rPr lang="en-US" sz="2000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 smtClean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 smtClean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|</a:t>
            </a:r>
            <a:r>
              <a:rPr lang="en-US" b="0" i="1" dirty="0" err="1" smtClean="0"/>
              <a:t>TMin</a:t>
            </a:r>
            <a:r>
              <a:rPr lang="en-US" b="0" i="1" dirty="0" smtClean="0"/>
              <a:t> </a:t>
            </a:r>
            <a:r>
              <a:rPr lang="en-US" b="0" dirty="0" smtClean="0"/>
              <a:t>| 	= 	</a:t>
            </a:r>
            <a:r>
              <a:rPr lang="en-US" b="0" i="1" dirty="0" err="1" smtClean="0"/>
              <a:t>TMax</a:t>
            </a:r>
            <a:r>
              <a:rPr lang="en-US" b="0" dirty="0" smtClean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 smtClean="0"/>
              <a:t>UMax</a:t>
            </a:r>
            <a:r>
              <a:rPr lang="en-US" b="0" dirty="0" smtClean="0"/>
              <a:t>	=	2 * </a:t>
            </a:r>
            <a:r>
              <a:rPr lang="en-US" b="0" i="1" dirty="0" err="1" smtClean="0"/>
              <a:t>TMax</a:t>
            </a:r>
            <a:r>
              <a:rPr lang="en-US" b="0" dirty="0" smtClean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Equivalence</a:t>
            </a:r>
          </a:p>
          <a:p>
            <a:pPr lvl="1" eaLnBrk="1" hangingPunct="1">
              <a:defRPr/>
            </a:pPr>
            <a:r>
              <a:rPr lang="en-US" dirty="0" smtClean="0"/>
              <a:t>Same encodings for nonnegative values</a:t>
            </a:r>
          </a:p>
          <a:p>
            <a:pPr eaLnBrk="1" hangingPunct="1">
              <a:defRPr/>
            </a:pPr>
            <a:r>
              <a:rPr lang="en-US" dirty="0" smtClean="0"/>
              <a:t>Uniqueness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 smtClean="0"/>
              <a:t>Each </a:t>
            </a:r>
            <a:r>
              <a:rPr lang="en-US" dirty="0" err="1" smtClean="0"/>
              <a:t>representable</a:t>
            </a:r>
            <a:r>
              <a:rPr lang="en-US" dirty="0" smtClean="0"/>
              <a:t> integer has unique bit encoding</a:t>
            </a:r>
          </a:p>
          <a:p>
            <a:pPr eaLnBrk="1" hangingPunct="1">
              <a:defRPr/>
            </a:pP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 Can Invert Mappings</a:t>
            </a:r>
          </a:p>
          <a:p>
            <a:pPr lvl="1" eaLnBrk="1" hangingPunct="1">
              <a:defRPr/>
            </a:pPr>
            <a:r>
              <a:rPr lang="en-US" dirty="0" smtClean="0"/>
              <a:t>U2B(</a:t>
            </a:r>
            <a:r>
              <a:rPr lang="en-US" b="0" i="1" dirty="0" smtClean="0"/>
              <a:t>x</a:t>
            </a:r>
            <a:r>
              <a:rPr lang="en-US" dirty="0" smtClean="0"/>
              <a:t>)  =  B2U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 smtClean="0"/>
              <a:t>T2B(</a:t>
            </a:r>
            <a:r>
              <a:rPr lang="en-US" b="0" i="1" dirty="0" smtClean="0"/>
              <a:t>x</a:t>
            </a:r>
            <a:r>
              <a:rPr lang="en-US" dirty="0" smtClean="0"/>
              <a:t>)  =  B2T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information as bits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 smtClean="0"/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 smtClean="0"/>
              <a:t>Mappings between unsigned and two’s complement numbers: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eep bit representations and reinterpret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93996"/>
              </p:ext>
            </p:extLst>
          </p:nvPr>
        </p:nvGraphicFramePr>
        <p:xfrm>
          <a:off x="7010400" y="996696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 smtClean="0">
                <a:latin typeface="Calibri" pitchFamily="34" charset="0"/>
                <a:sym typeface="Symbol" pitchFamily="18" charset="2"/>
              </a:rPr>
              <a:t>becomes</a:t>
            </a:r>
            <a:endParaRPr lang="en-US" b="0" i="1" dirty="0"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</a:t>
            </a:r>
            <a:r>
              <a:rPr lang="en-US" sz="2000" b="0" dirty="0" smtClean="0">
                <a:latin typeface="Calibri" pitchFamily="34" charset="0"/>
              </a:rPr>
              <a:t>Complement 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2’s Comp.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Unsigned</a:t>
            </a:r>
          </a:p>
          <a:p>
            <a:pPr lvl="1" eaLnBrk="1" hangingPunct="1">
              <a:defRPr/>
            </a:pPr>
            <a:r>
              <a:rPr lang="en-US" smtClean="0"/>
              <a:t>Ordering Inversion</a:t>
            </a:r>
          </a:p>
          <a:p>
            <a:pPr lvl="1" eaLnBrk="1" hangingPunct="1">
              <a:defRPr/>
            </a:pPr>
            <a:r>
              <a:rPr lang="en-US" smtClean="0"/>
              <a:t>Negative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Big Positive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Constants</a:t>
            </a:r>
          </a:p>
          <a:p>
            <a:pPr lvl="1" eaLnBrk="1" hangingPunct="1">
              <a:defRPr/>
            </a:pPr>
            <a:r>
              <a:rPr lang="en-US" dirty="0" smtClean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 smtClean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 smtClean="0"/>
              <a:t>Casting</a:t>
            </a:r>
          </a:p>
          <a:p>
            <a:pPr lvl="1" eaLnBrk="1" hangingPunct="1">
              <a:defRPr/>
            </a:pPr>
            <a:r>
              <a:rPr lang="en-US" dirty="0" smtClean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(unsigned)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If there is a mix of unsigned and signed in single expression, </a:t>
            </a:r>
            <a:br>
              <a:rPr lang="en-US" dirty="0" smtClean="0"/>
            </a:br>
            <a:r>
              <a:rPr lang="en-US" b="1" i="1" dirty="0" smtClean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Including comparison operations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==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&lt;=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Examples for </a:t>
            </a:r>
            <a:r>
              <a:rPr lang="en-US" i="1" dirty="0" smtClean="0"/>
              <a:t>W</a:t>
            </a:r>
            <a:r>
              <a:rPr lang="en-US" dirty="0" smtClean="0"/>
              <a:t> = 32:    </a:t>
            </a:r>
            <a:r>
              <a:rPr lang="en-US" b="1" dirty="0" smtClean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Constant</a:t>
            </a:r>
            <a:r>
              <a:rPr lang="en-US" baseline="-25000" dirty="0" smtClean="0"/>
              <a:t>1</a:t>
            </a:r>
            <a:r>
              <a:rPr lang="en-US" dirty="0" smtClean="0"/>
              <a:t>	Constant</a:t>
            </a:r>
            <a:r>
              <a:rPr lang="en-US" baseline="-25000" dirty="0" smtClean="0"/>
              <a:t>2</a:t>
            </a:r>
            <a:r>
              <a:rPr lang="en-US" dirty="0" smtClean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 smtClean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 smtClean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 2147483647 	(</a:t>
            </a:r>
            <a:r>
              <a:rPr lang="en-US" sz="2100" dirty="0" err="1" smtClean="0"/>
              <a:t>int</a:t>
            </a:r>
            <a:r>
              <a:rPr lang="en-US" sz="2100" dirty="0" smtClean="0"/>
              <a:t>) 2147483648U </a:t>
            </a:r>
            <a:r>
              <a:rPr lang="en-US" dirty="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 smtClean="0"/>
              <a:t>Bit pattern is maintained</a:t>
            </a:r>
          </a:p>
          <a:p>
            <a:r>
              <a:rPr lang="en-US" dirty="0" smtClean="0"/>
              <a:t>But reinterpreted</a:t>
            </a:r>
          </a:p>
          <a:p>
            <a:r>
              <a:rPr lang="en-US" dirty="0" smtClean="0"/>
              <a:t>Can have unexpected effects: adding or subtracting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Expression containing signed and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cast to </a:t>
            </a:r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!!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 smtClean="0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3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en-US" dirty="0"/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bit is 0 or 1</a:t>
            </a:r>
          </a:p>
          <a:p>
            <a:r>
              <a:rPr lang="en-US" dirty="0" smtClean="0"/>
              <a:t>By encoding/interpreting sets of bits in various ways</a:t>
            </a:r>
          </a:p>
          <a:p>
            <a:pPr lvl="1"/>
            <a:r>
              <a:rPr lang="en-US" dirty="0" smtClean="0"/>
              <a:t>Computers determine what to do (instructions)</a:t>
            </a:r>
          </a:p>
          <a:p>
            <a:pPr lvl="1"/>
            <a:r>
              <a:rPr lang="en-US" dirty="0" smtClean="0"/>
              <a:t>… and represent and manipulate numbers, sets, strings, etc…</a:t>
            </a:r>
          </a:p>
          <a:p>
            <a:r>
              <a:rPr lang="en-US" dirty="0" smtClean="0"/>
              <a:t>Why bits?  Electronic </a:t>
            </a:r>
            <a:r>
              <a:rPr lang="en-US" dirty="0"/>
              <a:t>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6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/</a:t>
            </a:r>
            <a:r>
              <a:rPr lang="en-US" sz="1600" dirty="0">
                <a:latin typeface="Courier New" pitchFamily="49" charset="0"/>
              </a:rPr>
              <a:t>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172177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 smtClean="0"/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Task:</a:t>
            </a:r>
          </a:p>
          <a:p>
            <a:pPr lvl="1" eaLnBrk="1" hangingPunct="1">
              <a:defRPr/>
            </a:pPr>
            <a:r>
              <a:rPr lang="en-US" dirty="0" smtClean="0"/>
              <a:t>Given </a:t>
            </a:r>
            <a:r>
              <a:rPr lang="en-US" i="1" dirty="0" smtClean="0"/>
              <a:t>w</a:t>
            </a:r>
            <a:r>
              <a:rPr lang="en-US" dirty="0" smtClean="0"/>
              <a:t>-bit </a:t>
            </a:r>
            <a:r>
              <a:rPr lang="en-US" b="1" dirty="0" smtClean="0"/>
              <a:t>signed</a:t>
            </a:r>
            <a:r>
              <a:rPr lang="en-US" dirty="0" smtClean="0"/>
              <a:t> integer </a:t>
            </a:r>
            <a:r>
              <a:rPr lang="en-US" i="1" dirty="0" smtClean="0"/>
              <a:t>x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Convert it to </a:t>
            </a:r>
            <a:r>
              <a:rPr lang="en-US" i="1" dirty="0" err="1" smtClean="0"/>
              <a:t>w</a:t>
            </a:r>
            <a:r>
              <a:rPr lang="en-US" dirty="0" err="1" smtClean="0"/>
              <a:t>+</a:t>
            </a:r>
            <a:r>
              <a:rPr lang="en-US" i="1" dirty="0" err="1" smtClean="0"/>
              <a:t>k</a:t>
            </a:r>
            <a:r>
              <a:rPr lang="en-US" dirty="0" err="1" smtClean="0"/>
              <a:t>-bit</a:t>
            </a:r>
            <a:r>
              <a:rPr lang="en-US" dirty="0" smtClean="0"/>
              <a:t> integer with same value</a:t>
            </a:r>
          </a:p>
          <a:p>
            <a:pPr eaLnBrk="1" hangingPunct="1">
              <a:defRPr/>
            </a:pPr>
            <a:r>
              <a:rPr lang="en-US" dirty="0" smtClean="0"/>
              <a:t>Rule:</a:t>
            </a:r>
          </a:p>
          <a:p>
            <a:pPr lvl="1" eaLnBrk="1" hangingPunct="1">
              <a:defRPr/>
            </a:pPr>
            <a:r>
              <a:rPr lang="en-US" dirty="0" smtClean="0"/>
              <a:t>Make </a:t>
            </a:r>
            <a:r>
              <a:rPr lang="en-US" i="1" dirty="0" smtClean="0"/>
              <a:t>k</a:t>
            </a:r>
            <a:r>
              <a:rPr lang="en-US" dirty="0" smtClean="0"/>
              <a:t> copies of sign bit:</a:t>
            </a:r>
          </a:p>
          <a:p>
            <a:pPr lvl="1" eaLnBrk="1" hangingPunct="1">
              <a:defRPr/>
            </a:pPr>
            <a:r>
              <a:rPr lang="en-US" b="0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</a:t>
            </a:r>
            <a:r>
              <a:rPr lang="en-US" dirty="0" smtClean="0"/>
              <a:t> = 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,…,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–2 </a:t>
            </a:r>
            <a:r>
              <a:rPr lang="en-US" dirty="0" smtClean="0"/>
              <a:t>,…, </a:t>
            </a:r>
            <a:r>
              <a:rPr lang="en-US" b="0" i="1" dirty="0" smtClean="0"/>
              <a:t>x</a:t>
            </a:r>
            <a:r>
              <a:rPr lang="en-US" b="0" baseline="-25000" dirty="0" smtClean="0"/>
              <a:t>0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 smtClean="0"/>
              <a:t>Converting from smaller to larger integer data type</a:t>
            </a:r>
          </a:p>
          <a:p>
            <a:r>
              <a:rPr lang="en-US" dirty="0" smtClean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Expanding, Truncating: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 smtClean="0"/>
              <a:t>Expanding (e.g., short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Unsigned: zeros added</a:t>
            </a:r>
          </a:p>
          <a:p>
            <a:pPr lvl="1"/>
            <a:r>
              <a:rPr lang="en-US" dirty="0" smtClean="0"/>
              <a:t>Signed: sign extension</a:t>
            </a:r>
          </a:p>
          <a:p>
            <a:pPr lvl="1"/>
            <a:r>
              <a:rPr lang="en-US" dirty="0" smtClean="0"/>
              <a:t>Both yield expected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Truncating (e.g., unsigned to unsigned short)</a:t>
            </a:r>
          </a:p>
          <a:p>
            <a:pPr lvl="1"/>
            <a:r>
              <a:rPr lang="en-US" dirty="0" smtClean="0"/>
              <a:t>Unsigned/signed: bits are truncated</a:t>
            </a:r>
          </a:p>
          <a:p>
            <a:pPr lvl="1"/>
            <a:r>
              <a:rPr lang="en-US" dirty="0" smtClean="0"/>
              <a:t>Result reinterpreted</a:t>
            </a:r>
          </a:p>
          <a:p>
            <a:pPr lvl="1"/>
            <a:r>
              <a:rPr lang="en-US" dirty="0" smtClean="0"/>
              <a:t>Unsigned: mod operation</a:t>
            </a:r>
          </a:p>
          <a:p>
            <a:pPr lvl="1"/>
            <a:r>
              <a:rPr lang="en-US" dirty="0" smtClean="0"/>
              <a:t>Signed: similar to mod</a:t>
            </a:r>
          </a:p>
          <a:p>
            <a:pPr lvl="1"/>
            <a:r>
              <a:rPr lang="en-US" dirty="0" smtClean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 smtClean="0"/>
              <a:t>Addition, negation, multiplication, shifting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 smtClean="0"/>
              <a:t>s</a:t>
            </a:r>
            <a:r>
              <a:rPr lang="en-US" b="0" dirty="0" smtClean="0"/>
              <a:t>		=	 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	=	</a:t>
            </a:r>
            <a:r>
              <a:rPr lang="en-US" b="0" i="1" dirty="0" smtClean="0"/>
              <a:t>u</a:t>
            </a:r>
            <a:r>
              <a:rPr lang="en-US" b="0" dirty="0" smtClean="0"/>
              <a:t> + </a:t>
            </a:r>
            <a:r>
              <a:rPr lang="en-US" b="0" i="1" dirty="0" smtClean="0"/>
              <a:t>v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4-bit integers </a:t>
            </a:r>
            <a:r>
              <a:rPr lang="en-US" i="1" smtClean="0"/>
              <a:t>u</a:t>
            </a:r>
            <a:r>
              <a:rPr lang="en-US" smtClean="0"/>
              <a:t>, </a:t>
            </a:r>
            <a:r>
              <a:rPr lang="en-US" i="1" smtClean="0"/>
              <a:t>v</a:t>
            </a:r>
            <a:endParaRPr lang="en-US" smtClean="0"/>
          </a:p>
          <a:p>
            <a:pPr marL="635000" lvl="1" indent="-228600" eaLnBrk="1" hangingPunct="1">
              <a:defRPr/>
            </a:pPr>
            <a:r>
              <a:rPr lang="en-US" smtClean="0"/>
              <a:t>Compute true sum Add</a:t>
            </a:r>
            <a:r>
              <a:rPr lang="en-US" baseline="-25000" smtClean="0"/>
              <a:t>4</a:t>
            </a:r>
            <a:r>
              <a:rPr lang="en-US" smtClean="0"/>
              <a:t>(</a:t>
            </a:r>
            <a:r>
              <a:rPr lang="en-US" i="1" smtClean="0"/>
              <a:t>u</a:t>
            </a:r>
            <a:r>
              <a:rPr lang="en-US" smtClean="0"/>
              <a:t> , </a:t>
            </a:r>
            <a:r>
              <a:rPr lang="en-US" i="1" smtClean="0"/>
              <a:t>v</a:t>
            </a:r>
            <a:r>
              <a:rPr lang="en-US" smtClean="0"/>
              <a:t>)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Values increase linearly with </a:t>
            </a:r>
            <a:r>
              <a:rPr lang="en-US" i="1" smtClean="0"/>
              <a:t>u</a:t>
            </a:r>
            <a:r>
              <a:rPr lang="en-US" smtClean="0"/>
              <a:t> and </a:t>
            </a:r>
            <a:r>
              <a:rPr lang="en-US" i="1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example, can count in binary</a:t>
            </a:r>
            <a:endParaRPr lang="en-US" dirty="0"/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</a:t>
            </a:r>
            <a:r>
              <a:rPr lang="en-US" dirty="0" smtClean="0"/>
              <a:t>2</a:t>
            </a:r>
            <a:r>
              <a:rPr lang="en-US" baseline="30000" dirty="0" smtClean="0"/>
              <a:t>13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 smtClean="0"/>
              <a:t>TAdd</a:t>
            </a:r>
            <a:r>
              <a:rPr lang="en-US" dirty="0" smtClean="0"/>
              <a:t> and </a:t>
            </a:r>
            <a:r>
              <a:rPr lang="en-US" dirty="0" err="1" smtClean="0"/>
              <a:t>UAdd</a:t>
            </a:r>
            <a:r>
              <a:rPr lang="en-US" dirty="0" smtClean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s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Will give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r>
              <a:rPr lang="en-US" sz="1800" b="0" dirty="0" smtClean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Observation: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marL="0" indent="0" eaLnBrk="1" hangingPunct="1">
              <a:buNone/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17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9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Goal: Computing Product of </a:t>
            </a:r>
            <a:r>
              <a:rPr lang="en-US" b="0" i="1" dirty="0" smtClean="0"/>
              <a:t>w</a:t>
            </a:r>
            <a:r>
              <a:rPr lang="en-US" dirty="0" smtClean="0"/>
              <a:t>-bit numbers </a:t>
            </a:r>
            <a:r>
              <a:rPr lang="en-US" b="0" i="1" dirty="0" smtClean="0"/>
              <a:t>x</a:t>
            </a:r>
            <a:r>
              <a:rPr lang="en-US" dirty="0" smtClean="0"/>
              <a:t>, </a:t>
            </a:r>
            <a:r>
              <a:rPr lang="en-US" b="0" i="1" dirty="0" smtClean="0"/>
              <a:t>y</a:t>
            </a:r>
          </a:p>
          <a:p>
            <a:pPr lvl="1" eaLnBrk="1" hangingPunct="1">
              <a:defRPr/>
            </a:pPr>
            <a:r>
              <a:rPr lang="en-US" dirty="0" smtClean="0"/>
              <a:t>Either signed or unsigned</a:t>
            </a:r>
          </a:p>
          <a:p>
            <a:pPr eaLnBrk="1" hangingPunct="1">
              <a:defRPr/>
            </a:pPr>
            <a:r>
              <a:rPr lang="en-US" dirty="0" smtClean="0"/>
              <a:t>But, exact results can be bigger than </a:t>
            </a:r>
            <a:r>
              <a:rPr lang="en-US" b="0" i="1" dirty="0" err="1" smtClean="0"/>
              <a:t>w</a:t>
            </a:r>
            <a:r>
              <a:rPr lang="en-US" b="0" i="1" dirty="0" smtClean="0"/>
              <a:t> </a:t>
            </a:r>
            <a:r>
              <a:rPr lang="en-US" dirty="0" smtClean="0"/>
              <a:t>bits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Unsigned: up to 2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2">
              <a:defRPr/>
            </a:pPr>
            <a:r>
              <a:rPr lang="en-US" b="0" dirty="0" smtClean="0"/>
              <a:t>Result range: 0 ≤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+1</a:t>
            </a:r>
            <a:r>
              <a:rPr lang="en-US" b="0" dirty="0" smtClean="0"/>
              <a:t> + 1</a:t>
            </a:r>
          </a:p>
          <a:p>
            <a:pPr lvl="1" eaLnBrk="1" hangingPunct="1">
              <a:defRPr/>
            </a:pPr>
            <a:r>
              <a:rPr lang="en-US" dirty="0" smtClean="0"/>
              <a:t>Two’s complement min (negative): Up to 2</a:t>
            </a:r>
            <a:r>
              <a:rPr lang="en-US" i="1" dirty="0" smtClean="0"/>
              <a:t>w</a:t>
            </a:r>
            <a:r>
              <a:rPr lang="en-US" dirty="0" smtClean="0"/>
              <a:t>-1 bits</a:t>
            </a:r>
          </a:p>
          <a:p>
            <a:pPr lvl="2">
              <a:defRPr/>
            </a:pPr>
            <a:r>
              <a:rPr lang="en-US" b="0" dirty="0" smtClean="0"/>
              <a:t>Result range</a:t>
            </a:r>
            <a:r>
              <a:rPr lang="en-US" b="0" i="1" dirty="0" smtClean="0"/>
              <a:t>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 ≥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)*(2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–1)  =  –2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 </a:t>
            </a:r>
            <a:r>
              <a:rPr lang="en-US" b="0" dirty="0" smtClean="0"/>
              <a:t>+ 2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1">
              <a:defRPr/>
            </a:pPr>
            <a:r>
              <a:rPr lang="en-US" dirty="0" smtClean="0"/>
              <a:t>Two’s complement max (positive): Up to 2</a:t>
            </a:r>
            <a:r>
              <a:rPr lang="en-US" i="1" dirty="0" smtClean="0"/>
              <a:t>w</a:t>
            </a:r>
            <a:r>
              <a:rPr lang="en-US" dirty="0" smtClean="0"/>
              <a:t> bits, but only for (</a:t>
            </a:r>
            <a:r>
              <a:rPr lang="en-US" i="1" dirty="0" smtClean="0"/>
              <a:t>TMin</a:t>
            </a:r>
            <a:r>
              <a:rPr lang="en-US" i="1" baseline="-25000" dirty="0" smtClean="0"/>
              <a:t>w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lvl="2">
              <a:defRPr/>
            </a:pPr>
            <a:r>
              <a:rPr lang="en-US" b="0" dirty="0" smtClean="0"/>
              <a:t>Result range: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</a:t>
            </a:r>
          </a:p>
          <a:p>
            <a:pPr eaLnBrk="1" hangingPunct="1">
              <a:defRPr/>
            </a:pPr>
            <a:r>
              <a:rPr lang="en-US" dirty="0" smtClean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 smtClean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 smtClean="0"/>
              <a:t>is done in software, if needed</a:t>
            </a:r>
          </a:p>
          <a:p>
            <a:pPr lvl="2">
              <a:defRPr/>
            </a:pPr>
            <a:r>
              <a:rPr lang="en-US" dirty="0" smtClean="0"/>
              <a:t>e.g., by “arbitrary precision” arithmetic packages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smtClean="0"/>
              <a:t>UMult</a:t>
            </a:r>
            <a:r>
              <a:rPr lang="en-US" b="0" i="1" baseline="-25000" smtClean="0"/>
              <a:t>w</a:t>
            </a:r>
            <a:r>
              <a:rPr lang="en-US" b="0" smtClean="0"/>
              <a:t>(</a:t>
            </a:r>
            <a:r>
              <a:rPr lang="en-US" b="0" i="1" smtClean="0"/>
              <a:t>u</a:t>
            </a:r>
            <a:r>
              <a:rPr lang="en-US" b="0" smtClean="0"/>
              <a:t> , </a:t>
            </a:r>
            <a:r>
              <a:rPr lang="en-US" b="0" i="1" smtClean="0"/>
              <a:t>v</a:t>
            </a:r>
            <a:r>
              <a:rPr lang="en-US" b="0" smtClean="0"/>
              <a:t>)	=	</a:t>
            </a:r>
            <a:r>
              <a:rPr lang="en-US" b="0" i="1" smtClean="0"/>
              <a:t>u</a:t>
            </a:r>
            <a:r>
              <a:rPr lang="en-US" b="0" smtClean="0"/>
              <a:t>   · </a:t>
            </a:r>
            <a:r>
              <a:rPr lang="en-US" b="0" i="1" smtClean="0"/>
              <a:t>v</a:t>
            </a:r>
            <a:r>
              <a:rPr lang="en-US" b="0" smtClean="0"/>
              <a:t>  mod 2</a:t>
            </a:r>
            <a:r>
              <a:rPr lang="en-US" b="0" i="1" baseline="3000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,2),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 smtClean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mul12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282137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</a:t>
            </a:r>
            <a:r>
              <a:rPr lang="en-US" dirty="0" smtClean="0"/>
              <a:t>255</a:t>
            </a:r>
            <a:r>
              <a:rPr lang="en-US" baseline="-6000" dirty="0" smtClean="0"/>
              <a:t>10</a:t>
            </a:r>
            <a:endParaRPr lang="en-US" dirty="0" smtClean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</a:t>
            </a:r>
            <a:r>
              <a:rPr lang="en-US" dirty="0" smtClean="0"/>
              <a:t>as</a:t>
            </a:r>
          </a:p>
          <a:p>
            <a:pPr marL="1295400" lvl="3"/>
            <a:r>
              <a:rPr lang="en-US" dirty="0" smtClean="0"/>
              <a:t>0xFA1D37B</a:t>
            </a:r>
          </a:p>
          <a:p>
            <a:pPr marL="1295400" lvl="3"/>
            <a:r>
              <a:rPr lang="en-US" dirty="0" smtClean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2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logical shift for unsigned</a:t>
            </a:r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smtClean="0"/>
              <a:t>Logical shift written as </a:t>
            </a:r>
            <a:r>
              <a:rPr lang="en-US" dirty="0" smtClean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x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Rounds wrong direction when </a:t>
            </a:r>
            <a:r>
              <a:rPr lang="en-US" b="1" dirty="0" smtClean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Want  </a:t>
            </a:r>
            <a:r>
              <a:rPr lang="en-US" b="1" dirty="0" smtClean="0">
                <a:sym typeface="Symbol" pitchFamily="18" charset="2"/>
              </a:rPr>
              <a:t>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  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Compute as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(x+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b="1" dirty="0" smtClean="0">
                <a:latin typeface="Courier New" pitchFamily="49" charset="0"/>
              </a:rPr>
              <a:t>-1)/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In C: </a:t>
            </a:r>
            <a:r>
              <a:rPr lang="en-US" b="1" dirty="0" smtClean="0">
                <a:latin typeface="Courier New" pitchFamily="49" charset="0"/>
              </a:rPr>
              <a:t>(x + (1&lt;&lt;k)-1) &gt;&gt; k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 smtClean="0">
                <a:effectLst/>
              </a:rPr>
              <a:t>Case 1: No rounding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arithmetic shift for </a:t>
            </a:r>
            <a:r>
              <a:rPr lang="en-US" dirty="0" err="1" smtClean="0"/>
              <a:t>int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err="1" smtClean="0"/>
              <a:t>Arith</a:t>
            </a:r>
            <a:r>
              <a:rPr lang="en-US" dirty="0" smtClean="0"/>
              <a:t>. shift written as </a:t>
            </a:r>
            <a:r>
              <a:rPr lang="en-US" dirty="0" smtClean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idiv8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</a:t>
            </a:r>
          </a:p>
          <a:p>
            <a:pPr lvl="1"/>
            <a:r>
              <a:rPr lang="en-US" dirty="0" smtClean="0"/>
              <a:t>Unsigned/signed: Normal addition followed by truncate,</a:t>
            </a:r>
            <a:br>
              <a:rPr lang="en-US" dirty="0" smtClean="0"/>
            </a:br>
            <a:r>
              <a:rPr lang="en-US" dirty="0" smtClean="0"/>
              <a:t>same operation on bit level</a:t>
            </a:r>
          </a:p>
          <a:p>
            <a:pPr lvl="1"/>
            <a:r>
              <a:rPr lang="en-US" dirty="0" smtClean="0"/>
              <a:t>Unsigned: addition mod 2</a:t>
            </a:r>
            <a:r>
              <a:rPr lang="en-US" baseline="30000" dirty="0" smtClean="0"/>
              <a:t>w</a:t>
            </a:r>
          </a:p>
          <a:p>
            <a:pPr lvl="2"/>
            <a:r>
              <a:rPr lang="en-US" dirty="0" smtClean="0"/>
              <a:t>Mathematical addition + possible subtraction of 2</a:t>
            </a:r>
            <a:r>
              <a:rPr lang="en-US" baseline="30000" dirty="0" smtClean="0"/>
              <a:t>w</a:t>
            </a:r>
            <a:endParaRPr lang="en-US" dirty="0" smtClean="0"/>
          </a:p>
          <a:p>
            <a:pPr lvl="1"/>
            <a:r>
              <a:rPr lang="en-US" dirty="0" smtClean="0"/>
              <a:t>Signed: modified addition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  <a:p>
            <a:pPr lvl="2"/>
            <a:r>
              <a:rPr lang="en-US" dirty="0" smtClean="0"/>
              <a:t>Mathematical addition + possible addition or subtraction of 2</a:t>
            </a:r>
            <a:r>
              <a:rPr lang="en-US" baseline="30000" dirty="0" smtClean="0"/>
              <a:t>w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Multiplication:</a:t>
            </a:r>
          </a:p>
          <a:p>
            <a:pPr lvl="1"/>
            <a:r>
              <a:rPr lang="en-US" dirty="0" smtClean="0"/>
              <a:t>Unsigned/signed: Normal multiplication followed by truncate, same operation on bit level</a:t>
            </a:r>
          </a:p>
          <a:p>
            <a:pPr lvl="1"/>
            <a:r>
              <a:rPr lang="en-US" dirty="0" smtClean="0"/>
              <a:t>Unsigned: multiplication mod 2</a:t>
            </a:r>
            <a:r>
              <a:rPr lang="en-US" baseline="30000" dirty="0" smtClean="0"/>
              <a:t>w</a:t>
            </a:r>
          </a:p>
          <a:p>
            <a:pPr lvl="1"/>
            <a:r>
              <a:rPr lang="en-US" dirty="0" smtClean="0"/>
              <a:t>Signed: modified multiplication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5713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Unsigned/signed: multiplication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Always logical shift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Unsigned: logical shift, div (division + round to zero)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Signed: arithmetic shift</a:t>
            </a:r>
          </a:p>
          <a:p>
            <a:pPr lvl="2"/>
            <a:r>
              <a:rPr lang="en-US" dirty="0" smtClean="0"/>
              <a:t>Positive numbers: div (division + round to zero)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Negative numbers: div (division + round away from zero) by 2</a:t>
            </a:r>
            <a:r>
              <a:rPr lang="en-US" baseline="30000" dirty="0" smtClean="0"/>
              <a:t>k</a:t>
            </a:r>
            <a:br>
              <a:rPr lang="en-US" baseline="30000" dirty="0" smtClean="0"/>
            </a:br>
            <a:r>
              <a:rPr lang="en-US" dirty="0" smtClean="0"/>
              <a:t>Use biasing to fix</a:t>
            </a:r>
          </a:p>
        </p:txBody>
      </p:sp>
    </p:spTree>
    <p:extLst>
      <p:ext uri="{BB962C8B-B14F-4D97-AF65-F5344CB8AC3E}">
        <p14:creationId xmlns:p14="http://schemas.microsoft.com/office/powerpoint/2010/main" val="233461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 smtClean="0"/>
              <a:t>SUN XDR library</a:t>
            </a:r>
          </a:p>
          <a:p>
            <a:pPr lvl="1"/>
            <a:r>
              <a:rPr lang="en-US" dirty="0" smtClean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49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Example Data </a:t>
            </a:r>
            <a:r>
              <a:rPr lang="en-US" dirty="0"/>
              <a:t>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if: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ele_cnt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	= 2</a:t>
            </a:r>
            <a:r>
              <a:rPr lang="en-US" baseline="30000" dirty="0" smtClean="0"/>
              <a:t>20</a:t>
            </a:r>
            <a:r>
              <a:rPr lang="en-US" dirty="0" smtClean="0"/>
              <a:t> + 1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ele_size</a:t>
            </a:r>
            <a:r>
              <a:rPr lang="en-US" dirty="0" smtClean="0"/>
              <a:t> 	= 4096 		= 2</a:t>
            </a:r>
            <a:r>
              <a:rPr lang="en-US" baseline="30000" dirty="0" smtClean="0"/>
              <a:t>12</a:t>
            </a:r>
          </a:p>
          <a:p>
            <a:pPr lvl="1" eaLnBrk="1" hangingPunct="1">
              <a:defRPr/>
            </a:pPr>
            <a:r>
              <a:rPr lang="en-US" dirty="0" smtClean="0"/>
              <a:t>Allocation	= ??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83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/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258801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</a:t>
            </a:r>
            <a:r>
              <a:rPr lang="en-US" dirty="0" smtClean="0"/>
              <a:t> refer </a:t>
            </a:r>
            <a:r>
              <a:rPr lang="en-US" dirty="0"/>
              <a:t>to</a:t>
            </a:r>
            <a:r>
              <a:rPr lang="en-US" dirty="0" smtClean="0"/>
              <a:t> data by address</a:t>
            </a:r>
          </a:p>
          <a:p>
            <a:pPr marL="552450" lvl="1" eaLnBrk="1" hangingPunct="1"/>
            <a:r>
              <a:rPr lang="en-US" dirty="0" smtClean="0"/>
              <a:t>Conceptually, envision it as 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 eaLnBrk="1" hangingPunct="1"/>
            <a:r>
              <a:rPr lang="en-US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Note: system </a:t>
            </a:r>
            <a:r>
              <a:rPr lang="en-US" dirty="0"/>
              <a:t>provides</a:t>
            </a:r>
            <a:r>
              <a:rPr lang="en-US" dirty="0" smtClean="0"/>
              <a:t> private address spaces to each “</a:t>
            </a:r>
            <a:r>
              <a:rPr lang="en-US" dirty="0"/>
              <a:t>process”</a:t>
            </a:r>
            <a:endParaRPr lang="en-US" dirty="0" smtClean="0"/>
          </a:p>
          <a:p>
            <a:pPr marL="438150" lvl="1"/>
            <a:r>
              <a:rPr lang="en-US" dirty="0" smtClean="0"/>
              <a:t>Think of a process as a program </a:t>
            </a:r>
            <a:r>
              <a:rPr lang="en-US" dirty="0"/>
              <a:t>being executed</a:t>
            </a:r>
            <a:endParaRPr lang="en-US" dirty="0" smtClean="0"/>
          </a:p>
          <a:p>
            <a:pPr marL="438150" lvl="1"/>
            <a:r>
              <a:rPr lang="en-US" dirty="0" smtClean="0"/>
              <a:t>So, a program </a:t>
            </a:r>
            <a:r>
              <a:rPr lang="en-US" dirty="0"/>
              <a:t>can clobber its own data, but not that of </a:t>
            </a:r>
            <a:r>
              <a:rPr lang="en-US" dirty="0" smtClean="0"/>
              <a:t>others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150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given computer has a “</a:t>
            </a:r>
            <a:r>
              <a:rPr lang="en-US" dirty="0"/>
              <a:t>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  <a:endParaRPr lang="en-US" dirty="0" smtClean="0"/>
          </a:p>
          <a:p>
            <a:pPr marL="838200" lvl="2" eaLnBrk="1" hangingPunct="1"/>
            <a:r>
              <a:rPr lang="en-US" dirty="0" smtClean="0"/>
              <a:t>and of addresses</a:t>
            </a:r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Until recently, most </a:t>
            </a:r>
            <a:r>
              <a:rPr lang="en-US" dirty="0"/>
              <a:t>machines </a:t>
            </a:r>
            <a:r>
              <a:rPr lang="en-US" dirty="0" smtClean="0"/>
              <a:t>used </a:t>
            </a:r>
            <a:r>
              <a:rPr lang="en-US" dirty="0"/>
              <a:t>32 bits (4 bytes)</a:t>
            </a:r>
            <a:r>
              <a:rPr lang="en-US" dirty="0" smtClean="0"/>
              <a:t> as word size</a:t>
            </a:r>
          </a:p>
          <a:p>
            <a:pPr marL="838200" lvl="2" eaLnBrk="1" hangingPunct="1"/>
            <a:r>
              <a:rPr lang="en-US" dirty="0"/>
              <a:t>Limits addresses to </a:t>
            </a:r>
            <a:r>
              <a:rPr lang="en-US" dirty="0" smtClean="0"/>
              <a:t>4GB (2</a:t>
            </a:r>
            <a:r>
              <a:rPr lang="en-US" baseline="30000" dirty="0" smtClean="0"/>
              <a:t>32</a:t>
            </a:r>
            <a:r>
              <a:rPr lang="en-US" dirty="0" smtClean="0"/>
              <a:t> bytes)</a:t>
            </a:r>
          </a:p>
          <a:p>
            <a:pPr marL="438150" lvl="1"/>
            <a:endParaRPr lang="en-US" dirty="0" smtClean="0"/>
          </a:p>
          <a:p>
            <a:pPr marL="438150" lvl="1"/>
            <a:r>
              <a:rPr lang="en-US" dirty="0" smtClean="0"/>
              <a:t>Increasingly, machines have 64-bit word size</a:t>
            </a:r>
          </a:p>
          <a:p>
            <a:pPr marL="838200" lvl="2" eaLnBrk="1" hangingPunct="1"/>
            <a:r>
              <a:rPr lang="en-US" dirty="0" smtClean="0"/>
              <a:t>Potentially, could have 18 EB (</a:t>
            </a:r>
            <a:r>
              <a:rPr lang="en-US" dirty="0" err="1" smtClean="0"/>
              <a:t>exabytes</a:t>
            </a:r>
            <a:r>
              <a:rPr lang="en-US" dirty="0" smtClean="0"/>
              <a:t>) of addressable memory</a:t>
            </a:r>
          </a:p>
          <a:p>
            <a:pPr marL="838200" lvl="2" eaLnBrk="1" hangingPunct="1"/>
            <a:r>
              <a:rPr lang="en-US" dirty="0" smtClean="0"/>
              <a:t>That’s 18.4 </a:t>
            </a:r>
            <a:r>
              <a:rPr lang="en-US" smtClean="0"/>
              <a:t>X 10</a:t>
            </a:r>
            <a:r>
              <a:rPr lang="en-US" baseline="30000" smtClean="0"/>
              <a:t>18</a:t>
            </a:r>
            <a:endParaRPr lang="en-US" baseline="30000" dirty="0" smtClean="0"/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Machines still support </a:t>
            </a:r>
            <a:r>
              <a:rPr lang="en-US" dirty="0"/>
              <a:t>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1535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16269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Example Data </a:t>
            </a:r>
            <a:r>
              <a:rPr lang="en-US" dirty="0"/>
              <a:t>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59016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930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So, how are the bytes </a:t>
            </a:r>
            <a:r>
              <a:rPr lang="en-US" dirty="0"/>
              <a:t>within a multi-byte word</a:t>
            </a:r>
            <a:r>
              <a:rPr lang="en-US" dirty="0" smtClean="0"/>
              <a:t> ordered </a:t>
            </a:r>
            <a:r>
              <a:rPr lang="en-US" dirty="0"/>
              <a:t>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</a:t>
            </a:r>
            <a:r>
              <a:rPr lang="en-US" dirty="0" smtClean="0"/>
              <a:t>x86, ARM processors running Android, </a:t>
            </a:r>
            <a:r>
              <a:rPr lang="en-US" dirty="0" err="1" smtClean="0"/>
              <a:t>iOS</a:t>
            </a:r>
            <a:r>
              <a:rPr lang="en-US" dirty="0" smtClean="0"/>
              <a:t>, and Windows</a:t>
            </a:r>
            <a:endParaRPr lang="en-US" dirty="0"/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367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/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</a:t>
            </a:r>
            <a:r>
              <a:rPr lang="en-US" dirty="0" smtClean="0"/>
              <a:t> value of 0x01234567</a:t>
            </a:r>
            <a:endParaRPr lang="en-US" dirty="0"/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94668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</a:t>
            </a:r>
            <a:r>
              <a:rPr lang="en-US" dirty="0" smtClean="0"/>
              <a:t> allows treatment as a byte </a:t>
            </a:r>
            <a:r>
              <a:rPr lang="en-US" dirty="0"/>
              <a:t>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(”%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851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 x86-64)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</a:t>
            </a: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060839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/>
              <a:t>Bit-level manipulations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2326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</a:t>
            </a:r>
            <a:r>
              <a:rPr 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objects</a:t>
            </a:r>
          </a:p>
          <a:p>
            <a:pPr eaLnBrk="1" hangingPunct="1"/>
            <a:endParaRPr lang="en-US" b="0" dirty="0" smtClean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56278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9498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247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</a:t>
            </a:r>
            <a:r>
              <a:rPr 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18213</a:t>
            </a: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0340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8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15235</TotalTime>
  <Words>4435</Words>
  <Application>Microsoft Macintosh PowerPoint</Application>
  <PresentationFormat>On-screen Show (4:3)</PresentationFormat>
  <Paragraphs>1501</Paragraphs>
  <Slides>72</Slides>
  <Notes>53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template2007</vt:lpstr>
      <vt:lpstr>Title and Content</vt:lpstr>
      <vt:lpstr>Title Only</vt:lpstr>
      <vt:lpstr>Equation</vt:lpstr>
      <vt:lpstr>Document</vt:lpstr>
      <vt:lpstr>Chart</vt:lpstr>
      <vt:lpstr>Microsoft Word 97 - 2004 Document</vt:lpstr>
      <vt:lpstr>Bits, Bytes, and Integers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Code Security Example</vt:lpstr>
      <vt:lpstr>Typical Usage</vt:lpstr>
      <vt:lpstr>Malicious Usage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Negation: Complement &amp; Increment</vt:lpstr>
      <vt:lpstr>Complement &amp; Increment Examples</vt:lpstr>
      <vt:lpstr>Multiplication</vt:lpstr>
      <vt:lpstr>Unsigned Multiplication in C</vt:lpstr>
      <vt:lpstr>Signed Multiplication in C</vt:lpstr>
      <vt:lpstr>Power-of-2 Multiply with Shift</vt:lpstr>
      <vt:lpstr>Compiled Multiplication Code</vt:lpstr>
      <vt:lpstr>Unsigned Power-of-2 Divide with Shift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Arithmetic: Basic Rules</vt:lpstr>
      <vt:lpstr>Code Security Example #2</vt:lpstr>
      <vt:lpstr>XDR Code</vt:lpstr>
      <vt:lpstr>XDR Vulnerability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Examining Data Representations</vt:lpstr>
      <vt:lpstr>show_bytes Execution Example</vt:lpstr>
      <vt:lpstr>Reading Byte-Reversed Listings</vt:lpstr>
      <vt:lpstr>Representing Pointers</vt:lpstr>
      <vt:lpstr>Representing Strings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Ljubomir Perkovic</cp:lastModifiedBy>
  <cp:revision>124</cp:revision>
  <cp:lastPrinted>2014-08-28T06:23:39Z</cp:lastPrinted>
  <dcterms:created xsi:type="dcterms:W3CDTF">2012-09-04T17:29:26Z</dcterms:created>
  <dcterms:modified xsi:type="dcterms:W3CDTF">2016-09-21T16:12:26Z</dcterms:modified>
</cp:coreProperties>
</file>