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585" r:id="rId9"/>
    <p:sldId id="586" r:id="rId10"/>
    <p:sldId id="646" r:id="rId11"/>
    <p:sldId id="632" r:id="rId12"/>
    <p:sldId id="661" r:id="rId13"/>
    <p:sldId id="588" r:id="rId14"/>
    <p:sldId id="589" r:id="rId15"/>
    <p:sldId id="590" r:id="rId16"/>
    <p:sldId id="637" r:id="rId17"/>
    <p:sldId id="591" r:id="rId18"/>
    <p:sldId id="592" r:id="rId19"/>
    <p:sldId id="593" r:id="rId20"/>
    <p:sldId id="594" r:id="rId21"/>
    <p:sldId id="595" r:id="rId22"/>
    <p:sldId id="647" r:id="rId23"/>
    <p:sldId id="651" r:id="rId24"/>
    <p:sldId id="639" r:id="rId25"/>
    <p:sldId id="649" r:id="rId26"/>
    <p:sldId id="597" r:id="rId27"/>
    <p:sldId id="598" r:id="rId28"/>
    <p:sldId id="599" r:id="rId29"/>
    <p:sldId id="601" r:id="rId30"/>
    <p:sldId id="60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8" r:id="rId39"/>
    <p:sldId id="670" r:id="rId40"/>
    <p:sldId id="672" r:id="rId41"/>
    <p:sldId id="673" r:id="rId42"/>
    <p:sldId id="674" r:id="rId43"/>
    <p:sldId id="679" r:id="rId44"/>
    <p:sldId id="659" r:id="rId45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Objects="1">
      <p:cViewPr>
        <p:scale>
          <a:sx n="108" d="100"/>
          <a:sy n="108" d="100"/>
        </p:scale>
        <p:origin x="-128" y="-152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r>
              <a:rPr lang="en-US" dirty="0" smtClean="0"/>
              <a:t>Code Forms: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Code</a:t>
            </a:r>
            <a:r>
              <a:rPr lang="en-US" dirty="0" smtClean="0"/>
              <a:t>: The byte-level programs that a processor executes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: A text representation of machine code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ISAs: </a:t>
            </a:r>
          </a:p>
          <a:p>
            <a:pPr lvl="1"/>
            <a:r>
              <a:rPr lang="en-US" dirty="0" smtClean="0"/>
              <a:t>Intel: x86, IA32, Itanium, x86-64</a:t>
            </a:r>
          </a:p>
          <a:p>
            <a:pPr lvl="1"/>
            <a:r>
              <a:rPr lang="en-US" dirty="0" smtClean="0"/>
              <a:t>ARM: Used in almost all mobile phones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 smtClean="0"/>
              <a:t>Assembly/Machine Code </a:t>
            </a:r>
            <a:r>
              <a:rPr lang="en-US" dirty="0"/>
              <a:t>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Called </a:t>
            </a:r>
            <a:r>
              <a:rPr lang="en-US" sz="1800" dirty="0"/>
              <a:t>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</a:t>
            </a:r>
            <a:r>
              <a:rPr lang="en-US" sz="1800" dirty="0" smtClean="0"/>
              <a:t>or logical operation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</a:rPr>
              <a:t>Og</a:t>
            </a:r>
            <a:r>
              <a:rPr lang="en-US" sz="2000" dirty="0" smtClean="0">
                <a:latin typeface="Courier New" pitchFamily="49" charset="0"/>
              </a:rPr>
              <a:t> -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</a:t>
            </a:r>
            <a:r>
              <a:rPr lang="en-US" b="1" dirty="0" err="1" smtClean="0">
                <a:latin typeface="Courier New" pitchFamily="49" charset="0"/>
              </a:rPr>
              <a:t>Og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 smtClean="0"/>
              <a:t>) [New to recent versions of GCC]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en-US" dirty="0" smtClean="0"/>
              <a:t>Code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sumstore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long x, long y, 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          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x86-64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pushq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call    </a:t>
            </a:r>
            <a:r>
              <a:rPr lang="en-US" sz="1800" dirty="0">
                <a:latin typeface="Courier New" pitchFamily="49" charset="0"/>
              </a:rPr>
              <a:t>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</a:t>
            </a:r>
            <a:r>
              <a:rPr lang="en-US" dirty="0" smtClean="0">
                <a:latin typeface="Calibri" pitchFamily="34" charset="0"/>
              </a:rPr>
              <a:t>with </a:t>
            </a:r>
            <a:r>
              <a:rPr lang="en-US" dirty="0">
                <a:latin typeface="Calibri" pitchFamily="34" charset="0"/>
              </a:rPr>
              <a:t>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 </a:t>
            </a:r>
            <a:r>
              <a:rPr lang="en-US" dirty="0" err="1" smtClean="0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 smtClean="0">
                <a:latin typeface="Courier New" pitchFamily="49" charset="0"/>
              </a:rPr>
              <a:t>sum.s</a:t>
            </a:r>
            <a:endParaRPr lang="en-US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: Will get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different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results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on different machines due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to different versions of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</a:t>
            </a:r>
            <a:r>
              <a:rPr lang="en-US" dirty="0" smtClean="0"/>
              <a:t>, 4, or 8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</a:t>
            </a:r>
            <a:r>
              <a:rPr lang="en-US" dirty="0" smtClean="0"/>
              <a:t>bytes</a:t>
            </a:r>
          </a:p>
          <a:p>
            <a:endParaRPr lang="en-US" dirty="0"/>
          </a:p>
          <a:p>
            <a:r>
              <a:rPr lang="en-US" dirty="0" smtClean="0"/>
              <a:t>Code: Byte sequences encoding series of instructions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 smtClean="0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14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3,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or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5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0x0400595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Store value </a:t>
            </a:r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where designated by </a:t>
            </a:r>
            <a:r>
              <a:rPr lang="en-US" b="1" dirty="0" err="1" smtClean="0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Move 8-byte value to memory</a:t>
            </a:r>
            <a:endParaRPr lang="en-US" dirty="0"/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Quad words in x86-64 parlance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Operands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b="1" dirty="0" smtClean="0"/>
              <a:t>: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	Memory</a:t>
            </a:r>
            <a:r>
              <a:rPr lang="en-US" dirty="0"/>
              <a:t>	</a:t>
            </a:r>
            <a:r>
              <a:rPr lang="en-US" b="1" dirty="0"/>
              <a:t>M[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Object </a:t>
            </a:r>
            <a:r>
              <a:rPr lang="en-US" dirty="0"/>
              <a:t>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0x40059e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t;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rbx</a:t>
            </a:r>
            <a:r>
              <a:rPr lang="en-US" sz="1800" dirty="0" smtClean="0">
                <a:latin typeface="Courier New" pitchFamily="49" charset="0"/>
              </a:rPr>
              <a:t>)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0x40059e:  48 89 03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</a:t>
            </a:r>
            <a:r>
              <a:rPr lang="en-US" sz="1800" dirty="0" smtClean="0">
                <a:latin typeface="Courier New" pitchFamily="49" charset="0"/>
              </a:rPr>
              <a:t>53  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d3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</a:t>
            </a:r>
            <a:r>
              <a:rPr lang="en-US" sz="1800" dirty="0" smtClean="0">
                <a:latin typeface="Courier New" pitchFamily="49" charset="0"/>
              </a:rPr>
              <a:t>e8 </a:t>
            </a:r>
            <a:r>
              <a:rPr lang="en-US" sz="1800" dirty="0">
                <a:latin typeface="Courier New" pitchFamily="49" charset="0"/>
              </a:rPr>
              <a:t>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89 03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</a:t>
            </a:r>
            <a:r>
              <a:rPr lang="en-US" sz="1800" dirty="0" smtClean="0">
                <a:latin typeface="Courier New" pitchFamily="49" charset="0"/>
              </a:rPr>
              <a:t>5b               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</a:t>
            </a:r>
            <a:r>
              <a:rPr lang="en-US" sz="1800" dirty="0" smtClean="0">
                <a:latin typeface="Courier New" pitchFamily="49" charset="0"/>
              </a:rPr>
              <a:t>c3               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0x0000000000400595 </a:t>
            </a:r>
            <a:r>
              <a:rPr lang="en-US" sz="1800" dirty="0">
                <a:latin typeface="Courier New" pitchFamily="49" charset="0"/>
              </a:rPr>
              <a:t>&lt;+0&gt;</a:t>
            </a:r>
            <a:r>
              <a:rPr lang="en-US" sz="1800" dirty="0" smtClean="0">
                <a:latin typeface="Courier New" pitchFamily="49" charset="0"/>
              </a:rPr>
              <a:t>: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0x0000000000400596 </a:t>
            </a:r>
            <a:r>
              <a:rPr lang="en-US" sz="1800" dirty="0">
                <a:latin typeface="Courier New" pitchFamily="49" charset="0"/>
              </a:rPr>
              <a:t>&lt;+1&gt;: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0x0000000000400599 </a:t>
            </a:r>
            <a:r>
              <a:rPr lang="en-US" sz="1800" dirty="0">
                <a:latin typeface="Courier New" pitchFamily="49" charset="0"/>
              </a:rPr>
              <a:t>&lt;+4&gt;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0x400590 &lt;</a:t>
            </a:r>
            <a:r>
              <a:rPr lang="en-US" sz="1800" dirty="0">
                <a:latin typeface="Courier New" pitchFamily="49" charset="0"/>
              </a:rPr>
              <a:t>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0x000000000040059e </a:t>
            </a:r>
            <a:r>
              <a:rPr lang="en-US" sz="1800" dirty="0">
                <a:latin typeface="Courier New" pitchFamily="49" charset="0"/>
              </a:rPr>
              <a:t>&lt;+9&gt;: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0x00000000004005a1 </a:t>
            </a:r>
            <a:r>
              <a:rPr lang="en-US" sz="1800" dirty="0">
                <a:latin typeface="Courier New" pitchFamily="49" charset="0"/>
              </a:rPr>
              <a:t>&lt;+12&gt;</a:t>
            </a:r>
            <a:r>
              <a:rPr lang="en-US" sz="1800" dirty="0" smtClean="0">
                <a:latin typeface="Courier New" pitchFamily="49" charset="0"/>
              </a:rPr>
              <a:t>:pop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0x00000000004005a2 </a:t>
            </a:r>
            <a:r>
              <a:rPr lang="en-US" sz="1800" dirty="0">
                <a:latin typeface="Courier New" pitchFamily="49" charset="0"/>
              </a:rPr>
              <a:t>&lt;+13&gt;</a:t>
            </a:r>
            <a:r>
              <a:rPr lang="en-US" sz="1800" dirty="0" smtClean="0">
                <a:latin typeface="Courier New" pitchFamily="49" charset="0"/>
              </a:rPr>
              <a:t>: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14 </a:t>
            </a:r>
            <a:r>
              <a:rPr lang="en-US" dirty="0"/>
              <a:t>bytes starting at </a:t>
            </a:r>
            <a:r>
              <a:rPr lang="en-US" dirty="0" err="1" smtClean="0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IA32 Registers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</a:t>
            </a:r>
            <a:r>
              <a:rPr lang="en-US" dirty="0" smtClean="0"/>
              <a:t>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</a:t>
            </a:r>
            <a:r>
              <a:rPr lang="en-US" dirty="0" smtClean="0"/>
              <a:t>16 </a:t>
            </a:r>
            <a:r>
              <a:rPr lang="en-US" dirty="0"/>
              <a:t>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reserved </a:t>
            </a:r>
            <a:r>
              <a:rPr lang="en-US" dirty="0"/>
              <a:t>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movq</a:t>
            </a:r>
            <a:r>
              <a:rPr lang="en-US" smtClean="0"/>
              <a:t> </a:t>
            </a:r>
            <a:r>
              <a:rPr lang="en-US"/>
              <a:t>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 smtClean="0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$0x4,</a:t>
            </a:r>
            <a:r>
              <a:rPr lang="en-US" sz="2000" dirty="0" smtClean="0">
                <a:latin typeface="Courier New" pitchFamily="49" charset="0"/>
              </a:rPr>
              <a:t>%rax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$-147,(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(long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, long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</a:t>
            </a:r>
            <a:r>
              <a:rPr lang="en-US" dirty="0" smtClean="0"/>
              <a:t>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</a:t>
            </a:r>
            <a:r>
              <a:rPr lang="en-US" dirty="0" smtClean="0"/>
              <a:t>went 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456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rax  # t0 = *xp  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(%rsi),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rdx  # t1 = *yp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456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%rdx, (%rdi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*xp = t1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456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%rax, (%rsi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*yp = t0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 smtClean="0"/>
              <a:t> </a:t>
            </a:r>
            <a:r>
              <a:rPr lang="en-US" dirty="0"/>
              <a:t>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2),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$2,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Intel processor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</a:t>
            </a:r>
            <a:r>
              <a:rPr lang="en-US" dirty="0" smtClean="0"/>
              <a:t>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Four </a:t>
            </a:r>
            <a:r>
              <a:rPr lang="en-US" dirty="0" smtClean="0"/>
              <a:t>cores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multiplication</a:t>
            </a:r>
          </a:p>
          <a:p>
            <a:pPr lvl="2" indent="-342900"/>
            <a:r>
              <a:rPr lang="en-US" dirty="0" smtClean="0"/>
              <a:t>But, only used once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Understanding 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95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 smtClean="0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New forms of visible state: program counter, registers, ...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x86-64 move instructions cover wide range of data movement forms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 compiler will figure out different instruction combinations to carry out computation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  <a:endParaRPr lang="en-US" dirty="0" smtClean="0"/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Instructions </a:t>
            </a:r>
            <a:r>
              <a:rPr lang="en-US" dirty="0"/>
              <a:t>to enable more efficient conditional </a:t>
            </a:r>
            <a:r>
              <a:rPr lang="en-US" dirty="0" smtClean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2015 </a:t>
            </a:r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</a:t>
            </a:r>
            <a:r>
              <a:rPr lang="en-US" dirty="0" smtClean="0"/>
              <a:t>x86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CSC 406</a:t>
            </a:r>
            <a:r>
              <a:rPr lang="en-US" dirty="0" smtClean="0"/>
              <a:t>: </a:t>
            </a:r>
            <a:r>
              <a:rPr lang="en-US" dirty="0" smtClean="0"/>
              <a:t>RIP, </a:t>
            </a:r>
            <a:r>
              <a:rPr lang="en-US" dirty="0" smtClean="0"/>
              <a:t>Winter</a:t>
            </a:r>
            <a:r>
              <a:rPr lang="en-US" dirty="0" smtClean="0"/>
              <a:t> 2016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–m64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 smtClean="0"/>
              <a:t>Book covers x86-64</a:t>
            </a:r>
            <a:endParaRPr lang="en-US" dirty="0"/>
          </a:p>
          <a:p>
            <a:pPr lvl="1"/>
            <a:r>
              <a:rPr lang="en-US" dirty="0" smtClean="0"/>
              <a:t>Web aside on IA32</a:t>
            </a:r>
          </a:p>
          <a:p>
            <a:pPr lvl="1"/>
            <a:r>
              <a:rPr lang="en-US" dirty="0" smtClean="0"/>
              <a:t>We will only cover x86-64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20818</TotalTime>
  <Words>3187</Words>
  <Application>Microsoft Macintosh PowerPoint</Application>
  <PresentationFormat>On-screen Show (4:3)</PresentationFormat>
  <Paragraphs>796</Paragraphs>
  <Slides>44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template2007</vt:lpstr>
      <vt:lpstr>Machine-Level Programming I: Basics</vt:lpstr>
      <vt:lpstr>Today: Machine Programming I: Basics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Intel’s 64-Bit History</vt:lpstr>
      <vt:lpstr>Our Coverage</vt:lpstr>
      <vt:lpstr>Today: Machine Programming I: Basics</vt:lpstr>
      <vt:lpstr>Definitions</vt:lpstr>
      <vt:lpstr>Assembly/Machine Code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 </dc:title>
  <dc:subject/>
  <dc:creator>Markus Pueschel</dc:creator>
  <cp:keywords/>
  <dc:description/>
  <cp:lastModifiedBy>Ljubomir Perkovic</cp:lastModifiedBy>
  <cp:revision>670</cp:revision>
  <cp:lastPrinted>2011-09-12T20:37:42Z</cp:lastPrinted>
  <dcterms:created xsi:type="dcterms:W3CDTF">2012-09-11T15:51:41Z</dcterms:created>
  <dcterms:modified xsi:type="dcterms:W3CDTF">2016-09-28T17:33:27Z</dcterms:modified>
  <cp:category/>
</cp:coreProperties>
</file>