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542" r:id="rId2"/>
    <p:sldId id="827" r:id="rId3"/>
    <p:sldId id="833" r:id="rId4"/>
    <p:sldId id="877" r:id="rId5"/>
    <p:sldId id="835" r:id="rId6"/>
    <p:sldId id="878" r:id="rId7"/>
    <p:sldId id="839" r:id="rId8"/>
    <p:sldId id="841" r:id="rId9"/>
    <p:sldId id="840" r:id="rId10"/>
    <p:sldId id="842" r:id="rId11"/>
    <p:sldId id="930" r:id="rId12"/>
    <p:sldId id="883" r:id="rId13"/>
    <p:sldId id="931" r:id="rId14"/>
    <p:sldId id="847" r:id="rId15"/>
    <p:sldId id="887" r:id="rId16"/>
    <p:sldId id="849" r:id="rId17"/>
    <p:sldId id="851" r:id="rId18"/>
    <p:sldId id="893" r:id="rId19"/>
    <p:sldId id="894" r:id="rId20"/>
    <p:sldId id="925" r:id="rId21"/>
    <p:sldId id="856" r:id="rId22"/>
    <p:sldId id="929" r:id="rId23"/>
    <p:sldId id="857" r:id="rId24"/>
    <p:sldId id="908" r:id="rId25"/>
    <p:sldId id="909" r:id="rId26"/>
    <p:sldId id="911" r:id="rId27"/>
    <p:sldId id="912" r:id="rId28"/>
    <p:sldId id="914" r:id="rId29"/>
    <p:sldId id="915" r:id="rId30"/>
    <p:sldId id="918" r:id="rId31"/>
    <p:sldId id="919" r:id="rId32"/>
  </p:sldIdLst>
  <p:sldSz cx="9144000" cy="6858000" type="screen4x3"/>
  <p:notesSz cx="7302500" cy="9586913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6F5BD"/>
    <a:srgbClr val="990000"/>
    <a:srgbClr val="D5F1CF"/>
    <a:srgbClr val="F1C7C7"/>
    <a:srgbClr val="CDF1C5"/>
    <a:srgbClr val="FF9999"/>
    <a:srgbClr val="A8E7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1" autoAdjust="0"/>
    <p:restoredTop sz="98462" autoAdjust="0"/>
  </p:normalViewPr>
  <p:slideViewPr>
    <p:cSldViewPr snapToObjects="1">
      <p:cViewPr>
        <p:scale>
          <a:sx n="108" d="100"/>
          <a:sy n="108" d="100"/>
        </p:scale>
        <p:origin x="-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2" d="100"/>
          <a:sy n="42" d="100"/>
        </p:scale>
        <p:origin x="-1728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20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6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-96" charset="0"/>
              </a:rPr>
              <a:t>Board:</a:t>
            </a:r>
            <a:r>
              <a:rPr lang="en-US" baseline="0" dirty="0" smtClean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21E2-1DC1-4E8F-B6C1-4E2A97596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7772400" cy="2406650"/>
          </a:xfrm>
        </p:spPr>
        <p:txBody>
          <a:bodyPr/>
          <a:lstStyle/>
          <a:p>
            <a:pPr marL="0" indent="0"/>
            <a:r>
              <a:rPr lang="en-US" dirty="0" smtClean="0">
                <a:latin typeface="Calibri" pitchFamily="-96" charset="0"/>
              </a:rPr>
              <a:t>Machine-Level Programming IV: Data</a:t>
            </a:r>
            <a:br>
              <a:rPr lang="en-US" dirty="0" smtClean="0">
                <a:latin typeface="Calibri" pitchFamily="-96" charset="0"/>
              </a:rPr>
            </a:br>
            <a:endParaRPr lang="en-US" sz="2000" b="0" dirty="0" smtClean="0">
              <a:latin typeface="Calibri" pitchFamily="-9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5957887" cy="1450975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Row Vectors</a:t>
            </a:r>
          </a:p>
          <a:p>
            <a:pPr lvl="1"/>
            <a:r>
              <a:rPr lang="en-US">
                <a:latin typeface="Calibri" pitchFamily="-96" charset="0"/>
              </a:rPr>
              <a:t> </a:t>
            </a:r>
            <a:r>
              <a:rPr lang="en-US" b="1">
                <a:latin typeface="Courier New" pitchFamily="-96" charset="0"/>
              </a:rPr>
              <a:t>A[i]</a:t>
            </a:r>
            <a:r>
              <a:rPr lang="en-US">
                <a:latin typeface="Calibri" pitchFamily="-96" charset="0"/>
              </a:rPr>
              <a:t> is array of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elements</a:t>
            </a:r>
          </a:p>
          <a:p>
            <a:pPr lvl="1"/>
            <a:r>
              <a:rPr lang="en-US">
                <a:latin typeface="Calibri" pitchFamily="-96" charset="0"/>
              </a:rPr>
              <a:t>Each element of type </a:t>
            </a:r>
            <a:r>
              <a:rPr lang="en-US" i="1">
                <a:latin typeface="Calibri" pitchFamily="-96" charset="0"/>
              </a:rPr>
              <a:t>T </a:t>
            </a:r>
            <a:r>
              <a:rPr lang="en-US">
                <a:latin typeface="Calibri" pitchFamily="-96" charset="0"/>
              </a:rPr>
              <a:t>requires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pPr lvl="1"/>
            <a:r>
              <a:rPr lang="en-US">
                <a:latin typeface="Calibri" pitchFamily="-96" charset="0"/>
              </a:rPr>
              <a:t>Starting address </a:t>
            </a:r>
            <a:r>
              <a:rPr lang="en-US" b="1">
                <a:latin typeface="Courier New" pitchFamily="-96" charset="0"/>
              </a:rPr>
              <a:t>A +</a:t>
            </a:r>
            <a:r>
              <a:rPr lang="en-US">
                <a:latin typeface="Courier New" pitchFamily="-96" charset="0"/>
              </a:rPr>
              <a:t> </a:t>
            </a:r>
            <a:r>
              <a:rPr lang="en-US">
                <a:latin typeface="Calibri" pitchFamily="-96" charset="0"/>
              </a:rPr>
              <a:t> </a:t>
            </a:r>
            <a:r>
              <a:rPr lang="en-US" i="1">
                <a:latin typeface="Calibri" pitchFamily="-96" charset="0"/>
              </a:rPr>
              <a:t>i</a:t>
            </a:r>
            <a:r>
              <a:rPr lang="en-US">
                <a:latin typeface="Calibri" pitchFamily="-96" charset="0"/>
              </a:rPr>
              <a:t> * (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A+((</a:t>
            </a:r>
            <a:r>
              <a:rPr lang="en-US" sz="1800" dirty="0">
                <a:latin typeface="Courier New" pitchFamily="-96" charset="0"/>
              </a:rPr>
              <a:t>R-1)*C*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267200"/>
            <a:ext cx="7404100" cy="24384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 smtClean="0">
                <a:latin typeface="Calibri" pitchFamily="-96" charset="0"/>
              </a:rPr>
              <a:t>Machine Code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503738" y="1988840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get_pgh_zip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495300" y="3204779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%rdi,%rdi,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4),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%rax,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4),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6017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</a:t>
            </a:r>
            <a:r>
              <a:rPr lang="en-US" dirty="0" smtClean="0">
                <a:latin typeface="Calibri" pitchFamily="-96" charset="0"/>
              </a:rPr>
              <a:t>Element </a:t>
            </a:r>
            <a:r>
              <a:rPr lang="en-US" dirty="0">
                <a:latin typeface="Calibri" pitchFamily="-96" charset="0"/>
              </a:rPr>
              <a:t>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Array Elements 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 </a:t>
            </a:r>
            <a:r>
              <a:rPr lang="en-US" b="1" dirty="0" smtClean="0">
                <a:latin typeface="Courier New" pitchFamily="-96" charset="0"/>
              </a:rPr>
              <a:t>A[</a:t>
            </a:r>
            <a:r>
              <a:rPr lang="en-US" b="1" dirty="0" err="1" smtClean="0">
                <a:latin typeface="Courier New" pitchFamily="-96" charset="0"/>
              </a:rPr>
              <a:t>i</a:t>
            </a:r>
            <a:r>
              <a:rPr lang="en-US" b="1" dirty="0" smtClean="0">
                <a:latin typeface="Courier New" pitchFamily="-96" charset="0"/>
              </a:rPr>
              <a:t>][j]</a:t>
            </a:r>
            <a:r>
              <a:rPr lang="en-US" b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is element of type </a:t>
            </a:r>
            <a:r>
              <a:rPr lang="en-US" i="1" dirty="0" smtClean="0">
                <a:latin typeface="Calibri" pitchFamily="-96" charset="0"/>
              </a:rPr>
              <a:t>T, </a:t>
            </a:r>
            <a:r>
              <a:rPr lang="en-US" dirty="0" smtClean="0">
                <a:latin typeface="Calibri" pitchFamily="-96" charset="0"/>
              </a:rPr>
              <a:t>which requires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 bytes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Address  </a:t>
            </a:r>
            <a:r>
              <a:rPr lang="en-US" b="1" dirty="0" smtClean="0">
                <a:latin typeface="Courier New" pitchFamily="-96" charset="0"/>
              </a:rPr>
              <a:t>A +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i="1" dirty="0" err="1" smtClean="0">
                <a:latin typeface="Calibri" pitchFamily="-96" charset="0"/>
              </a:rPr>
              <a:t>i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* (</a:t>
            </a:r>
            <a:r>
              <a:rPr lang="en-US" i="1" dirty="0" smtClean="0">
                <a:latin typeface="Calibri" pitchFamily="-96" charset="0"/>
              </a:rPr>
              <a:t>C </a:t>
            </a:r>
            <a:r>
              <a:rPr lang="en-US" dirty="0" smtClean="0">
                <a:latin typeface="Calibri" pitchFamily="-96" charset="0"/>
              </a:rPr>
              <a:t>*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+  </a:t>
            </a:r>
            <a:r>
              <a:rPr lang="en-US" i="1" dirty="0" smtClean="0">
                <a:latin typeface="Calibri" pitchFamily="-96" charset="0"/>
              </a:rPr>
              <a:t>j</a:t>
            </a:r>
            <a:r>
              <a:rPr lang="en-US" dirty="0" smtClean="0">
                <a:latin typeface="Calibri" pitchFamily="-96" charset="0"/>
              </a:rPr>
              <a:t> * </a:t>
            </a:r>
            <a:r>
              <a:rPr lang="en-US" i="1" dirty="0" smtClean="0">
                <a:latin typeface="Calibri" pitchFamily="-96" charset="0"/>
              </a:rPr>
              <a:t>K = </a:t>
            </a:r>
            <a:r>
              <a:rPr lang="pl-PL" i="1" dirty="0" smtClean="0">
                <a:latin typeface="Calibri" pitchFamily="-96" charset="0"/>
              </a:rPr>
              <a:t>A + </a:t>
            </a:r>
            <a:r>
              <a:rPr lang="pl-PL" dirty="0" smtClean="0">
                <a:latin typeface="Calibri" pitchFamily="-96" charset="0"/>
              </a:rPr>
              <a:t>(</a:t>
            </a:r>
            <a:r>
              <a:rPr lang="pl-PL" i="1" dirty="0" smtClean="0">
                <a:latin typeface="Calibri" pitchFamily="-96" charset="0"/>
              </a:rPr>
              <a:t>i * C +  j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pl-PL" i="1" dirty="0" smtClean="0">
                <a:latin typeface="Calibri" pitchFamily="-96" charset="0"/>
              </a:rPr>
              <a:t>* K</a:t>
            </a:r>
            <a:endParaRPr lang="en-US" i="1" dirty="0" smtClean="0">
              <a:latin typeface="Calibri" pitchFamily="-96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</a:t>
            </a:r>
            <a:r>
              <a:rPr lang="en-US" sz="1800" dirty="0" err="1" smtClean="0">
                <a:latin typeface="Courier New" pitchFamily="-96" charset="0"/>
              </a:rPr>
              <a:t>+(i</a:t>
            </a:r>
            <a:r>
              <a:rPr lang="en-US" sz="1800" dirty="0">
                <a:latin typeface="Courier New" pitchFamily="-96" charset="0"/>
              </a:rPr>
              <a:t>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+((</a:t>
            </a:r>
            <a:r>
              <a:rPr lang="en-US" sz="1800" dirty="0">
                <a:latin typeface="Courier New" pitchFamily="-96" charset="0"/>
              </a:rPr>
              <a:t>R-1)*C*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259513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 smtClean="0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 smtClean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  <a:endParaRPr lang="en-US" dirty="0">
              <a:solidFill>
                <a:srgbClr val="990000"/>
              </a:solidFill>
              <a:latin typeface="Courier New" pitchFamily="-9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53136"/>
            <a:ext cx="8320088" cy="174989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</a:t>
            </a:r>
            <a:r>
              <a:rPr lang="en-US" b="1" dirty="0" smtClean="0">
                <a:latin typeface="Courier New" pitchFamily="-96" charset="0"/>
              </a:rPr>
              <a:t>4*dig</a:t>
            </a:r>
          </a:p>
          <a:p>
            <a:pPr lvl="2"/>
            <a:r>
              <a:rPr lang="en-US" dirty="0" smtClean="0"/>
              <a:t>=   </a:t>
            </a:r>
            <a:r>
              <a:rPr lang="en-US" b="1" dirty="0" err="1" smtClean="0">
                <a:latin typeface="Courier New" pitchFamily="-96" charset="0"/>
              </a:rPr>
              <a:t>pgh</a:t>
            </a:r>
            <a:r>
              <a:rPr lang="en-US" b="1" dirty="0" smtClean="0">
                <a:latin typeface="Courier New" pitchFamily="-96" charset="0"/>
              </a:rPr>
              <a:t> + 4*(5*index + dig)</a:t>
            </a:r>
            <a:endParaRPr lang="en-US" b="1" dirty="0">
              <a:latin typeface="Courier New" pitchFamily="-96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419872" y="2115453"/>
            <a:ext cx="37338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74140" y="3680778"/>
            <a:ext cx="80010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(%rdi,%rdi,4),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5*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index+dig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(,%rsi,4),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M[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+ 4*(5*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index+dig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)]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1005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120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65238"/>
            <a:ext cx="3505200" cy="22860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Variable </a:t>
            </a:r>
            <a:r>
              <a:rPr lang="en-US" sz="2000" dirty="0" err="1">
                <a:latin typeface="Courier New" pitchFamily="-96" charset="0"/>
              </a:rPr>
              <a:t>univ</a:t>
            </a:r>
            <a:r>
              <a:rPr lang="en-US" sz="2000" dirty="0">
                <a:latin typeface="Calibri" pitchFamily="-96" charset="0"/>
              </a:rPr>
              <a:t> denotes array of 3 elements</a:t>
            </a:r>
          </a:p>
          <a:p>
            <a:r>
              <a:rPr lang="en-US" sz="2000" dirty="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8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sz="2000" dirty="0">
                <a:latin typeface="Calibri" pitchFamily="-96" charset="0"/>
              </a:rPr>
              <a:t>Each pointer points to array of 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 err="1">
                <a:latin typeface="Calibri" pitchFamily="-96" charset="0"/>
              </a:rPr>
              <a:t>’s</a:t>
            </a:r>
            <a:r>
              <a:rPr lang="en-US" sz="2000" dirty="0">
                <a:latin typeface="Calibri" pitchFamily="-96" charset="0"/>
              </a:rPr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zip_dig cmu = { 1, 5, 2, 1, 3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mit = { 0, 2, 1, 3, 9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ucb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28600" y="2438400"/>
            <a:ext cx="52578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#define UCOUNT 3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int *univ[UCOUNT] = {mit, cmu, ucb};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 smtClean="0">
                    <a:latin typeface="Courier New" pitchFamily="-96" charset="0"/>
                  </a:rPr>
                  <a:t>168</a:t>
                </a:r>
                <a:endParaRPr lang="en-US" sz="1800" dirty="0">
                  <a:latin typeface="Courier New" pitchFamily="-96" charset="0"/>
                </a:endParaRP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 smtClean="0">
                    <a:latin typeface="Courier New" pitchFamily="-96" charset="0"/>
                  </a:rPr>
                  <a:t>176</a:t>
                </a:r>
                <a:endParaRPr lang="en-US" sz="1800" dirty="0">
                  <a:latin typeface="Courier New" pitchFamily="-96" charset="0"/>
                </a:endParaRP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8813" y="45720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mit</a:t>
              </a: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122613" y="5272088"/>
              <a:ext cx="595312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ucb</a:t>
              </a: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93713"/>
            <a:ext cx="7767637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4648200"/>
            <a:ext cx="8472487" cy="212248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Computation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Element access 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[univ</a:t>
            </a:r>
            <a:r>
              <a:rPr lang="en-US" b="1" dirty="0" smtClean="0">
                <a:latin typeface="Courier New" pitchFamily="-96" charset="0"/>
              </a:rPr>
              <a:t>+8*</a:t>
            </a:r>
            <a:r>
              <a:rPr lang="en-US" b="1" dirty="0">
                <a:latin typeface="Courier New" pitchFamily="-96" charset="0"/>
              </a:rPr>
              <a:t>index]+4*</a:t>
            </a:r>
            <a:r>
              <a:rPr lang="en-US" b="1" dirty="0" smtClean="0">
                <a:latin typeface="Courier New" pitchFamily="-96" charset="0"/>
              </a:rPr>
              <a:t>digit]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 dirty="0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3400" y="3021013"/>
            <a:ext cx="8382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$2,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 # 4*digit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(,%rdi,8),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# p =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[index] + 4*digit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# return *p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index,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digit)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95599"/>
            <a:ext cx="3996721" cy="132511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572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251520" y="1725613"/>
            <a:ext cx="430778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index,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digit)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8200" y="1725613"/>
            <a:ext cx="438829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index,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digit)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368300" y="138271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559300" y="13716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248904" y="4961720"/>
            <a:ext cx="8716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 smtClean="0">
                <a:latin typeface="Calibri" pitchFamily="-96" charset="0"/>
              </a:rPr>
              <a:t>Accesses </a:t>
            </a:r>
            <a:r>
              <a:rPr lang="en-US" b="0" dirty="0">
                <a:latin typeface="Calibri" pitchFamily="-96" charset="0"/>
              </a:rPr>
              <a:t>looks </a:t>
            </a:r>
            <a:r>
              <a:rPr lang="en-US" b="0" dirty="0" smtClean="0">
                <a:latin typeface="Calibri" pitchFamily="-96" charset="0"/>
              </a:rPr>
              <a:t>similar in C, </a:t>
            </a:r>
            <a:r>
              <a:rPr lang="en-US" b="0" dirty="0">
                <a:latin typeface="Calibri" pitchFamily="-96" charset="0"/>
              </a:rPr>
              <a:t>but </a:t>
            </a:r>
            <a:r>
              <a:rPr lang="en-US" b="0" dirty="0" smtClean="0">
                <a:latin typeface="Calibri" pitchFamily="-96" charset="0"/>
              </a:rPr>
              <a:t>address computations very different: </a:t>
            </a:r>
            <a:endParaRPr lang="en-US" b="0" dirty="0">
              <a:latin typeface="Calibri" pitchFamily="-96" charset="0"/>
            </a:endParaRP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262036" y="5802313"/>
            <a:ext cx="4032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[pgh+20*index+4*</a:t>
            </a:r>
            <a:r>
              <a:rPr lang="en-US" sz="2000" dirty="0" smtClean="0">
                <a:latin typeface="Courier New" pitchFamily="-96" charset="0"/>
              </a:rPr>
              <a:t>digit]</a:t>
            </a:r>
            <a:endParaRPr lang="en-US" sz="2000" dirty="0">
              <a:latin typeface="Courier New" pitchFamily="-96" charset="0"/>
            </a:endParaRP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4376793" y="5791200"/>
            <a:ext cx="480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</a:t>
            </a: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[univ</a:t>
            </a:r>
            <a:r>
              <a:rPr lang="en-US" sz="2000" dirty="0" smtClean="0">
                <a:latin typeface="Courier New" pitchFamily="-96" charset="0"/>
              </a:rPr>
              <a:t>+8*</a:t>
            </a:r>
            <a:r>
              <a:rPr lang="en-US" sz="2000" dirty="0">
                <a:latin typeface="Courier New" pitchFamily="-96" charset="0"/>
              </a:rPr>
              <a:t>index]+4*</a:t>
            </a:r>
            <a:r>
              <a:rPr lang="en-US" sz="2000" dirty="0" smtClean="0">
                <a:latin typeface="Courier New" pitchFamily="-96" charset="0"/>
              </a:rPr>
              <a:t>digit]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8" y="3429000"/>
            <a:ext cx="3973140" cy="122880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2" y="277320"/>
            <a:ext cx="3428504" cy="112761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N X N Matrix Code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4938"/>
            <a:ext cx="3481382" cy="5224462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Know value of N at compile time</a:t>
            </a:r>
          </a:p>
          <a:p>
            <a:endParaRPr lang="en-US" dirty="0" smtClean="0">
              <a:latin typeface="Calibri" pitchFamily="-96" charset="0"/>
            </a:endParaRPr>
          </a:p>
          <a:p>
            <a:r>
              <a:rPr lang="en-US" dirty="0" smtClean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Traditional way to implement dynamic arrays</a:t>
            </a:r>
          </a:p>
          <a:p>
            <a:endParaRPr lang="en-US" dirty="0" smtClean="0">
              <a:latin typeface="Calibri" pitchFamily="-96" charset="0"/>
            </a:endParaRPr>
          </a:p>
          <a:p>
            <a:r>
              <a:rPr lang="en-US" dirty="0" smtClean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Now supported by </a:t>
            </a:r>
            <a:r>
              <a:rPr lang="en-US" dirty="0" err="1" smtClean="0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[N][N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fix_ele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 smtClean="0">
                <a:latin typeface="Courier New" pitchFamily="-96" charset="0"/>
              </a:rPr>
              <a:t>,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      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return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 smtClean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vec_ele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n, 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sz="1800" dirty="0" smtClean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      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return a[IDX(</a:t>
            </a:r>
            <a:r>
              <a:rPr lang="en-US" sz="1800" dirty="0" err="1" smtClean="0">
                <a:latin typeface="Courier New" pitchFamily="-96" charset="0"/>
              </a:rPr>
              <a:t>n,i,j</a:t>
            </a:r>
            <a:r>
              <a:rPr lang="en-US" sz="1800" dirty="0" smtClean="0">
                <a:latin typeface="Courier New" pitchFamily="-96" charset="0"/>
              </a:rPr>
              <a:t>)];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 smtClean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 err="1" smtClean="0">
                <a:latin typeface="Courier New" pitchFamily="-96" charset="0"/>
              </a:rPr>
              <a:t>int</a:t>
            </a:r>
            <a:r>
              <a:rPr lang="pt-BR" sz="1800" dirty="0" smtClean="0">
                <a:latin typeface="Courier New" pitchFamily="-96" charset="0"/>
              </a:rPr>
              <a:t> </a:t>
            </a:r>
            <a:r>
              <a:rPr lang="pt-BR" sz="1800" dirty="0" err="1" smtClean="0">
                <a:latin typeface="Courier New" pitchFamily="-96" charset="0"/>
              </a:rPr>
              <a:t>var_ele</a:t>
            </a:r>
            <a:r>
              <a:rPr lang="pt-BR" sz="1800" dirty="0" smtClean="0">
                <a:latin typeface="Courier New" pitchFamily="-96" charset="0"/>
              </a:rPr>
              <a:t>(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n, </a:t>
            </a:r>
            <a:r>
              <a:rPr lang="pt-BR" sz="1800" dirty="0" smtClean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 smtClean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</a:t>
            </a:r>
            <a:r>
              <a:rPr lang="pt-BR" sz="1800" dirty="0" smtClean="0">
                <a:latin typeface="Courier New" pitchFamily="-96" charset="0"/>
              </a:rPr>
              <a:t>          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i,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}</a:t>
            </a:r>
            <a:endParaRPr lang="pt-BR" sz="1800" dirty="0">
              <a:latin typeface="Courier New" pitchFamily="-9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16 X 16 Matrix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fix_ele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return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# a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rdx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$6,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  # 64*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# a + 64*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(%rdi,%rdx,4),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M[a + 64*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+ 4*j]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 smtClean="0">
                <a:latin typeface="Calibri" pitchFamily="-96" charset="0"/>
              </a:rPr>
              <a:t>C = 16, K = 4</a:t>
            </a:r>
            <a:endParaRPr kumimoji="0" lang="en-US" sz="20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n X n Matrix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2746325"/>
            <a:ext cx="7603208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 smtClean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int </a:t>
            </a:r>
            <a:r>
              <a:rPr lang="pt-BR" sz="1800" dirty="0" err="1" smtClean="0">
                <a:latin typeface="Courier New" pitchFamily="-96" charset="0"/>
              </a:rPr>
              <a:t>var_ele</a:t>
            </a:r>
            <a:r>
              <a:rPr lang="pt-BR" sz="1800" dirty="0" smtClean="0">
                <a:latin typeface="Courier New" pitchFamily="-96" charset="0"/>
              </a:rPr>
              <a:t>(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n, </a:t>
            </a:r>
            <a:r>
              <a:rPr lang="pt-BR" sz="1800" dirty="0" smtClean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 smtClean="0">
                <a:latin typeface="Courier New" pitchFamily="-96" charset="0"/>
              </a:rPr>
              <a:t>,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i,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}</a:t>
            </a:r>
            <a:endParaRPr lang="pt-BR" sz="1800" dirty="0">
              <a:latin typeface="Courier New" pitchFamily="-96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224" y="4365104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n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a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rcx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imulq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# n*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(%rsi,%rdi,4),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(%rax,%rcx,4),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+ 4*j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185937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 smtClean="0">
                <a:latin typeface="Calibri" pitchFamily="-96" charset="0"/>
              </a:rPr>
              <a:t>C = n, K = 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Must perform</a:t>
            </a:r>
            <a:r>
              <a:rPr kumimoji="0" lang="en-US" sz="2000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integer multiplication</a:t>
            </a:r>
            <a:endParaRPr kumimoji="0" lang="en-US" sz="20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Multi-level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Alignment</a:t>
            </a:r>
            <a:endParaRPr lang="en-US" dirty="0" smtClean="0">
              <a:solidFill>
                <a:srgbClr val="7F7F7F"/>
              </a:solidFill>
              <a:latin typeface="Calibri" pitchFamily="-9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Alignment</a:t>
            </a:r>
            <a:endParaRPr lang="en-US" dirty="0" smtClean="0">
              <a:solidFill>
                <a:srgbClr val="000000"/>
              </a:solidFill>
              <a:latin typeface="Calibri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Structure Representation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286385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 smtClean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 smtClean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 smtClean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dirty="0" smtClean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 smtClean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 smtClean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urier New" pitchFamily="-96" charset="0"/>
                </a:rPr>
                <a:t>next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16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24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32</a:t>
              </a:r>
              <a:endParaRPr lang="en-US" sz="2000" dirty="0">
                <a:latin typeface="Courier New" pitchFamily="-96" charset="0"/>
              </a:endParaRP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[4]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rec *next;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2" y="4929198"/>
            <a:ext cx="5089525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(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*</a:t>
            </a:r>
            <a:r>
              <a:rPr lang="en-US" sz="1800" dirty="0" err="1" smtClean="0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</a:t>
            </a:r>
            <a:r>
              <a:rPr lang="en-US" dirty="0" smtClean="0">
                <a:latin typeface="Calibri" pitchFamily="-96" charset="0"/>
              </a:rPr>
              <a:t>time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Compute as</a:t>
            </a:r>
            <a:r>
              <a:rPr lang="en-US" dirty="0">
                <a:latin typeface="Calibri" pitchFamily="-96" charset="0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r + 4*</a:t>
            </a:r>
            <a:r>
              <a:rPr lang="en-US" b="1" dirty="0" err="1" smtClean="0">
                <a:latin typeface="Courier New"/>
                <a:cs typeface="Courier New"/>
              </a:rPr>
              <a:t>idx</a:t>
            </a:r>
            <a:endParaRPr lang="en-US" b="1" dirty="0" smtClean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Courier New" pitchFamily="-96" charset="0"/>
              </a:rPr>
              <a:t>r+4*</a:t>
            </a:r>
            <a:r>
              <a:rPr lang="en-US" dirty="0" err="1" smtClean="0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urier New" pitchFamily="-96" charset="0"/>
                </a:rPr>
                <a:t>next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16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24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32</a:t>
              </a:r>
              <a:endParaRPr lang="en-US" sz="2000" dirty="0">
                <a:latin typeface="Courier New" pitchFamily="-96" charset="0"/>
              </a:endParaRP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[4]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rec *next;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19196" y="489871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</a:t>
            </a:r>
            <a:r>
              <a:rPr lang="cs-CZ" sz="1800" dirty="0" smtClean="0">
                <a:latin typeface="Courier New" pitchFamily="49" charset="0"/>
              </a:rPr>
              <a:t>L11:                         # </a:t>
            </a:r>
            <a:r>
              <a:rPr lang="cs-CZ" sz="1800" dirty="0" err="1" smtClean="0">
                <a:latin typeface="Courier New" pitchFamily="49" charset="0"/>
              </a:rPr>
              <a:t>loop</a:t>
            </a:r>
            <a:r>
              <a:rPr lang="cs-CZ" sz="1800" dirty="0" smtClean="0">
                <a:latin typeface="Courier New" pitchFamily="49" charset="0"/>
              </a:rPr>
              <a:t>:</a:t>
            </a:r>
            <a:endParaRPr lang="cs-CZ" sz="1800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movslq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16(%rdi),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#   i = M[r+16]	  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esi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, (%rdi,%rax,4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) #   M[r+4*i] = val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24(%rdi), %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rdi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= M[r+24]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%rdi, %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rdi          #   Test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L11          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 smtClean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r = r-&gt;</a:t>
            </a:r>
            <a:r>
              <a:rPr lang="nn-NO" sz="1800" dirty="0" err="1" smtClean="0">
                <a:latin typeface="Courier New" pitchFamily="-96" charset="0"/>
              </a:rPr>
              <a:t>next</a:t>
            </a:r>
            <a:r>
              <a:rPr lang="nn-NO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}</a:t>
            </a:r>
            <a:endParaRPr lang="nn-NO" sz="1800" dirty="0">
              <a:latin typeface="Courier New" pitchFamily="-96" charset="0"/>
            </a:endParaRP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Following Linked List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645765"/>
              </p:ext>
            </p:extLst>
          </p:nvPr>
        </p:nvGraphicFramePr>
        <p:xfrm>
          <a:off x="4292600" y="3699508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Register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Value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[4]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rec *next;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smtClean="0">
                      <a:latin typeface="Courier New" pitchFamily="-96" charset="0"/>
                    </a:rPr>
                    <a:t>next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16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24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32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Structures &amp; Alignment</a:t>
            </a: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 smtClean="0"/>
              <a:t>Unaligned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Aligned </a:t>
            </a:r>
            <a:r>
              <a:rPr lang="en-US" dirty="0"/>
              <a:t>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Alignment Principles</a:t>
            </a: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  <a:p>
            <a:pPr marL="552450" lvl="1"/>
            <a:r>
              <a:rPr lang="en-US" dirty="0"/>
              <a:t>Required on some machines; advised on </a:t>
            </a:r>
            <a:r>
              <a:rPr lang="en-US" dirty="0" smtClean="0"/>
              <a:t>x86-64</a:t>
            </a:r>
            <a:endParaRPr lang="en-US" dirty="0"/>
          </a:p>
          <a:p>
            <a:r>
              <a:rPr lang="en-US" dirty="0" smtClean="0"/>
              <a:t>Motivation </a:t>
            </a:r>
            <a:r>
              <a:rPr lang="en-US" dirty="0"/>
              <a:t>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quad word boundaries</a:t>
            </a:r>
          </a:p>
          <a:p>
            <a:pPr marL="838200" lvl="2"/>
            <a:r>
              <a:rPr lang="en-US" dirty="0"/>
              <a:t>Virtual memory </a:t>
            </a:r>
            <a:r>
              <a:rPr lang="en-US" dirty="0" smtClean="0"/>
              <a:t>trickier </a:t>
            </a:r>
            <a:r>
              <a:rPr lang="en-US" dirty="0"/>
              <a:t>when datum spans 2 pages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 smtClean="0"/>
              <a:t>1 </a:t>
            </a:r>
            <a:r>
              <a:rPr lang="en-US" dirty="0"/>
              <a:t>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</a:t>
            </a:r>
            <a:r>
              <a:rPr lang="en-US" dirty="0" smtClean="0"/>
              <a:t>address</a:t>
            </a:r>
            <a:endParaRPr lang="en-US" dirty="0"/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 smtClean="0">
                <a:latin typeface="Courier New"/>
                <a:cs typeface="Courier New"/>
              </a:rPr>
              <a:t>long,</a:t>
            </a:r>
            <a:r>
              <a:rPr lang="en-US" dirty="0" smtClean="0"/>
              <a:t>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char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*</a:t>
            </a:r>
            <a:r>
              <a:rPr lang="en-US" dirty="0"/>
              <a:t>, …</a:t>
            </a:r>
          </a:p>
          <a:p>
            <a:pPr marL="552450" lvl="1"/>
            <a:r>
              <a:rPr lang="en-US" dirty="0" smtClean="0"/>
              <a:t>lowest </a:t>
            </a:r>
            <a:r>
              <a:rPr lang="en-US" dirty="0"/>
              <a:t>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 smtClean="0"/>
              <a:t>16 bytes: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long double</a:t>
            </a:r>
            <a:r>
              <a:rPr lang="en-US" b="0" dirty="0" smtClean="0">
                <a:latin typeface="Calibri"/>
                <a:cs typeface="Calibri"/>
                <a:sym typeface="Courier New Bold" charset="0"/>
              </a:rPr>
              <a:t> (GCC on Linux)</a:t>
            </a:r>
            <a:endParaRPr lang="en-US" dirty="0" smtClean="0">
              <a:latin typeface="Courier New Bold" charset="0"/>
              <a:cs typeface="Courier New Bold" charset="0"/>
              <a:sym typeface="Courier New Bold" charset="0"/>
            </a:endParaRPr>
          </a:p>
          <a:p>
            <a:pPr lvl="1"/>
            <a:r>
              <a:rPr lang="en-US" dirty="0" smtClean="0"/>
              <a:t>lowest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bits of address must be </a:t>
            </a:r>
            <a:r>
              <a:rPr lang="en-US" dirty="0" smtClean="0"/>
              <a:t>0000</a:t>
            </a:r>
            <a:r>
              <a:rPr lang="en-US" baseline="-6000" dirty="0" smtClean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pPr marL="552450" lvl="1"/>
            <a:r>
              <a:rPr lang="en-US" dirty="0"/>
              <a:t>K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Meeting Overall Alignment Requirement</a:t>
            </a: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For largest alignment requirement K</a:t>
            </a:r>
          </a:p>
          <a:p>
            <a:r>
              <a:rPr lang="en-US" dirty="0" smtClean="0"/>
              <a:t>Overall structure must be multiple of K</a:t>
            </a:r>
            <a:endParaRPr lang="en-US" dirty="0"/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639763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latin typeface="Calibri" pitchFamily="34" charset="0"/>
              </a:rPr>
              <a:t>Multiple of K=8</a:t>
            </a:r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508500" cy="977900"/>
          </a:xfrm>
          <a:ln/>
        </p:spPr>
        <p:txBody>
          <a:bodyPr/>
          <a:lstStyle/>
          <a:p>
            <a:r>
              <a:rPr lang="en-US" dirty="0" smtClean="0"/>
              <a:t>Overall structure length multiple of K</a:t>
            </a:r>
          </a:p>
          <a:p>
            <a:r>
              <a:rPr lang="en-US" dirty="0" smtClean="0"/>
              <a:t>Satisfy </a:t>
            </a:r>
            <a:r>
              <a:rPr lang="en-US" dirty="0"/>
              <a:t>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639763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639763"/>
                <a:gridCol w="320675"/>
                <a:gridCol w="320675"/>
                <a:gridCol w="639762"/>
                <a:gridCol w="320675"/>
                <a:gridCol w="320675"/>
                <a:gridCol w="320675"/>
                <a:gridCol w="320675"/>
                <a:gridCol w="320675"/>
                <a:gridCol w="320675"/>
                <a:gridCol w="639763"/>
                <a:gridCol w="320675"/>
                <a:gridCol w="22805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bytes in memory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649391"/>
            <a:ext cx="6399213" cy="747712"/>
            <a:chOff x="2515700" y="4343402"/>
            <a:chExt cx="6399700" cy="747713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+ 24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+ 24</a:t>
              </a:r>
              <a:endParaRPr lang="en-US" sz="1600" b="0" i="1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 dirty="0"/>
              <a:t>Compute array offset </a:t>
            </a:r>
            <a:r>
              <a:rPr lang="en-US" dirty="0" smtClean="0"/>
              <a:t>12*</a:t>
            </a:r>
            <a:r>
              <a:rPr lang="en-US" dirty="0" err="1" smtClean="0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get_j(int idx)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a[idx].j;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2)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,%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a+8(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,%rax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,4)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,%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4956"/>
              </p:ext>
            </p:extLst>
          </p:nvPr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639763"/>
                <a:gridCol w="320675"/>
                <a:gridCol w="320675"/>
                <a:gridCol w="639762"/>
                <a:gridCol w="320675"/>
                <a:gridCol w="639763"/>
                <a:gridCol w="639762"/>
                <a:gridCol w="320675"/>
                <a:gridCol w="639763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89802"/>
              </p:ext>
            </p:extLst>
          </p:nvPr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741362"/>
                <a:gridCol w="741363"/>
                <a:gridCol w="247650"/>
                <a:gridCol w="493712"/>
                <a:gridCol w="493713"/>
                <a:gridCol w="247650"/>
                <a:gridCol w="741362"/>
                <a:gridCol w="741363"/>
                <a:gridCol w="247650"/>
                <a:gridCol w="247650"/>
                <a:gridCol w="247650"/>
                <a:gridCol w="24765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</a:t>
            </a:r>
            <a:r>
              <a:rPr lang="en-US" dirty="0" smtClean="0"/>
              <a:t>(K=4)</a:t>
            </a:r>
            <a:endParaRPr lang="en-US" dirty="0"/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S4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S5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</a:t>
            </a:r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bytes</a:t>
            </a:r>
          </a:p>
        </p:txBody>
      </p: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 err="1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</a:t>
            </a:r>
            <a:r>
              <a:rPr lang="en-US" sz="1800" dirty="0" smtClean="0">
                <a:latin typeface="Calibri" pitchFamily="-96" charset="0"/>
              </a:rPr>
              <a:t>+ 4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</a:t>
            </a:r>
            <a:r>
              <a:rPr lang="en-US" sz="1800" dirty="0" smtClean="0">
                <a:latin typeface="Calibri" pitchFamily="-96" charset="0"/>
              </a:rPr>
              <a:t>8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 smtClean="0">
                <a:latin typeface="Calibri" pitchFamily="-96" charset="0"/>
              </a:rPr>
              <a:t>5      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 </a:t>
            </a:r>
            <a:r>
              <a:rPr lang="en-US" sz="1800" dirty="0">
                <a:latin typeface="Calibri" pitchFamily="-96" charset="0"/>
              </a:rPr>
              <a:t>+ 4</a:t>
            </a:r>
            <a:r>
              <a:rPr lang="en-US" sz="1800" i="1" dirty="0">
                <a:latin typeface="Calibri" pitchFamily="-96" charset="0"/>
              </a:rPr>
              <a:t> </a:t>
            </a:r>
            <a:r>
              <a:rPr lang="en-US" sz="1800" i="1" dirty="0" err="1">
                <a:latin typeface="Calibri" pitchFamily="-96" charset="0"/>
              </a:rPr>
              <a:t>i</a:t>
            </a:r>
            <a:endParaRPr lang="en-US" sz="1800" i="1" dirty="0">
              <a:latin typeface="Calibri" pitchFamily="-96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int val[5];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4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 smtClean="0">
                  <a:latin typeface="Calibri" pitchFamily="-96" charset="0"/>
                </a:rPr>
                <a:t>x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r>
                <a:rPr lang="en-US" sz="1800" b="0" i="1" dirty="0">
                  <a:latin typeface="Calibri" pitchFamily="-96" charset="0"/>
                </a:rPr>
                <a:t> </a:t>
              </a:r>
              <a:r>
                <a:rPr lang="en-US" sz="1800" b="0" dirty="0">
                  <a:latin typeface="Calibri" pitchFamily="-96" charset="0"/>
                </a:rPr>
                <a:t>+ 4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+ 8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+ 12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+ 16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+ 20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556250"/>
            <a:ext cx="8382000" cy="1377950"/>
          </a:xfrm>
        </p:spPr>
        <p:txBody>
          <a:bodyPr/>
          <a:lstStyle/>
          <a:p>
            <a:r>
              <a:rPr lang="en-US" sz="2000" smtClean="0">
                <a:latin typeface="Calibri" pitchFamily="-96" charset="0"/>
              </a:rPr>
              <a:t>Declaration “</a:t>
            </a:r>
            <a:r>
              <a:rPr lang="en-US" sz="2000" smtClean="0">
                <a:latin typeface="Courier New" pitchFamily="-96" charset="0"/>
              </a:rPr>
              <a:t>zip_dig cmu</a:t>
            </a:r>
            <a:r>
              <a:rPr lang="en-US" sz="2000" smtClean="0">
                <a:latin typeface="Calibri" pitchFamily="-96" charset="0"/>
              </a:rPr>
              <a:t>” equivalent to “</a:t>
            </a:r>
            <a:r>
              <a:rPr lang="en-US" sz="2000" smtClean="0">
                <a:latin typeface="Courier New" pitchFamily="-96" charset="0"/>
              </a:rPr>
              <a:t>int cmu[5]</a:t>
            </a:r>
            <a:r>
              <a:rPr lang="en-US" sz="2000" smtClean="0">
                <a:latin typeface="Calibri" pitchFamily="-96" charset="0"/>
              </a:rPr>
              <a:t>”</a:t>
            </a:r>
          </a:p>
          <a:p>
            <a:r>
              <a:rPr lang="en-US" sz="2000" smtClean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smtClean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000108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typedef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zip_dig</a:t>
            </a:r>
            <a:r>
              <a:rPr lang="en-US" sz="1800" dirty="0" smtClean="0">
                <a:latin typeface="Courier New" pitchFamily="-96" charset="0"/>
              </a:rPr>
              <a:t>[ZLEN];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 = { 0, 2, 1, 3, 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2932113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2979738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733800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781425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572000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ucb</a:t>
            </a:r>
            <a:r>
              <a:rPr lang="en-US" sz="1800" dirty="0" smtClean="0">
                <a:latin typeface="Courier New" pitchFamily="-96" charset="0"/>
              </a:rPr>
              <a:t>;</a:t>
            </a:r>
            <a:endParaRPr lang="en-US" sz="1800" dirty="0">
              <a:latin typeface="Courier New" pitchFamily="-96" charset="0"/>
            </a:endParaRP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619625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3810000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Register </a:t>
            </a: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rdi</a:t>
            </a:r>
            <a:r>
              <a:rPr lang="en-US" sz="2000" dirty="0" smtClean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Register </a:t>
            </a: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rsi</a:t>
            </a:r>
            <a:r>
              <a:rPr lang="en-US" sz="2000" dirty="0" smtClean="0">
                <a:latin typeface="Calibri" pitchFamily="-96" charset="0"/>
              </a:rPr>
              <a:t> contains </a:t>
            </a:r>
            <a:br>
              <a:rPr lang="en-US" sz="2000" dirty="0" smtClean="0">
                <a:latin typeface="Calibri" pitchFamily="-96" charset="0"/>
              </a:rPr>
            </a:br>
            <a:r>
              <a:rPr lang="en-US" sz="2000" dirty="0" smtClean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Desired digit at </a:t>
            </a:r>
            <a:br>
              <a:rPr lang="en-US" sz="2000" dirty="0" smtClean="0">
                <a:latin typeface="Calibri" pitchFamily="-96" charset="0"/>
              </a:rPr>
            </a:b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rdi</a:t>
            </a:r>
            <a:r>
              <a:rPr lang="en-US" sz="2000" dirty="0" smtClean="0">
                <a:latin typeface="Courier New" pitchFamily="-96" charset="0"/>
              </a:rPr>
              <a:t> + </a:t>
            </a:r>
            <a:r>
              <a:rPr lang="en-US" sz="2000" dirty="0">
                <a:latin typeface="Courier New" pitchFamily="-96" charset="0"/>
              </a:rPr>
              <a:t>4*%</a:t>
            </a:r>
            <a:r>
              <a:rPr lang="en-US" sz="2000" dirty="0" err="1" smtClean="0">
                <a:latin typeface="Courier New" pitchFamily="-96" charset="0"/>
              </a:rPr>
              <a:t>rsi</a:t>
            </a:r>
            <a:endParaRPr lang="en-US" sz="2000" dirty="0" smtClean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Use memory reference </a:t>
            </a:r>
            <a:r>
              <a:rPr lang="en-US" sz="2000" dirty="0" smtClean="0">
                <a:latin typeface="Courier New" pitchFamily="-96" charset="0"/>
              </a:rPr>
              <a:t>(%rdi,%rsi,4)</a:t>
            </a:r>
            <a:endParaRPr lang="en-US" sz="2000" dirty="0" smtClean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digit)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</a:t>
            </a:r>
            <a:r>
              <a:rPr lang="en-US" sz="1800" dirty="0" smtClean="0">
                <a:latin typeface="Courier New" pitchFamily="-96" charset="0"/>
              </a:rPr>
              <a:t>%</a:t>
            </a:r>
            <a:r>
              <a:rPr lang="en-US" sz="1800" dirty="0" err="1" smtClean="0">
                <a:latin typeface="Courier New" pitchFamily="-96" charset="0"/>
              </a:rPr>
              <a:t>rdi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</a:t>
            </a:r>
            <a:r>
              <a:rPr lang="en-US" sz="1800" dirty="0" smtClean="0">
                <a:latin typeface="Courier New" pitchFamily="-96" charset="0"/>
              </a:rPr>
              <a:t>%</a:t>
            </a:r>
            <a:r>
              <a:rPr lang="en-US" sz="1800" dirty="0" err="1" smtClean="0">
                <a:latin typeface="Courier New" pitchFamily="-96" charset="0"/>
              </a:rPr>
              <a:t>rsi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= </a:t>
            </a:r>
            <a:r>
              <a:rPr lang="en-US" sz="1800" dirty="0" smtClean="0">
                <a:latin typeface="Courier New" pitchFamily="-96" charset="0"/>
              </a:rPr>
              <a:t>digit</a:t>
            </a:r>
            <a:endParaRPr lang="cs-CZ" sz="1800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sz="1800" dirty="0" err="1" smtClean="0">
                <a:latin typeface="Courier New" pitchFamily="-96" charset="0"/>
              </a:rPr>
              <a:t>movl</a:t>
            </a:r>
            <a:r>
              <a:rPr lang="cs-CZ" sz="1800" dirty="0" smtClean="0">
                <a:latin typeface="Courier New" pitchFamily="-96" charset="0"/>
              </a:rPr>
              <a:t> (</a:t>
            </a:r>
            <a:r>
              <a:rPr lang="cs-CZ" sz="1800" dirty="0">
                <a:latin typeface="Courier New" pitchFamily="-96" charset="0"/>
              </a:rPr>
              <a:t>%rdi,%rsi,4), %</a:t>
            </a:r>
            <a:r>
              <a:rPr lang="cs-CZ" sz="1800" dirty="0" err="1">
                <a:latin typeface="Courier New" pitchFamily="-96" charset="0"/>
              </a:rPr>
              <a:t>eax</a:t>
            </a:r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>
                <a:latin typeface="Courier New" pitchFamily="-96" charset="0"/>
              </a:rPr>
              <a:t># z[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IA32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$0,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    #   i = 0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L3         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:                        #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: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$1, (%rdi,%rax,</a:t>
            </a:r>
            <a:r>
              <a:rPr lang="cs-CZ" sz="18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4) #   z[i]++</a:t>
            </a:r>
            <a:endParaRPr lang="cs-CZ" sz="18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$1,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    #   i++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:                        #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$4,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    #   i:4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L4         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</a:t>
            </a:r>
            <a:r>
              <a:rPr lang="en-US" dirty="0" smtClean="0">
                <a:latin typeface="Calibri" pitchFamily="-96" charset="0"/>
              </a:rPr>
              <a:t>Example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void </a:t>
            </a:r>
            <a:r>
              <a:rPr lang="en-US" sz="1800" dirty="0" err="1" smtClean="0">
                <a:latin typeface="Courier New" pitchFamily="-96" charset="0"/>
              </a:rPr>
              <a:t>zincr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zip_dig</a:t>
            </a:r>
            <a:r>
              <a:rPr lang="en-US" sz="1800" dirty="0" smtClean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for (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= 0;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&lt; ZLEN;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z[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 smtClean="0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  </a:t>
            </a:r>
            <a:r>
              <a:rPr lang="en-US" b="1">
                <a:latin typeface="Courier New" pitchFamily="-96" charset="0"/>
              </a:rPr>
              <a:t>A</a:t>
            </a:r>
            <a:r>
              <a:rPr lang="en-US">
                <a:latin typeface="Courier New" pitchFamily="-96" charset="0"/>
              </a:rPr>
              <a:t>[</a:t>
            </a:r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ourier New" pitchFamily="-96" charset="0"/>
              </a:rPr>
              <a:t>][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ourier New" pitchFamily="-96" charset="0"/>
              </a:rPr>
              <a:t>];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2D array of data type </a:t>
            </a:r>
            <a:r>
              <a:rPr lang="en-US" i="1">
                <a:latin typeface="Calibri" pitchFamily="-96" charset="0"/>
              </a:rPr>
              <a:t>T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rows,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columns</a:t>
            </a:r>
          </a:p>
          <a:p>
            <a:pPr lvl="1"/>
            <a:r>
              <a:rPr lang="en-US">
                <a:latin typeface="Calibri" pitchFamily="-96" charset="0"/>
              </a:rPr>
              <a:t>Type 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element requires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 bytes</a:t>
            </a:r>
          </a:p>
          <a:p>
            <a:r>
              <a:rPr lang="en-US">
                <a:latin typeface="Calibri" pitchFamily="-96" charset="0"/>
              </a:rPr>
              <a:t>Array Size</a:t>
            </a: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* 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r>
              <a:rPr lang="en-US">
                <a:latin typeface="Calibri" pitchFamily="-96" charset="0"/>
              </a:rPr>
              <a:t>Arrangement</a:t>
            </a:r>
          </a:p>
          <a:p>
            <a:pPr lvl="1"/>
            <a:r>
              <a:rPr lang="en-US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85775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257800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324600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 b="0">
                <a:latin typeface="Calibri" pitchFamily="-96" charset="0"/>
              </a:rPr>
              <a:t>  Bytes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001000" cy="1905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“</a:t>
            </a:r>
            <a:r>
              <a:rPr lang="en-US" dirty="0" err="1" smtClean="0">
                <a:latin typeface="Courier New" pitchFamily="-96" charset="0"/>
              </a:rPr>
              <a:t>zip_dig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dirty="0" err="1" smtClean="0">
                <a:latin typeface="Courier New" pitchFamily="-96" charset="0"/>
              </a:rPr>
              <a:t>pgh</a:t>
            </a:r>
            <a:r>
              <a:rPr lang="en-US" dirty="0" smtClean="0">
                <a:latin typeface="Courier New" pitchFamily="-96" charset="0"/>
              </a:rPr>
              <a:t>[4]</a:t>
            </a:r>
            <a:r>
              <a:rPr lang="en-US" dirty="0" smtClean="0">
                <a:latin typeface="Calibri" pitchFamily="-96" charset="0"/>
              </a:rPr>
              <a:t>” equivalent to “</a:t>
            </a:r>
            <a:r>
              <a:rPr lang="en-US" dirty="0" err="1" smtClean="0">
                <a:latin typeface="Courier New" pitchFamily="-96" charset="0"/>
              </a:rPr>
              <a:t>int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dirty="0" err="1" smtClean="0">
                <a:latin typeface="Courier New" pitchFamily="-96" charset="0"/>
              </a:rPr>
              <a:t>pgh</a:t>
            </a:r>
            <a:r>
              <a:rPr lang="en-US" dirty="0" smtClean="0">
                <a:latin typeface="Courier New" pitchFamily="-96" charset="0"/>
              </a:rPr>
              <a:t>[4][5]</a:t>
            </a:r>
            <a:r>
              <a:rPr lang="en-US" dirty="0" smtClean="0">
                <a:latin typeface="Calibri" pitchFamily="-96" charset="0"/>
              </a:rPr>
              <a:t>”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Variable </a:t>
            </a:r>
            <a:r>
              <a:rPr lang="en-US" b="1" dirty="0" err="1" smtClean="0">
                <a:latin typeface="Courier New" pitchFamily="-96" charset="0"/>
              </a:rPr>
              <a:t>pgh</a:t>
            </a:r>
            <a:r>
              <a:rPr lang="en-US" dirty="0" smtClean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Each element is an array of 5 </a:t>
            </a:r>
            <a:r>
              <a:rPr lang="en-US" b="1" dirty="0" err="1" smtClean="0">
                <a:latin typeface="Courier New" pitchFamily="-96" charset="0"/>
              </a:rPr>
              <a:t>int</a:t>
            </a:r>
            <a:r>
              <a:rPr lang="en-US" dirty="0" err="1" smtClean="0">
                <a:latin typeface="Calibri" pitchFamily="-96" charset="0"/>
              </a:rPr>
              <a:t>’s</a:t>
            </a:r>
            <a:r>
              <a:rPr lang="en-US" dirty="0" smtClean="0">
                <a:latin typeface="Calibri" pitchFamily="-96" charset="0"/>
              </a:rPr>
              <a:t>, allocated contiguously</a:t>
            </a:r>
          </a:p>
          <a:p>
            <a:r>
              <a:rPr lang="en-US" dirty="0" smtClean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533400" y="1298575"/>
            <a:ext cx="49244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[PCOUNT] =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55613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 sz="1800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20242</TotalTime>
  <Words>3217</Words>
  <Application>Microsoft Macintosh PowerPoint</Application>
  <PresentationFormat>On-screen Show (4:3)</PresentationFormat>
  <Paragraphs>799</Paragraphs>
  <Slides>31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template2007</vt:lpstr>
      <vt:lpstr>Machine-Level Programming IV: Data </vt:lpstr>
      <vt:lpstr>Today</vt:lpstr>
      <vt:lpstr>Array Allocation</vt:lpstr>
      <vt:lpstr>Array Access</vt:lpstr>
      <vt:lpstr>Array Example</vt:lpstr>
      <vt:lpstr>Array Accessing Example</vt:lpstr>
      <vt:lpstr>Array Loop Example</vt:lpstr>
      <vt:lpstr>Multidimensional (Nested) Arrays</vt:lpstr>
      <vt:lpstr>Nested Array Example</vt:lpstr>
      <vt:lpstr>Nested Array Row Access</vt:lpstr>
      <vt:lpstr>Nested Array Row Access Code</vt:lpstr>
      <vt:lpstr>Nested Array Element Access</vt:lpstr>
      <vt:lpstr>Nested Array Element Access Code</vt:lpstr>
      <vt:lpstr>Multi-Level Array Example</vt:lpstr>
      <vt:lpstr>Element Access in Multi-Level Array</vt:lpstr>
      <vt:lpstr>Array Element Accesses</vt:lpstr>
      <vt:lpstr>N X N Matrix Code</vt:lpstr>
      <vt:lpstr>16 X 16 Matrix Access</vt:lpstr>
      <vt:lpstr>n X n Matrix Access</vt:lpstr>
      <vt:lpstr>Today</vt:lpstr>
      <vt:lpstr>Structure Representation</vt:lpstr>
      <vt:lpstr>Generating Pointer to Structure Member</vt:lpstr>
      <vt:lpstr>Following Linked List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Ljubomir Perkovic</cp:lastModifiedBy>
  <cp:revision>750</cp:revision>
  <cp:lastPrinted>2014-09-18T08:14:12Z</cp:lastPrinted>
  <dcterms:created xsi:type="dcterms:W3CDTF">2012-09-20T14:26:38Z</dcterms:created>
  <dcterms:modified xsi:type="dcterms:W3CDTF">2016-10-18T01:41:39Z</dcterms:modified>
</cp:coreProperties>
</file>