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PT Sans Narrow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PTSansNarrow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PTSansNarrow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9fa0d0b9f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9fa0d0b9f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9fa0d0b9f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9fa0d0b9f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a5612777f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a5612777f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9ed6ea86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9ed6ea86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9ed6ea86dd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9ed6ea86dd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a56127772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a5612777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a56127772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a5612777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a5612777f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a5612777f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56127772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56127772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9fa0d0b9f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9fa0d0b9f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is at node 4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9ec3f7b6be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9ec3f7b6be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ec3f7b6b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9ec3f7b6b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9ec3f7b6b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9ec3f7b6b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visited = False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 = -1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add code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9ec3f7b6b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9ec3f7b6b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node is 1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ec3f7b6be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ec3f7b6be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ec3f7b6be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ec3f7b6be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9fa0d0b9f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9fa0d0b9f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Algorithms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Group 6</a:t>
            </a:r>
            <a:endParaRPr sz="1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7775"/>
            <a:ext cx="5034402" cy="3686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4" name="Google Shape;304;p22"/>
          <p:cNvSpPr txBox="1"/>
          <p:nvPr>
            <p:ph idx="1" type="body"/>
          </p:nvPr>
        </p:nvSpPr>
        <p:spPr>
          <a:xfrm>
            <a:off x="5280375" y="1173125"/>
            <a:ext cx="3554700" cy="33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In every while loop, we check if the current node is a hospital node.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If it is a hospital node,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We create a new array to store the shortest path from the source node to that hospital node, </a:t>
            </a:r>
            <a:r>
              <a:rPr b="1" lang="en" sz="1100"/>
              <a:t>shortestOutput</a:t>
            </a:r>
            <a:r>
              <a:rPr lang="en" sz="1100"/>
              <a:t>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The distance is the </a:t>
            </a:r>
            <a:r>
              <a:rPr b="1" lang="en" sz="1100"/>
              <a:t>level</a:t>
            </a:r>
            <a:r>
              <a:rPr lang="en" sz="1100"/>
              <a:t> </a:t>
            </a:r>
            <a:r>
              <a:rPr lang="en" sz="1100"/>
              <a:t>of</a:t>
            </a:r>
            <a:r>
              <a:rPr lang="en" sz="1100"/>
              <a:t> the hospital node from the source node.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We use a while loop to add to </a:t>
            </a:r>
            <a:r>
              <a:rPr b="1" lang="en" sz="1100"/>
              <a:t>shortestOutput</a:t>
            </a:r>
            <a:r>
              <a:rPr lang="en" sz="1100"/>
              <a:t>, by adding the parent node of each node until source node is reached.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 sz="1100"/>
              <a:t>shortestOutput</a:t>
            </a:r>
            <a:r>
              <a:rPr lang="en" sz="1100"/>
              <a:t> is then reversed to get an array that represents the shortest path.</a:t>
            </a:r>
            <a:endParaRPr sz="1100"/>
          </a:p>
        </p:txBody>
      </p:sp>
      <p:sp>
        <p:nvSpPr>
          <p:cNvPr id="305" name="Google Shape;305;p22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3"/>
          <p:cNvSpPr txBox="1"/>
          <p:nvPr>
            <p:ph idx="1" type="body"/>
          </p:nvPr>
        </p:nvSpPr>
        <p:spPr>
          <a:xfrm>
            <a:off x="311700" y="1273375"/>
            <a:ext cx="4260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By carrying out BFS on every source node, we arrive at this output:</a:t>
            </a:r>
            <a:endParaRPr sz="1500"/>
          </a:p>
        </p:txBody>
      </p:sp>
      <p:pic>
        <p:nvPicPr>
          <p:cNvPr id="311" name="Google Shape;3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4300" y="2116100"/>
            <a:ext cx="2733325" cy="2117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312" name="Google Shape;312;p23"/>
          <p:cNvGrpSpPr/>
          <p:nvPr/>
        </p:nvGrpSpPr>
        <p:grpSpPr>
          <a:xfrm>
            <a:off x="5217975" y="1207900"/>
            <a:ext cx="3271425" cy="1411350"/>
            <a:chOff x="5217975" y="1207900"/>
            <a:chExt cx="3271425" cy="1411350"/>
          </a:xfrm>
        </p:grpSpPr>
        <p:sp>
          <p:nvSpPr>
            <p:cNvPr id="313" name="Google Shape;313;p23"/>
            <p:cNvSpPr/>
            <p:nvPr/>
          </p:nvSpPr>
          <p:spPr>
            <a:xfrm>
              <a:off x="612372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52179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2</a:t>
              </a: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612372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3</a:t>
              </a: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70294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 4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702947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7978500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6</a:t>
              </a: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7978500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320" name="Google Shape;320;p23"/>
            <p:cNvCxnSpPr>
              <a:stCxn id="314" idx="6"/>
              <a:endCxn id="313" idx="2"/>
            </p:cNvCxnSpPr>
            <p:nvPr/>
          </p:nvCxnSpPr>
          <p:spPr>
            <a:xfrm>
              <a:off x="5728875" y="145465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1" name="Google Shape;321;p23"/>
            <p:cNvCxnSpPr>
              <a:stCxn id="313" idx="4"/>
              <a:endCxn id="315" idx="0"/>
            </p:cNvCxnSpPr>
            <p:nvPr/>
          </p:nvCxnSpPr>
          <p:spPr>
            <a:xfrm>
              <a:off x="637917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2" name="Google Shape;322;p23"/>
            <p:cNvCxnSpPr>
              <a:stCxn id="316" idx="4"/>
              <a:endCxn id="317" idx="0"/>
            </p:cNvCxnSpPr>
            <p:nvPr/>
          </p:nvCxnSpPr>
          <p:spPr>
            <a:xfrm>
              <a:off x="728492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23"/>
            <p:cNvCxnSpPr>
              <a:stCxn id="315" idx="6"/>
              <a:endCxn id="317" idx="2"/>
            </p:cNvCxnSpPr>
            <p:nvPr/>
          </p:nvCxnSpPr>
          <p:spPr>
            <a:xfrm>
              <a:off x="6634625" y="237250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4" name="Google Shape;324;p23"/>
            <p:cNvCxnSpPr>
              <a:stCxn id="316" idx="6"/>
              <a:endCxn id="318" idx="2"/>
            </p:cNvCxnSpPr>
            <p:nvPr/>
          </p:nvCxnSpPr>
          <p:spPr>
            <a:xfrm>
              <a:off x="7540375" y="145465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" name="Google Shape;325;p23"/>
            <p:cNvCxnSpPr>
              <a:stCxn id="317" idx="6"/>
              <a:endCxn id="319" idx="2"/>
            </p:cNvCxnSpPr>
            <p:nvPr/>
          </p:nvCxnSpPr>
          <p:spPr>
            <a:xfrm>
              <a:off x="7540375" y="237250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6" name="Google Shape;326;p23"/>
            <p:cNvCxnSpPr>
              <a:stCxn id="315" idx="7"/>
              <a:endCxn id="316" idx="3"/>
            </p:cNvCxnSpPr>
            <p:nvPr/>
          </p:nvCxnSpPr>
          <p:spPr>
            <a:xfrm flipH="1" rot="10800000">
              <a:off x="6559805" y="1629221"/>
              <a:ext cx="544500" cy="56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3"/>
            <p:cNvCxnSpPr>
              <a:stCxn id="318" idx="4"/>
              <a:endCxn id="319" idx="0"/>
            </p:cNvCxnSpPr>
            <p:nvPr/>
          </p:nvCxnSpPr>
          <p:spPr>
            <a:xfrm>
              <a:off x="8233950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8" name="Google Shape;328;p23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for preprocessing</a:t>
            </a:r>
            <a:endParaRPr/>
          </a:p>
        </p:txBody>
      </p:sp>
      <p:sp>
        <p:nvSpPr>
          <p:cNvPr id="334" name="Google Shape;334;p24"/>
          <p:cNvSpPr txBox="1"/>
          <p:nvPr>
            <p:ph idx="1" type="body"/>
          </p:nvPr>
        </p:nvSpPr>
        <p:spPr>
          <a:xfrm>
            <a:off x="4769400" y="1767275"/>
            <a:ext cx="4062900" cy="21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</a:t>
            </a:r>
            <a:r>
              <a:rPr lang="en" sz="1200"/>
              <a:t>: Creation  of boolean array,  with a constant time complexity of O(1)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200"/>
              <a:t>B</a:t>
            </a:r>
            <a:r>
              <a:rPr lang="en" sz="1200"/>
              <a:t>: We use a for loop to iterate through the list of hospital nodes to tag as hospital. Worst case: all nodes are hospitals, time complexity would be O(V).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1200"/>
              <a:t>C</a:t>
            </a:r>
            <a:r>
              <a:rPr lang="en" sz="1200"/>
              <a:t>: A function that simply returns whether the node is a hospital, from the array. This takes constant time O(1).</a:t>
            </a:r>
            <a:endParaRPr sz="1200"/>
          </a:p>
        </p:txBody>
      </p:sp>
      <p:grpSp>
        <p:nvGrpSpPr>
          <p:cNvPr id="335" name="Google Shape;335;p24"/>
          <p:cNvGrpSpPr/>
          <p:nvPr/>
        </p:nvGrpSpPr>
        <p:grpSpPr>
          <a:xfrm>
            <a:off x="381125" y="1918275"/>
            <a:ext cx="4388276" cy="1306953"/>
            <a:chOff x="1211775" y="3434375"/>
            <a:chExt cx="4388276" cy="1306953"/>
          </a:xfrm>
        </p:grpSpPr>
        <p:grpSp>
          <p:nvGrpSpPr>
            <p:cNvPr id="336" name="Google Shape;336;p24"/>
            <p:cNvGrpSpPr/>
            <p:nvPr/>
          </p:nvGrpSpPr>
          <p:grpSpPr>
            <a:xfrm>
              <a:off x="1211775" y="3580577"/>
              <a:ext cx="4388276" cy="1160751"/>
              <a:chOff x="1211775" y="3580577"/>
              <a:chExt cx="4388276" cy="1160751"/>
            </a:xfrm>
          </p:grpSpPr>
          <p:pic>
            <p:nvPicPr>
              <p:cNvPr id="337" name="Google Shape;337;p24"/>
              <p:cNvPicPr preferRelativeResize="0"/>
              <p:nvPr/>
            </p:nvPicPr>
            <p:blipFill rotWithShape="1">
              <a:blip r:embed="rId3">
                <a:alphaModFix/>
              </a:blip>
              <a:srcRect b="63842" l="0" r="0" t="0"/>
              <a:stretch/>
            </p:blipFill>
            <p:spPr>
              <a:xfrm>
                <a:off x="1211775" y="3580577"/>
                <a:ext cx="4388276" cy="11607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8" name="Google Shape;338;p24"/>
              <p:cNvSpPr txBox="1"/>
              <p:nvPr/>
            </p:nvSpPr>
            <p:spPr>
              <a:xfrm>
                <a:off x="4393700" y="3672787"/>
                <a:ext cx="4365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/>
                  <a:t>B</a:t>
                </a:r>
                <a:endParaRPr sz="2100"/>
              </a:p>
            </p:txBody>
          </p:sp>
          <p:sp>
            <p:nvSpPr>
              <p:cNvPr id="339" name="Google Shape;339;p24"/>
              <p:cNvSpPr txBox="1"/>
              <p:nvPr/>
            </p:nvSpPr>
            <p:spPr>
              <a:xfrm>
                <a:off x="4429950" y="4224462"/>
                <a:ext cx="436500" cy="27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00"/>
                  <a:t>C</a:t>
                </a:r>
                <a:endParaRPr sz="2100"/>
              </a:p>
            </p:txBody>
          </p:sp>
          <p:pic>
            <p:nvPicPr>
              <p:cNvPr id="340" name="Google Shape;340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10610" r="64245" t="0"/>
              <a:stretch/>
            </p:blipFill>
            <p:spPr>
              <a:xfrm rot="10800000">
                <a:off x="4287150" y="3844875"/>
                <a:ext cx="147100" cy="2294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1" name="Google Shape;341;p24"/>
              <p:cNvPicPr preferRelativeResize="0"/>
              <p:nvPr/>
            </p:nvPicPr>
            <p:blipFill rotWithShape="1">
              <a:blip r:embed="rId4">
                <a:alphaModFix/>
              </a:blip>
              <a:srcRect b="0" l="10610" r="64245" t="0"/>
              <a:stretch/>
            </p:blipFill>
            <p:spPr>
              <a:xfrm rot="10800000">
                <a:off x="4287150" y="4300650"/>
                <a:ext cx="147100" cy="4336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42" name="Google Shape;342;p24"/>
            <p:cNvPicPr preferRelativeResize="0"/>
            <p:nvPr/>
          </p:nvPicPr>
          <p:blipFill rotWithShape="1">
            <a:blip r:embed="rId4">
              <a:alphaModFix/>
            </a:blip>
            <a:srcRect b="0" l="10610" r="64245" t="0"/>
            <a:stretch/>
          </p:blipFill>
          <p:spPr>
            <a:xfrm rot="10800000">
              <a:off x="4287150" y="3580575"/>
              <a:ext cx="147100" cy="229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3" name="Google Shape;343;p24"/>
            <p:cNvSpPr txBox="1"/>
            <p:nvPr/>
          </p:nvSpPr>
          <p:spPr>
            <a:xfrm>
              <a:off x="4393700" y="3434375"/>
              <a:ext cx="436500" cy="2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/>
                <a:t>A</a:t>
              </a:r>
              <a:endParaRPr sz="2100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"/>
          <p:cNvSpPr txBox="1"/>
          <p:nvPr>
            <p:ph type="title"/>
          </p:nvPr>
        </p:nvSpPr>
        <p:spPr>
          <a:xfrm>
            <a:off x="311700" y="1732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for preprocessing</a:t>
            </a:r>
            <a:endParaRPr/>
          </a:p>
        </p:txBody>
      </p:sp>
      <p:sp>
        <p:nvSpPr>
          <p:cNvPr id="349" name="Google Shape;349;p25"/>
          <p:cNvSpPr txBox="1"/>
          <p:nvPr>
            <p:ph idx="1" type="body"/>
          </p:nvPr>
        </p:nvSpPr>
        <p:spPr>
          <a:xfrm>
            <a:off x="5072950" y="1266325"/>
            <a:ext cx="3759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/>
              <a:t>Initialization of the Algorithm: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D</a:t>
            </a:r>
            <a:r>
              <a:rPr lang="en" sz="1200"/>
              <a:t>: Execute a single time to create arrays, O(1)</a:t>
            </a:r>
            <a:endParaRPr sz="1200"/>
          </a:p>
          <a:p>
            <a:pPr indent="-304800" lvl="0" marL="457200" rtl="0" algn="l">
              <a:spcBef>
                <a:spcPts val="1600"/>
              </a:spcBef>
              <a:spcAft>
                <a:spcPts val="0"/>
              </a:spcAft>
              <a:buSzPts val="1200"/>
              <a:buChar char="-"/>
            </a:pPr>
            <a:r>
              <a:rPr b="1" lang="en" sz="1200"/>
              <a:t>E</a:t>
            </a:r>
            <a:r>
              <a:rPr lang="en" sz="1200"/>
              <a:t>: Execute V+C times, where V is the number of vertices and C is the skipped nodes. We assume the skipped nodes are negligible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-"/>
            </a:pPr>
            <a:r>
              <a:rPr lang="en" sz="1200"/>
              <a:t>Time complexity = O(V+C) = O(V)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600"/>
              </a:spcAft>
              <a:buSzPts val="1200"/>
              <a:buChar char="-"/>
            </a:pPr>
            <a:r>
              <a:rPr b="1" lang="en" sz="1200"/>
              <a:t>F</a:t>
            </a:r>
            <a:r>
              <a:rPr lang="en" sz="1200"/>
              <a:t>: Execute a single time to create a queue, set current node as visited, add to queue, O(1)</a:t>
            </a:r>
            <a:endParaRPr sz="1200"/>
          </a:p>
        </p:txBody>
      </p:sp>
      <p:sp>
        <p:nvSpPr>
          <p:cNvPr id="350" name="Google Shape;350;p25"/>
          <p:cNvSpPr txBox="1"/>
          <p:nvPr/>
        </p:nvSpPr>
        <p:spPr>
          <a:xfrm>
            <a:off x="4572000" y="4121503"/>
            <a:ext cx="3153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</a:t>
            </a:r>
            <a:endParaRPr sz="2100"/>
          </a:p>
        </p:txBody>
      </p:sp>
      <p:grpSp>
        <p:nvGrpSpPr>
          <p:cNvPr id="351" name="Google Shape;351;p25"/>
          <p:cNvGrpSpPr/>
          <p:nvPr/>
        </p:nvGrpSpPr>
        <p:grpSpPr>
          <a:xfrm>
            <a:off x="211679" y="1118238"/>
            <a:ext cx="4711926" cy="3598875"/>
            <a:chOff x="1340554" y="702200"/>
            <a:chExt cx="4711926" cy="3598875"/>
          </a:xfrm>
        </p:grpSpPr>
        <p:pic>
          <p:nvPicPr>
            <p:cNvPr id="352" name="Google Shape;35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40554" y="702200"/>
              <a:ext cx="4711926" cy="3598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25"/>
            <p:cNvPicPr preferRelativeResize="0"/>
            <p:nvPr/>
          </p:nvPicPr>
          <p:blipFill rotWithShape="1">
            <a:blip r:embed="rId4">
              <a:alphaModFix/>
            </a:blip>
            <a:srcRect b="0" l="10610" r="64245" t="0"/>
            <a:stretch/>
          </p:blipFill>
          <p:spPr>
            <a:xfrm rot="10800000">
              <a:off x="5320375" y="1353075"/>
              <a:ext cx="182975" cy="975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5"/>
            <p:cNvSpPr txBox="1"/>
            <p:nvPr/>
          </p:nvSpPr>
          <p:spPr>
            <a:xfrm>
              <a:off x="5472550" y="1560419"/>
              <a:ext cx="3765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/>
                <a:t>D</a:t>
              </a:r>
              <a:endParaRPr sz="2100"/>
            </a:p>
          </p:txBody>
        </p:sp>
        <p:pic>
          <p:nvPicPr>
            <p:cNvPr id="355" name="Google Shape;355;p25"/>
            <p:cNvPicPr preferRelativeResize="0"/>
            <p:nvPr/>
          </p:nvPicPr>
          <p:blipFill rotWithShape="1">
            <a:blip r:embed="rId4">
              <a:alphaModFix/>
            </a:blip>
            <a:srcRect b="0" l="10610" r="64245" t="0"/>
            <a:stretch/>
          </p:blipFill>
          <p:spPr>
            <a:xfrm rot="10800000">
              <a:off x="5320375" y="2413000"/>
              <a:ext cx="182975" cy="677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6" name="Google Shape;356;p25"/>
            <p:cNvSpPr txBox="1"/>
            <p:nvPr/>
          </p:nvSpPr>
          <p:spPr>
            <a:xfrm>
              <a:off x="5503350" y="2478062"/>
              <a:ext cx="436500" cy="5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/>
                <a:t>E</a:t>
              </a:r>
              <a:endParaRPr sz="2100"/>
            </a:p>
          </p:txBody>
        </p:sp>
        <p:pic>
          <p:nvPicPr>
            <p:cNvPr id="357" name="Google Shape;357;p25"/>
            <p:cNvPicPr preferRelativeResize="0"/>
            <p:nvPr/>
          </p:nvPicPr>
          <p:blipFill rotWithShape="1">
            <a:blip r:embed="rId4">
              <a:alphaModFix/>
            </a:blip>
            <a:srcRect b="0" l="10610" r="64245" t="0"/>
            <a:stretch/>
          </p:blipFill>
          <p:spPr>
            <a:xfrm rot="10800000">
              <a:off x="5320375" y="3259675"/>
              <a:ext cx="177293" cy="9877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8" name="Google Shape;358;p25"/>
            <p:cNvSpPr txBox="1"/>
            <p:nvPr/>
          </p:nvSpPr>
          <p:spPr>
            <a:xfrm>
              <a:off x="5472550" y="3469791"/>
              <a:ext cx="315300" cy="44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/>
                <a:t>F</a:t>
              </a:r>
              <a:endParaRPr sz="21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6"/>
          <p:cNvSpPr txBox="1"/>
          <p:nvPr>
            <p:ph type="title"/>
          </p:nvPr>
        </p:nvSpPr>
        <p:spPr>
          <a:xfrm>
            <a:off x="4667400" y="353300"/>
            <a:ext cx="41931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 of BFS</a:t>
            </a:r>
            <a:endParaRPr/>
          </a:p>
        </p:txBody>
      </p:sp>
      <p:sp>
        <p:nvSpPr>
          <p:cNvPr id="364" name="Google Shape;364;p26"/>
          <p:cNvSpPr txBox="1"/>
          <p:nvPr>
            <p:ph idx="1" type="body"/>
          </p:nvPr>
        </p:nvSpPr>
        <p:spPr>
          <a:xfrm>
            <a:off x="4761650" y="958250"/>
            <a:ext cx="4193100" cy="4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/>
              <a:t>G</a:t>
            </a:r>
            <a:r>
              <a:rPr lang="en" sz="1000"/>
              <a:t>: Gets shortest distance of hospital by repeatedly calling the parent node until source node is reached. Hence worst case is when we call all nodes, O(V).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H</a:t>
            </a:r>
            <a:r>
              <a:rPr lang="en" sz="1000"/>
              <a:t>: For this statement, the worst case is when all the nodes have to be traversed for the shortest output. Hence O(V)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I</a:t>
            </a:r>
            <a:r>
              <a:rPr lang="en" sz="1000"/>
              <a:t>: We check if the node being examined is a hospital. The comparison itself takes a unit in time for the if statement since isHospital() is a </a:t>
            </a:r>
            <a:r>
              <a:rPr lang="en" sz="1000"/>
              <a:t>retrieval</a:t>
            </a:r>
            <a:r>
              <a:rPr lang="en" sz="1000"/>
              <a:t> from boolean array. Hence O(1).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J</a:t>
            </a:r>
            <a:r>
              <a:rPr lang="en" sz="1000"/>
              <a:t>: The execution of the break statement depends on the number of k nearest hospitals to be displayed. The worst case would be when V-1 hospitals are required. V-1 comparisons are done, hence O(V)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000"/>
              <a:t>K</a:t>
            </a:r>
            <a:r>
              <a:rPr lang="en" sz="1000"/>
              <a:t>: </a:t>
            </a:r>
            <a:r>
              <a:rPr lang="en" sz="1000"/>
              <a:t>Each adjacent vertex is looped. Number of adjacent vertices = Number of edges. Hence, the time complexity would be O(E).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/>
              <a:t>Hence, the time complexity of our algorithm is:</a:t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/>
              <a:t>O(V) + O(V) + O(V) + O(V) + O(E) = </a:t>
            </a:r>
            <a:r>
              <a:rPr b="1" lang="en" sz="1000"/>
              <a:t>O(V+E)</a:t>
            </a:r>
            <a:endParaRPr sz="1100"/>
          </a:p>
        </p:txBody>
      </p:sp>
      <p:grpSp>
        <p:nvGrpSpPr>
          <p:cNvPr id="365" name="Google Shape;365;p26"/>
          <p:cNvGrpSpPr/>
          <p:nvPr/>
        </p:nvGrpSpPr>
        <p:grpSpPr>
          <a:xfrm>
            <a:off x="64723" y="820354"/>
            <a:ext cx="4542540" cy="3686275"/>
            <a:chOff x="840875" y="728613"/>
            <a:chExt cx="5034402" cy="3686275"/>
          </a:xfrm>
        </p:grpSpPr>
        <p:pic>
          <p:nvPicPr>
            <p:cNvPr id="366" name="Google Shape;36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875" y="728613"/>
              <a:ext cx="5034402" cy="3686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26"/>
            <p:cNvPicPr preferRelativeResize="0"/>
            <p:nvPr/>
          </p:nvPicPr>
          <p:blipFill rotWithShape="1">
            <a:blip r:embed="rId4">
              <a:alphaModFix/>
            </a:blip>
            <a:srcRect b="0" l="10610" r="64245" t="0"/>
            <a:stretch/>
          </p:blipFill>
          <p:spPr>
            <a:xfrm rot="10800000">
              <a:off x="3203225" y="2169575"/>
              <a:ext cx="167325" cy="47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8" name="Google Shape;368;p26"/>
            <p:cNvSpPr txBox="1"/>
            <p:nvPr/>
          </p:nvSpPr>
          <p:spPr>
            <a:xfrm>
              <a:off x="3330263" y="2137350"/>
              <a:ext cx="3870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highlight>
                    <a:srgbClr val="FFFFFF"/>
                  </a:highlight>
                </a:rPr>
                <a:t>G</a:t>
              </a:r>
              <a:endParaRPr sz="2100">
                <a:highlight>
                  <a:srgbClr val="FFFFFF"/>
                </a:highlight>
              </a:endParaRPr>
            </a:p>
          </p:txBody>
        </p:sp>
        <p:pic>
          <p:nvPicPr>
            <p:cNvPr id="369" name="Google Shape;369;p26"/>
            <p:cNvPicPr preferRelativeResize="0"/>
            <p:nvPr/>
          </p:nvPicPr>
          <p:blipFill rotWithShape="1">
            <a:blip r:embed="rId4">
              <a:alphaModFix/>
            </a:blip>
            <a:srcRect b="0" l="10610" r="64245" t="0"/>
            <a:stretch/>
          </p:blipFill>
          <p:spPr>
            <a:xfrm rot="10800000">
              <a:off x="3208038" y="2645825"/>
              <a:ext cx="117650" cy="156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0" name="Google Shape;370;p26"/>
            <p:cNvSpPr txBox="1"/>
            <p:nvPr/>
          </p:nvSpPr>
          <p:spPr>
            <a:xfrm>
              <a:off x="3288738" y="2471775"/>
              <a:ext cx="3870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highlight>
                    <a:srgbClr val="FFFFFF"/>
                  </a:highlight>
                </a:rPr>
                <a:t>H</a:t>
              </a:r>
              <a:endParaRPr sz="1800">
                <a:highlight>
                  <a:srgbClr val="FFFFFF"/>
                </a:highlight>
              </a:endParaRPr>
            </a:p>
          </p:txBody>
        </p:sp>
        <p:pic>
          <p:nvPicPr>
            <p:cNvPr id="371" name="Google Shape;371;p26"/>
            <p:cNvPicPr preferRelativeResize="0"/>
            <p:nvPr/>
          </p:nvPicPr>
          <p:blipFill rotWithShape="1">
            <a:blip r:embed="rId4">
              <a:alphaModFix/>
            </a:blip>
            <a:srcRect b="0" l="10610" r="64245" t="0"/>
            <a:stretch/>
          </p:blipFill>
          <p:spPr>
            <a:xfrm rot="10800000">
              <a:off x="4369831" y="1693133"/>
              <a:ext cx="145711" cy="1397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2" name="Google Shape;372;p26"/>
            <p:cNvSpPr txBox="1"/>
            <p:nvPr/>
          </p:nvSpPr>
          <p:spPr>
            <a:xfrm>
              <a:off x="4509646" y="2089375"/>
              <a:ext cx="3870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highlight>
                    <a:srgbClr val="FFFFFF"/>
                  </a:highlight>
                </a:rPr>
                <a:t> I</a:t>
              </a:r>
              <a:endParaRPr sz="2100">
                <a:highlight>
                  <a:srgbClr val="FFFFFF"/>
                </a:highlight>
              </a:endParaRPr>
            </a:p>
          </p:txBody>
        </p:sp>
        <p:pic>
          <p:nvPicPr>
            <p:cNvPr id="373" name="Google Shape;373;p26"/>
            <p:cNvPicPr preferRelativeResize="0"/>
            <p:nvPr/>
          </p:nvPicPr>
          <p:blipFill rotWithShape="1">
            <a:blip r:embed="rId4">
              <a:alphaModFix/>
            </a:blip>
            <a:srcRect b="0" l="10610" r="64245" t="0"/>
            <a:stretch/>
          </p:blipFill>
          <p:spPr>
            <a:xfrm rot="10800000">
              <a:off x="4318213" y="3383898"/>
              <a:ext cx="207375" cy="828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6"/>
            <p:cNvSpPr txBox="1"/>
            <p:nvPr/>
          </p:nvSpPr>
          <p:spPr>
            <a:xfrm>
              <a:off x="4515537" y="3524400"/>
              <a:ext cx="4446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highlight>
                    <a:srgbClr val="FFFFFF"/>
                  </a:highlight>
                </a:rPr>
                <a:t>K</a:t>
              </a:r>
              <a:endParaRPr sz="2100">
                <a:highlight>
                  <a:srgbClr val="FFFFFF"/>
                </a:highlight>
              </a:endParaRPr>
            </a:p>
          </p:txBody>
        </p:sp>
      </p:grpSp>
      <p:grpSp>
        <p:nvGrpSpPr>
          <p:cNvPr id="375" name="Google Shape;375;p26"/>
          <p:cNvGrpSpPr/>
          <p:nvPr/>
        </p:nvGrpSpPr>
        <p:grpSpPr>
          <a:xfrm>
            <a:off x="2157804" y="1322901"/>
            <a:ext cx="463816" cy="434390"/>
            <a:chOff x="3203225" y="2137350"/>
            <a:chExt cx="514038" cy="508475"/>
          </a:xfrm>
        </p:grpSpPr>
        <p:pic>
          <p:nvPicPr>
            <p:cNvPr id="376" name="Google Shape;376;p26"/>
            <p:cNvPicPr preferRelativeResize="0"/>
            <p:nvPr/>
          </p:nvPicPr>
          <p:blipFill rotWithShape="1">
            <a:blip r:embed="rId4">
              <a:alphaModFix/>
            </a:blip>
            <a:srcRect b="0" l="10610" r="64245" t="0"/>
            <a:stretch/>
          </p:blipFill>
          <p:spPr>
            <a:xfrm rot="10800000">
              <a:off x="3203225" y="2169575"/>
              <a:ext cx="167325" cy="476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7" name="Google Shape;377;p26"/>
            <p:cNvSpPr txBox="1"/>
            <p:nvPr/>
          </p:nvSpPr>
          <p:spPr>
            <a:xfrm>
              <a:off x="3330263" y="2137350"/>
              <a:ext cx="3870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highlight>
                    <a:srgbClr val="FFFFFF"/>
                  </a:highlight>
                </a:rPr>
                <a:t>J</a:t>
              </a:r>
              <a:endParaRPr sz="2100">
                <a:highlight>
                  <a:srgbClr val="FFFFFF"/>
                </a:highlight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</a:t>
            </a:r>
            <a:endParaRPr/>
          </a:p>
        </p:txBody>
      </p:sp>
      <p:sp>
        <p:nvSpPr>
          <p:cNvPr id="383" name="Google Shape;383;p27"/>
          <p:cNvSpPr txBox="1"/>
          <p:nvPr>
            <p:ph idx="1" type="body"/>
          </p:nvPr>
        </p:nvSpPr>
        <p:spPr>
          <a:xfrm>
            <a:off x="4621750" y="1266325"/>
            <a:ext cx="42105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k</a:t>
            </a:r>
            <a:r>
              <a:rPr lang="en" sz="1500"/>
              <a:t> = number of hospitals selected to be displayed by the user.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The graph plots Time taken for BFS against k.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As the search for the nearest k hospitals increases, time taken for BFS increases linearly.</a:t>
            </a:r>
            <a:endParaRPr sz="1500"/>
          </a:p>
        </p:txBody>
      </p:sp>
      <p:pic>
        <p:nvPicPr>
          <p:cNvPr id="384" name="Google Shape;3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415290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Empirical Analysis</a:t>
            </a:r>
            <a:endParaRPr/>
          </a:p>
        </p:txBody>
      </p:sp>
      <p:sp>
        <p:nvSpPr>
          <p:cNvPr id="390" name="Google Shape;390;p28"/>
          <p:cNvSpPr txBox="1"/>
          <p:nvPr>
            <p:ph idx="1" type="body"/>
          </p:nvPr>
        </p:nvSpPr>
        <p:spPr>
          <a:xfrm>
            <a:off x="4309900" y="1393325"/>
            <a:ext cx="456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</a:t>
            </a:r>
            <a:r>
              <a:rPr lang="en" sz="1400"/>
              <a:t> = number of nodes that are hospitals in the graph.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The graph plots the time taken </a:t>
            </a:r>
            <a:r>
              <a:rPr lang="en" sz="1400"/>
              <a:t>for BFS </a:t>
            </a:r>
            <a:r>
              <a:rPr lang="en" sz="1400"/>
              <a:t>against h.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 we see, the time taken for the algorithm is not</a:t>
            </a:r>
            <a:r>
              <a:rPr lang="en" sz="1400"/>
              <a:t> directly</a:t>
            </a:r>
            <a:r>
              <a:rPr lang="en" sz="1400"/>
              <a:t> dependent on the number of hospital nodes present in the graph.</a:t>
            </a:r>
            <a:endParaRPr sz="1400"/>
          </a:p>
        </p:txBody>
      </p:sp>
      <p:pic>
        <p:nvPicPr>
          <p:cNvPr id="391" name="Google Shape;39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200" y="1345125"/>
            <a:ext cx="394335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463600" y="3216000"/>
            <a:ext cx="4603800" cy="14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create a boolean </a:t>
            </a:r>
            <a:r>
              <a:rPr lang="en" sz="1400"/>
              <a:t>array </a:t>
            </a:r>
            <a:r>
              <a:rPr lang="en" sz="1400"/>
              <a:t>to store the hospitalList, and hospital nodes are set to True.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73" name="Google Shape;73;p14"/>
          <p:cNvGrpSpPr/>
          <p:nvPr/>
        </p:nvGrpSpPr>
        <p:grpSpPr>
          <a:xfrm>
            <a:off x="5217975" y="1207900"/>
            <a:ext cx="3271425" cy="1411350"/>
            <a:chOff x="5217975" y="1207900"/>
            <a:chExt cx="3271425" cy="1411350"/>
          </a:xfrm>
        </p:grpSpPr>
        <p:sp>
          <p:nvSpPr>
            <p:cNvPr id="74" name="Google Shape;74;p14"/>
            <p:cNvSpPr/>
            <p:nvPr/>
          </p:nvSpPr>
          <p:spPr>
            <a:xfrm>
              <a:off x="612372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52179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2</a:t>
              </a:r>
              <a:endParaRPr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612372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3</a:t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70294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 4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702947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7978500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6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7978500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81" name="Google Shape;81;p14"/>
            <p:cNvCxnSpPr>
              <a:stCxn id="75" idx="6"/>
              <a:endCxn id="74" idx="2"/>
            </p:cNvCxnSpPr>
            <p:nvPr/>
          </p:nvCxnSpPr>
          <p:spPr>
            <a:xfrm>
              <a:off x="5728875" y="145465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2" name="Google Shape;82;p14"/>
            <p:cNvCxnSpPr>
              <a:stCxn id="74" idx="4"/>
              <a:endCxn id="76" idx="0"/>
            </p:cNvCxnSpPr>
            <p:nvPr/>
          </p:nvCxnSpPr>
          <p:spPr>
            <a:xfrm>
              <a:off x="637917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" name="Google Shape;83;p14"/>
            <p:cNvCxnSpPr>
              <a:stCxn id="77" idx="4"/>
              <a:endCxn id="78" idx="0"/>
            </p:cNvCxnSpPr>
            <p:nvPr/>
          </p:nvCxnSpPr>
          <p:spPr>
            <a:xfrm>
              <a:off x="728492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" name="Google Shape;84;p14"/>
            <p:cNvCxnSpPr>
              <a:stCxn id="76" idx="6"/>
              <a:endCxn id="78" idx="2"/>
            </p:cNvCxnSpPr>
            <p:nvPr/>
          </p:nvCxnSpPr>
          <p:spPr>
            <a:xfrm>
              <a:off x="6634625" y="237250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" name="Google Shape;85;p14"/>
            <p:cNvCxnSpPr>
              <a:stCxn id="77" idx="6"/>
              <a:endCxn id="79" idx="2"/>
            </p:cNvCxnSpPr>
            <p:nvPr/>
          </p:nvCxnSpPr>
          <p:spPr>
            <a:xfrm>
              <a:off x="7540375" y="145465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" name="Google Shape;86;p14"/>
            <p:cNvCxnSpPr>
              <a:stCxn id="78" idx="6"/>
              <a:endCxn id="80" idx="2"/>
            </p:cNvCxnSpPr>
            <p:nvPr/>
          </p:nvCxnSpPr>
          <p:spPr>
            <a:xfrm>
              <a:off x="7540375" y="237250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" name="Google Shape;87;p14"/>
            <p:cNvCxnSpPr>
              <a:stCxn id="76" idx="7"/>
              <a:endCxn id="77" idx="3"/>
            </p:cNvCxnSpPr>
            <p:nvPr/>
          </p:nvCxnSpPr>
          <p:spPr>
            <a:xfrm flipH="1" rot="10800000">
              <a:off x="6559805" y="1629221"/>
              <a:ext cx="544500" cy="56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8" name="Google Shape;88;p14"/>
            <p:cNvCxnSpPr>
              <a:stCxn id="79" idx="4"/>
              <a:endCxn id="80" idx="0"/>
            </p:cNvCxnSpPr>
            <p:nvPr/>
          </p:nvCxnSpPr>
          <p:spPr>
            <a:xfrm>
              <a:off x="8233950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9" name="Google Shape;89;p14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Array</a:t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75" y="1456425"/>
            <a:ext cx="3787975" cy="27712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</a:t>
            </a:r>
            <a:endParaRPr/>
          </a:p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294400" y="1072275"/>
            <a:ext cx="460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Using an array to represent neighbouring vertices.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Our adjacency List is made by a data structure: ArrayList of ArrayList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noticed that TotalNoOfNodes not equal to max node number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Therefore we loop through all the nodes once to find the max node number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make an empty adjacency list of max node number [ [], [],...,[] ]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Lastly we loop through the source file again to append the nodes onto the adjacency list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775" y="129377"/>
            <a:ext cx="3122201" cy="478292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3381250" y="2133075"/>
            <a:ext cx="871800" cy="248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66325"/>
            <a:ext cx="4577100" cy="4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Using an array to represent vertices.</a:t>
            </a:r>
            <a:endParaRPr sz="1500"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grpSp>
        <p:nvGrpSpPr>
          <p:cNvPr id="104" name="Google Shape;104;p16"/>
          <p:cNvGrpSpPr/>
          <p:nvPr/>
        </p:nvGrpSpPr>
        <p:grpSpPr>
          <a:xfrm>
            <a:off x="5217975" y="1207900"/>
            <a:ext cx="3271425" cy="1411350"/>
            <a:chOff x="5217975" y="1207900"/>
            <a:chExt cx="3271425" cy="1411350"/>
          </a:xfrm>
        </p:grpSpPr>
        <p:sp>
          <p:nvSpPr>
            <p:cNvPr id="105" name="Google Shape;105;p16"/>
            <p:cNvSpPr/>
            <p:nvPr/>
          </p:nvSpPr>
          <p:spPr>
            <a:xfrm>
              <a:off x="612372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52179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2</a:t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12372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3</a:t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0294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 4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02947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978500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6</a:t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978500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112" name="Google Shape;112;p16"/>
            <p:cNvCxnSpPr>
              <a:stCxn id="106" idx="6"/>
              <a:endCxn id="105" idx="2"/>
            </p:cNvCxnSpPr>
            <p:nvPr/>
          </p:nvCxnSpPr>
          <p:spPr>
            <a:xfrm>
              <a:off x="5728875" y="145465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6"/>
            <p:cNvCxnSpPr>
              <a:stCxn id="105" idx="4"/>
              <a:endCxn id="107" idx="0"/>
            </p:cNvCxnSpPr>
            <p:nvPr/>
          </p:nvCxnSpPr>
          <p:spPr>
            <a:xfrm>
              <a:off x="637917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16"/>
            <p:cNvCxnSpPr>
              <a:stCxn id="108" idx="4"/>
              <a:endCxn id="109" idx="0"/>
            </p:cNvCxnSpPr>
            <p:nvPr/>
          </p:nvCxnSpPr>
          <p:spPr>
            <a:xfrm>
              <a:off x="728492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16"/>
            <p:cNvCxnSpPr>
              <a:stCxn id="107" idx="6"/>
              <a:endCxn id="109" idx="2"/>
            </p:cNvCxnSpPr>
            <p:nvPr/>
          </p:nvCxnSpPr>
          <p:spPr>
            <a:xfrm>
              <a:off x="6634625" y="237250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16"/>
            <p:cNvCxnSpPr>
              <a:stCxn id="108" idx="6"/>
              <a:endCxn id="110" idx="2"/>
            </p:cNvCxnSpPr>
            <p:nvPr/>
          </p:nvCxnSpPr>
          <p:spPr>
            <a:xfrm>
              <a:off x="7540375" y="145465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6"/>
            <p:cNvCxnSpPr>
              <a:stCxn id="109" idx="6"/>
              <a:endCxn id="111" idx="2"/>
            </p:cNvCxnSpPr>
            <p:nvPr/>
          </p:nvCxnSpPr>
          <p:spPr>
            <a:xfrm>
              <a:off x="7540375" y="237250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16"/>
            <p:cNvCxnSpPr>
              <a:stCxn id="107" idx="7"/>
              <a:endCxn id="108" idx="3"/>
            </p:cNvCxnSpPr>
            <p:nvPr/>
          </p:nvCxnSpPr>
          <p:spPr>
            <a:xfrm flipH="1" rot="10800000">
              <a:off x="6559805" y="1629221"/>
              <a:ext cx="544500" cy="56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16"/>
            <p:cNvCxnSpPr>
              <a:stCxn id="110" idx="4"/>
              <a:endCxn id="111" idx="0"/>
            </p:cNvCxnSpPr>
            <p:nvPr/>
          </p:nvCxnSpPr>
          <p:spPr>
            <a:xfrm>
              <a:off x="8233950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20" name="Google Shape;12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350" y="1920725"/>
            <a:ext cx="1755825" cy="2219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6"/>
          <p:cNvSpPr txBox="1"/>
          <p:nvPr/>
        </p:nvSpPr>
        <p:spPr>
          <a:xfrm>
            <a:off x="2971225" y="2059100"/>
            <a:ext cx="2128800" cy="22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 : 2, 3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2 : 1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3 : 1, 4, 5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4 : 3, 5, 6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5 : 3, 4, 7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 : 4, 7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7 : 5, 6</a:t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2468050" y="2764750"/>
            <a:ext cx="479700" cy="18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6127775" y="1207900"/>
            <a:ext cx="510900" cy="4935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1</a:t>
            </a:r>
            <a:endParaRPr/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Adjacency List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4207600" y="1166913"/>
            <a:ext cx="460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keep track of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visited</a:t>
            </a:r>
            <a:r>
              <a:rPr lang="en" sz="1500"/>
              <a:t>: nodes that have been visited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level</a:t>
            </a:r>
            <a:r>
              <a:rPr lang="en" sz="1500"/>
              <a:t>:  the level of each node (also known as distance from source node)</a:t>
            </a:r>
            <a:endParaRPr sz="1500"/>
          </a:p>
          <a:p>
            <a:pPr indent="-3238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b="1" lang="en" sz="1500"/>
              <a:t>parent</a:t>
            </a:r>
            <a:r>
              <a:rPr lang="en" sz="1500"/>
              <a:t>: the parent of each node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store the the order of each BFS traversal in </a:t>
            </a:r>
            <a:r>
              <a:rPr b="1" lang="en" sz="1500"/>
              <a:t>bfsOutput</a:t>
            </a:r>
            <a:r>
              <a:rPr lang="en" sz="1500"/>
              <a:t>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Array </a:t>
            </a:r>
            <a:r>
              <a:rPr b="1" lang="en" sz="1500"/>
              <a:t>shortestOutput</a:t>
            </a:r>
            <a:r>
              <a:rPr lang="en" sz="1500"/>
              <a:t> stores the shortest path.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also create a </a:t>
            </a:r>
            <a:r>
              <a:rPr b="1" lang="en" sz="1500"/>
              <a:t>queue</a:t>
            </a:r>
            <a:r>
              <a:rPr lang="en" sz="1500"/>
              <a:t> to keep track of nodes we need to explore.</a:t>
            </a:r>
            <a:endParaRPr sz="1500"/>
          </a:p>
        </p:txBody>
      </p:sp>
      <p:pic>
        <p:nvPicPr>
          <p:cNvPr id="130" name="Google Shape;13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25" y="1602853"/>
            <a:ext cx="3530499" cy="243082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7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8"/>
          <p:cNvGrpSpPr/>
          <p:nvPr/>
        </p:nvGrpSpPr>
        <p:grpSpPr>
          <a:xfrm>
            <a:off x="1419425" y="1499875"/>
            <a:ext cx="1492800" cy="234000"/>
            <a:chOff x="1060900" y="1507200"/>
            <a:chExt cx="1492800" cy="234000"/>
          </a:xfrm>
        </p:grpSpPr>
        <p:sp>
          <p:nvSpPr>
            <p:cNvPr id="137" name="Google Shape;137;p18"/>
            <p:cNvSpPr/>
            <p:nvPr/>
          </p:nvSpPr>
          <p:spPr>
            <a:xfrm>
              <a:off x="10609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4341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8073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1805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18"/>
          <p:cNvSpPr txBox="1"/>
          <p:nvPr/>
        </p:nvSpPr>
        <p:spPr>
          <a:xfrm>
            <a:off x="681675" y="1437625"/>
            <a:ext cx="870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42" name="Google Shape;142;p18"/>
          <p:cNvGrpSpPr/>
          <p:nvPr/>
        </p:nvGrpSpPr>
        <p:grpSpPr>
          <a:xfrm>
            <a:off x="1419425" y="2230275"/>
            <a:ext cx="2612400" cy="234000"/>
            <a:chOff x="1419425" y="2230275"/>
            <a:chExt cx="2612400" cy="2340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1419425" y="2230275"/>
              <a:ext cx="1492800" cy="234000"/>
              <a:chOff x="1060900" y="1507200"/>
              <a:chExt cx="1492800" cy="234000"/>
            </a:xfrm>
          </p:grpSpPr>
          <p:sp>
            <p:nvSpPr>
              <p:cNvPr id="144" name="Google Shape;144;p18"/>
              <p:cNvSpPr/>
              <p:nvPr/>
            </p:nvSpPr>
            <p:spPr>
              <a:xfrm>
                <a:off x="10609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>
                <a:off x="14341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>
                <a:off x="18073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>
                <a:off x="21805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18"/>
            <p:cNvSpPr/>
            <p:nvPr/>
          </p:nvSpPr>
          <p:spPr>
            <a:xfrm>
              <a:off x="29122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32854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36586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8"/>
          <p:cNvSpPr txBox="1"/>
          <p:nvPr/>
        </p:nvSpPr>
        <p:spPr>
          <a:xfrm>
            <a:off x="384725" y="2135725"/>
            <a:ext cx="1071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bfsOutput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1419425" y="14998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1419425" y="22302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154" name="Google Shape;154;p18"/>
          <p:cNvGrpSpPr/>
          <p:nvPr/>
        </p:nvGrpSpPr>
        <p:grpSpPr>
          <a:xfrm>
            <a:off x="5217975" y="1207900"/>
            <a:ext cx="3271425" cy="1411350"/>
            <a:chOff x="5217975" y="1207900"/>
            <a:chExt cx="3271425" cy="1411350"/>
          </a:xfrm>
        </p:grpSpPr>
        <p:sp>
          <p:nvSpPr>
            <p:cNvPr id="155" name="Google Shape;155;p18"/>
            <p:cNvSpPr/>
            <p:nvPr/>
          </p:nvSpPr>
          <p:spPr>
            <a:xfrm>
              <a:off x="612372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52179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2</a:t>
              </a:r>
              <a:endParaRPr/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612372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3</a:t>
              </a:r>
              <a:endParaRPr/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70294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 4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702947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7978500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6</a:t>
              </a:r>
              <a:endParaRPr/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7978500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162" name="Google Shape;162;p18"/>
            <p:cNvCxnSpPr>
              <a:stCxn id="156" idx="6"/>
              <a:endCxn id="155" idx="2"/>
            </p:cNvCxnSpPr>
            <p:nvPr/>
          </p:nvCxnSpPr>
          <p:spPr>
            <a:xfrm>
              <a:off x="5728875" y="145465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8"/>
            <p:cNvCxnSpPr>
              <a:stCxn id="155" idx="4"/>
              <a:endCxn id="157" idx="0"/>
            </p:cNvCxnSpPr>
            <p:nvPr/>
          </p:nvCxnSpPr>
          <p:spPr>
            <a:xfrm>
              <a:off x="637917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8"/>
            <p:cNvCxnSpPr>
              <a:stCxn id="158" idx="4"/>
              <a:endCxn id="159" idx="0"/>
            </p:cNvCxnSpPr>
            <p:nvPr/>
          </p:nvCxnSpPr>
          <p:spPr>
            <a:xfrm>
              <a:off x="728492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8"/>
            <p:cNvCxnSpPr>
              <a:stCxn id="157" idx="6"/>
              <a:endCxn id="159" idx="2"/>
            </p:cNvCxnSpPr>
            <p:nvPr/>
          </p:nvCxnSpPr>
          <p:spPr>
            <a:xfrm>
              <a:off x="6634625" y="237250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6" name="Google Shape;166;p18"/>
            <p:cNvCxnSpPr>
              <a:stCxn id="158" idx="6"/>
              <a:endCxn id="160" idx="2"/>
            </p:cNvCxnSpPr>
            <p:nvPr/>
          </p:nvCxnSpPr>
          <p:spPr>
            <a:xfrm>
              <a:off x="7540375" y="145465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" name="Google Shape;167;p18"/>
            <p:cNvCxnSpPr>
              <a:stCxn id="159" idx="6"/>
              <a:endCxn id="161" idx="2"/>
            </p:cNvCxnSpPr>
            <p:nvPr/>
          </p:nvCxnSpPr>
          <p:spPr>
            <a:xfrm>
              <a:off x="7540375" y="237250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8" name="Google Shape;168;p18"/>
            <p:cNvCxnSpPr>
              <a:stCxn id="157" idx="7"/>
              <a:endCxn id="158" idx="3"/>
            </p:cNvCxnSpPr>
            <p:nvPr/>
          </p:nvCxnSpPr>
          <p:spPr>
            <a:xfrm flipH="1" rot="10800000">
              <a:off x="6559805" y="1629221"/>
              <a:ext cx="544500" cy="56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8"/>
            <p:cNvCxnSpPr>
              <a:stCxn id="160" idx="4"/>
              <a:endCxn id="161" idx="0"/>
            </p:cNvCxnSpPr>
            <p:nvPr/>
          </p:nvCxnSpPr>
          <p:spPr>
            <a:xfrm>
              <a:off x="8233950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311700" y="2819875"/>
            <a:ext cx="8520600" cy="20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First, we mark the source code (current node) as visited and enqueue it.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enter the while loop as long as the queue is not empty: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get the first element in the queue, </a:t>
            </a:r>
            <a:r>
              <a:rPr b="1" lang="en" sz="1300"/>
              <a:t>1</a:t>
            </a:r>
            <a:r>
              <a:rPr lang="en" sz="1300"/>
              <a:t>, and append it into </a:t>
            </a:r>
            <a:r>
              <a:rPr b="1" lang="en" sz="1300"/>
              <a:t>bfsOutput</a:t>
            </a:r>
            <a:r>
              <a:rPr lang="en" sz="1300"/>
              <a:t>.</a:t>
            </a:r>
            <a:endParaRPr sz="1300"/>
          </a:p>
        </p:txBody>
      </p:sp>
      <p:sp>
        <p:nvSpPr>
          <p:cNvPr id="171" name="Google Shape;171;p18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311700" y="2819875"/>
            <a:ext cx="8520600" cy="20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First, we mark the source code (current node) as visited and enqueue it.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enter the while loop as long as the queue is not empty: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We get the first element in the queue, </a:t>
            </a:r>
            <a:r>
              <a:rPr b="1" lang="en" sz="1300"/>
              <a:t>1</a:t>
            </a:r>
            <a:r>
              <a:rPr lang="en" sz="1300"/>
              <a:t>, and append it into </a:t>
            </a:r>
            <a:r>
              <a:rPr b="1" lang="en" sz="1300"/>
              <a:t>bfsOutput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Then we explore all the adjacent vertex of </a:t>
            </a:r>
            <a:r>
              <a:rPr b="1" lang="en" sz="1300"/>
              <a:t>1</a:t>
            </a:r>
            <a:r>
              <a:rPr lang="en" sz="1300"/>
              <a:t> using a for loop.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If a vertex is not yet visited, we set it to: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visited = true,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parent = </a:t>
            </a:r>
            <a:r>
              <a:rPr b="1" lang="en" sz="1300"/>
              <a:t>1</a:t>
            </a:r>
            <a:r>
              <a:rPr lang="en" sz="1300"/>
              <a:t>,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level to be level of current node+1.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300"/>
              <a:t>We then enqueue it.</a:t>
            </a:r>
            <a:endParaRPr sz="1300"/>
          </a:p>
        </p:txBody>
      </p:sp>
      <p:grpSp>
        <p:nvGrpSpPr>
          <p:cNvPr id="177" name="Google Shape;177;p19"/>
          <p:cNvGrpSpPr/>
          <p:nvPr/>
        </p:nvGrpSpPr>
        <p:grpSpPr>
          <a:xfrm>
            <a:off x="1419425" y="1499875"/>
            <a:ext cx="1492800" cy="234000"/>
            <a:chOff x="1060900" y="1507200"/>
            <a:chExt cx="1492800" cy="234000"/>
          </a:xfrm>
        </p:grpSpPr>
        <p:sp>
          <p:nvSpPr>
            <p:cNvPr id="178" name="Google Shape;178;p19"/>
            <p:cNvSpPr/>
            <p:nvPr/>
          </p:nvSpPr>
          <p:spPr>
            <a:xfrm>
              <a:off x="10609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9"/>
            <p:cNvSpPr/>
            <p:nvPr/>
          </p:nvSpPr>
          <p:spPr>
            <a:xfrm>
              <a:off x="14341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18073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21805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9"/>
          <p:cNvSpPr txBox="1"/>
          <p:nvPr/>
        </p:nvSpPr>
        <p:spPr>
          <a:xfrm>
            <a:off x="681675" y="1437625"/>
            <a:ext cx="870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3" name="Google Shape;183;p19"/>
          <p:cNvGrpSpPr/>
          <p:nvPr/>
        </p:nvGrpSpPr>
        <p:grpSpPr>
          <a:xfrm>
            <a:off x="1419425" y="2230275"/>
            <a:ext cx="2612400" cy="234000"/>
            <a:chOff x="1419425" y="2230275"/>
            <a:chExt cx="2612400" cy="234000"/>
          </a:xfrm>
        </p:grpSpPr>
        <p:grpSp>
          <p:nvGrpSpPr>
            <p:cNvPr id="184" name="Google Shape;184;p19"/>
            <p:cNvGrpSpPr/>
            <p:nvPr/>
          </p:nvGrpSpPr>
          <p:grpSpPr>
            <a:xfrm>
              <a:off x="1419425" y="2230275"/>
              <a:ext cx="1492800" cy="234000"/>
              <a:chOff x="1060900" y="1507200"/>
              <a:chExt cx="1492800" cy="234000"/>
            </a:xfrm>
          </p:grpSpPr>
          <p:sp>
            <p:nvSpPr>
              <p:cNvPr id="185" name="Google Shape;185;p19"/>
              <p:cNvSpPr/>
              <p:nvPr/>
            </p:nvSpPr>
            <p:spPr>
              <a:xfrm>
                <a:off x="10609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>
                <a:off x="14341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>
                <a:off x="18073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9"/>
              <p:cNvSpPr/>
              <p:nvPr/>
            </p:nvSpPr>
            <p:spPr>
              <a:xfrm>
                <a:off x="21805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" name="Google Shape;189;p19"/>
            <p:cNvSpPr/>
            <p:nvPr/>
          </p:nvSpPr>
          <p:spPr>
            <a:xfrm>
              <a:off x="29122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32854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36586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9"/>
          <p:cNvSpPr txBox="1"/>
          <p:nvPr/>
        </p:nvSpPr>
        <p:spPr>
          <a:xfrm>
            <a:off x="384725" y="2135725"/>
            <a:ext cx="1071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bfsOutput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1419425" y="14998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94" name="Google Shape;194;p19"/>
          <p:cNvSpPr/>
          <p:nvPr/>
        </p:nvSpPr>
        <p:spPr>
          <a:xfrm>
            <a:off x="1419425" y="22302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792625" y="14998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5217975" y="1207900"/>
            <a:ext cx="3271425" cy="1411350"/>
            <a:chOff x="5217975" y="1207900"/>
            <a:chExt cx="3271425" cy="1411350"/>
          </a:xfrm>
        </p:grpSpPr>
        <p:sp>
          <p:nvSpPr>
            <p:cNvPr id="197" name="Google Shape;197;p19"/>
            <p:cNvSpPr/>
            <p:nvPr/>
          </p:nvSpPr>
          <p:spPr>
            <a:xfrm>
              <a:off x="612372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52179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2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612372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3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70294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 4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>
              <a:off x="702947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sp>
          <p:nvSpPr>
            <p:cNvPr id="202" name="Google Shape;202;p19"/>
            <p:cNvSpPr/>
            <p:nvPr/>
          </p:nvSpPr>
          <p:spPr>
            <a:xfrm>
              <a:off x="7978500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6</a:t>
              </a:r>
              <a:endParaRPr/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7978500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204" name="Google Shape;204;p19"/>
            <p:cNvCxnSpPr>
              <a:stCxn id="198" idx="6"/>
              <a:endCxn id="197" idx="2"/>
            </p:cNvCxnSpPr>
            <p:nvPr/>
          </p:nvCxnSpPr>
          <p:spPr>
            <a:xfrm>
              <a:off x="5728875" y="145465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5" name="Google Shape;205;p19"/>
            <p:cNvCxnSpPr>
              <a:stCxn id="197" idx="4"/>
              <a:endCxn id="199" idx="0"/>
            </p:cNvCxnSpPr>
            <p:nvPr/>
          </p:nvCxnSpPr>
          <p:spPr>
            <a:xfrm>
              <a:off x="637917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6" name="Google Shape;206;p19"/>
            <p:cNvCxnSpPr>
              <a:stCxn id="200" idx="4"/>
              <a:endCxn id="201" idx="0"/>
            </p:cNvCxnSpPr>
            <p:nvPr/>
          </p:nvCxnSpPr>
          <p:spPr>
            <a:xfrm>
              <a:off x="728492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19"/>
            <p:cNvCxnSpPr>
              <a:stCxn id="199" idx="6"/>
              <a:endCxn id="201" idx="2"/>
            </p:cNvCxnSpPr>
            <p:nvPr/>
          </p:nvCxnSpPr>
          <p:spPr>
            <a:xfrm>
              <a:off x="6634625" y="237250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8" name="Google Shape;208;p19"/>
            <p:cNvCxnSpPr>
              <a:stCxn id="200" idx="6"/>
              <a:endCxn id="202" idx="2"/>
            </p:cNvCxnSpPr>
            <p:nvPr/>
          </p:nvCxnSpPr>
          <p:spPr>
            <a:xfrm>
              <a:off x="7540375" y="145465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9" name="Google Shape;209;p19"/>
            <p:cNvCxnSpPr>
              <a:stCxn id="201" idx="6"/>
              <a:endCxn id="203" idx="2"/>
            </p:cNvCxnSpPr>
            <p:nvPr/>
          </p:nvCxnSpPr>
          <p:spPr>
            <a:xfrm>
              <a:off x="7540375" y="237250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0" name="Google Shape;210;p19"/>
            <p:cNvCxnSpPr>
              <a:stCxn id="199" idx="7"/>
              <a:endCxn id="200" idx="3"/>
            </p:cNvCxnSpPr>
            <p:nvPr/>
          </p:nvCxnSpPr>
          <p:spPr>
            <a:xfrm flipH="1" rot="10800000">
              <a:off x="6559805" y="1629221"/>
              <a:ext cx="544500" cy="56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1" name="Google Shape;211;p19"/>
            <p:cNvCxnSpPr>
              <a:stCxn id="202" idx="4"/>
              <a:endCxn id="203" idx="0"/>
            </p:cNvCxnSpPr>
            <p:nvPr/>
          </p:nvCxnSpPr>
          <p:spPr>
            <a:xfrm>
              <a:off x="8233950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12" name="Google Shape;212;p19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idx="1" type="body"/>
          </p:nvPr>
        </p:nvSpPr>
        <p:spPr>
          <a:xfrm>
            <a:off x="311700" y="3124700"/>
            <a:ext cx="8520600" cy="18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continue with the while loop as long as queue is not empty.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get first element in the queue, </a:t>
            </a:r>
            <a:r>
              <a:rPr b="1" lang="en" sz="1300"/>
              <a:t>2</a:t>
            </a:r>
            <a:r>
              <a:rPr lang="en" sz="1300"/>
              <a:t>, and append it to </a:t>
            </a:r>
            <a:r>
              <a:rPr b="1" lang="en" sz="1300"/>
              <a:t>bfsOutput</a:t>
            </a:r>
            <a:r>
              <a:rPr lang="en" sz="1300"/>
              <a:t>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Then we explore all adjacent vertex of </a:t>
            </a:r>
            <a:r>
              <a:rPr b="1" lang="en" sz="1300"/>
              <a:t>2</a:t>
            </a:r>
            <a:r>
              <a:rPr lang="en" sz="1300"/>
              <a:t>, which in this case is </a:t>
            </a:r>
            <a:r>
              <a:rPr b="1" lang="en" sz="1300"/>
              <a:t>1</a:t>
            </a:r>
            <a:r>
              <a:rPr lang="en" sz="1300"/>
              <a:t>, and since </a:t>
            </a:r>
            <a:r>
              <a:rPr b="1" lang="en" sz="1300"/>
              <a:t>1 </a:t>
            </a:r>
            <a:r>
              <a:rPr lang="en" sz="1300"/>
              <a:t>has been explored, we move on to the next element in the queue. </a:t>
            </a:r>
            <a:endParaRPr sz="1300"/>
          </a:p>
        </p:txBody>
      </p:sp>
      <p:grpSp>
        <p:nvGrpSpPr>
          <p:cNvPr id="218" name="Google Shape;218;p20"/>
          <p:cNvGrpSpPr/>
          <p:nvPr/>
        </p:nvGrpSpPr>
        <p:grpSpPr>
          <a:xfrm>
            <a:off x="1419425" y="1499875"/>
            <a:ext cx="1492800" cy="234000"/>
            <a:chOff x="1060900" y="1507200"/>
            <a:chExt cx="1492800" cy="234000"/>
          </a:xfrm>
        </p:grpSpPr>
        <p:sp>
          <p:nvSpPr>
            <p:cNvPr id="219" name="Google Shape;219;p20"/>
            <p:cNvSpPr/>
            <p:nvPr/>
          </p:nvSpPr>
          <p:spPr>
            <a:xfrm>
              <a:off x="10609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0"/>
            <p:cNvSpPr/>
            <p:nvPr/>
          </p:nvSpPr>
          <p:spPr>
            <a:xfrm>
              <a:off x="14341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0"/>
            <p:cNvSpPr/>
            <p:nvPr/>
          </p:nvSpPr>
          <p:spPr>
            <a:xfrm>
              <a:off x="18073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0"/>
            <p:cNvSpPr/>
            <p:nvPr/>
          </p:nvSpPr>
          <p:spPr>
            <a:xfrm>
              <a:off x="21805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3" name="Google Shape;223;p20"/>
          <p:cNvSpPr txBox="1"/>
          <p:nvPr/>
        </p:nvSpPr>
        <p:spPr>
          <a:xfrm>
            <a:off x="681675" y="1437625"/>
            <a:ext cx="870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4" name="Google Shape;224;p20"/>
          <p:cNvGrpSpPr/>
          <p:nvPr/>
        </p:nvGrpSpPr>
        <p:grpSpPr>
          <a:xfrm>
            <a:off x="1419425" y="2230275"/>
            <a:ext cx="2612400" cy="234000"/>
            <a:chOff x="1419425" y="2230275"/>
            <a:chExt cx="2612400" cy="234000"/>
          </a:xfrm>
        </p:grpSpPr>
        <p:grpSp>
          <p:nvGrpSpPr>
            <p:cNvPr id="225" name="Google Shape;225;p20"/>
            <p:cNvGrpSpPr/>
            <p:nvPr/>
          </p:nvGrpSpPr>
          <p:grpSpPr>
            <a:xfrm>
              <a:off x="1419425" y="2230275"/>
              <a:ext cx="1492800" cy="234000"/>
              <a:chOff x="1060900" y="1507200"/>
              <a:chExt cx="1492800" cy="234000"/>
            </a:xfrm>
          </p:grpSpPr>
          <p:sp>
            <p:nvSpPr>
              <p:cNvPr id="226" name="Google Shape;226;p20"/>
              <p:cNvSpPr/>
              <p:nvPr/>
            </p:nvSpPr>
            <p:spPr>
              <a:xfrm>
                <a:off x="10609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20"/>
              <p:cNvSpPr/>
              <p:nvPr/>
            </p:nvSpPr>
            <p:spPr>
              <a:xfrm>
                <a:off x="14341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20"/>
              <p:cNvSpPr/>
              <p:nvPr/>
            </p:nvSpPr>
            <p:spPr>
              <a:xfrm>
                <a:off x="18073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9" name="Google Shape;229;p20"/>
              <p:cNvSpPr/>
              <p:nvPr/>
            </p:nvSpPr>
            <p:spPr>
              <a:xfrm>
                <a:off x="21805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0" name="Google Shape;230;p20"/>
            <p:cNvSpPr/>
            <p:nvPr/>
          </p:nvSpPr>
          <p:spPr>
            <a:xfrm>
              <a:off x="29122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/>
            <p:nvPr/>
          </p:nvSpPr>
          <p:spPr>
            <a:xfrm>
              <a:off x="32854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36586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0"/>
          <p:cNvSpPr txBox="1"/>
          <p:nvPr/>
        </p:nvSpPr>
        <p:spPr>
          <a:xfrm>
            <a:off x="384725" y="2135725"/>
            <a:ext cx="1071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bfsOutput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1792625" y="22302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419425" y="22302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1419425" y="14998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237" name="Google Shape;237;p20"/>
          <p:cNvGrpSpPr/>
          <p:nvPr/>
        </p:nvGrpSpPr>
        <p:grpSpPr>
          <a:xfrm>
            <a:off x="5217975" y="1207900"/>
            <a:ext cx="3271425" cy="1411350"/>
            <a:chOff x="5217975" y="1207900"/>
            <a:chExt cx="3271425" cy="1411350"/>
          </a:xfrm>
        </p:grpSpPr>
        <p:sp>
          <p:nvSpPr>
            <p:cNvPr id="238" name="Google Shape;238;p20"/>
            <p:cNvSpPr/>
            <p:nvPr/>
          </p:nvSpPr>
          <p:spPr>
            <a:xfrm>
              <a:off x="612372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52179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2</a:t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612372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3</a:t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70294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 4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702947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7978500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6</a:t>
              </a:r>
              <a:endParaRPr/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7978500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245" name="Google Shape;245;p20"/>
            <p:cNvCxnSpPr>
              <a:stCxn id="239" idx="6"/>
              <a:endCxn id="238" idx="2"/>
            </p:cNvCxnSpPr>
            <p:nvPr/>
          </p:nvCxnSpPr>
          <p:spPr>
            <a:xfrm>
              <a:off x="5728875" y="145465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6" name="Google Shape;246;p20"/>
            <p:cNvCxnSpPr>
              <a:stCxn id="238" idx="4"/>
              <a:endCxn id="240" idx="0"/>
            </p:cNvCxnSpPr>
            <p:nvPr/>
          </p:nvCxnSpPr>
          <p:spPr>
            <a:xfrm>
              <a:off x="637917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7" name="Google Shape;247;p20"/>
            <p:cNvCxnSpPr>
              <a:stCxn id="241" idx="4"/>
              <a:endCxn id="242" idx="0"/>
            </p:cNvCxnSpPr>
            <p:nvPr/>
          </p:nvCxnSpPr>
          <p:spPr>
            <a:xfrm>
              <a:off x="728492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8" name="Google Shape;248;p20"/>
            <p:cNvCxnSpPr>
              <a:stCxn id="240" idx="6"/>
              <a:endCxn id="242" idx="2"/>
            </p:cNvCxnSpPr>
            <p:nvPr/>
          </p:nvCxnSpPr>
          <p:spPr>
            <a:xfrm>
              <a:off x="6634625" y="237250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0"/>
            <p:cNvCxnSpPr>
              <a:stCxn id="241" idx="6"/>
              <a:endCxn id="243" idx="2"/>
            </p:cNvCxnSpPr>
            <p:nvPr/>
          </p:nvCxnSpPr>
          <p:spPr>
            <a:xfrm>
              <a:off x="7540375" y="145465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20"/>
            <p:cNvCxnSpPr>
              <a:stCxn id="242" idx="6"/>
              <a:endCxn id="244" idx="2"/>
            </p:cNvCxnSpPr>
            <p:nvPr/>
          </p:nvCxnSpPr>
          <p:spPr>
            <a:xfrm>
              <a:off x="7540375" y="237250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1" name="Google Shape;251;p20"/>
            <p:cNvCxnSpPr>
              <a:stCxn id="240" idx="7"/>
              <a:endCxn id="241" idx="3"/>
            </p:cNvCxnSpPr>
            <p:nvPr/>
          </p:nvCxnSpPr>
          <p:spPr>
            <a:xfrm flipH="1" rot="10800000">
              <a:off x="6559805" y="1629221"/>
              <a:ext cx="544500" cy="56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2" name="Google Shape;252;p20"/>
            <p:cNvCxnSpPr>
              <a:stCxn id="243" idx="4"/>
              <a:endCxn id="244" idx="0"/>
            </p:cNvCxnSpPr>
            <p:nvPr/>
          </p:nvCxnSpPr>
          <p:spPr>
            <a:xfrm>
              <a:off x="8233950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53" name="Google Shape;253;p20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"/>
          <p:cNvSpPr txBox="1"/>
          <p:nvPr>
            <p:ph idx="1" type="body"/>
          </p:nvPr>
        </p:nvSpPr>
        <p:spPr>
          <a:xfrm>
            <a:off x="311700" y="3124700"/>
            <a:ext cx="8520600" cy="18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We continue with the BFS until we reach the hospital node, </a:t>
            </a:r>
            <a:r>
              <a:rPr b="1" lang="en" sz="1300"/>
              <a:t>4</a:t>
            </a:r>
            <a:r>
              <a:rPr lang="en" sz="1300"/>
              <a:t>. </a:t>
            </a:r>
            <a:endParaRPr sz="1300"/>
          </a:p>
        </p:txBody>
      </p:sp>
      <p:grpSp>
        <p:nvGrpSpPr>
          <p:cNvPr id="259" name="Google Shape;259;p21"/>
          <p:cNvGrpSpPr/>
          <p:nvPr/>
        </p:nvGrpSpPr>
        <p:grpSpPr>
          <a:xfrm>
            <a:off x="1419425" y="1499875"/>
            <a:ext cx="1492800" cy="234000"/>
            <a:chOff x="1060900" y="1507200"/>
            <a:chExt cx="1492800" cy="234000"/>
          </a:xfrm>
        </p:grpSpPr>
        <p:sp>
          <p:nvSpPr>
            <p:cNvPr id="260" name="Google Shape;260;p21"/>
            <p:cNvSpPr/>
            <p:nvPr/>
          </p:nvSpPr>
          <p:spPr>
            <a:xfrm>
              <a:off x="10609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1"/>
            <p:cNvSpPr/>
            <p:nvPr/>
          </p:nvSpPr>
          <p:spPr>
            <a:xfrm>
              <a:off x="14341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1"/>
            <p:cNvSpPr/>
            <p:nvPr/>
          </p:nvSpPr>
          <p:spPr>
            <a:xfrm>
              <a:off x="18073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1"/>
            <p:cNvSpPr/>
            <p:nvPr/>
          </p:nvSpPr>
          <p:spPr>
            <a:xfrm>
              <a:off x="2180500" y="1507200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4" name="Google Shape;264;p21"/>
          <p:cNvSpPr txBox="1"/>
          <p:nvPr/>
        </p:nvSpPr>
        <p:spPr>
          <a:xfrm>
            <a:off x="681675" y="1437625"/>
            <a:ext cx="8706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queue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5" name="Google Shape;265;p21"/>
          <p:cNvGrpSpPr/>
          <p:nvPr/>
        </p:nvGrpSpPr>
        <p:grpSpPr>
          <a:xfrm>
            <a:off x="1419425" y="2230275"/>
            <a:ext cx="2612400" cy="234000"/>
            <a:chOff x="1419425" y="2230275"/>
            <a:chExt cx="2612400" cy="234000"/>
          </a:xfrm>
        </p:grpSpPr>
        <p:grpSp>
          <p:nvGrpSpPr>
            <p:cNvPr id="266" name="Google Shape;266;p21"/>
            <p:cNvGrpSpPr/>
            <p:nvPr/>
          </p:nvGrpSpPr>
          <p:grpSpPr>
            <a:xfrm>
              <a:off x="1419425" y="2230275"/>
              <a:ext cx="1492800" cy="234000"/>
              <a:chOff x="1060900" y="1507200"/>
              <a:chExt cx="1492800" cy="234000"/>
            </a:xfrm>
          </p:grpSpPr>
          <p:sp>
            <p:nvSpPr>
              <p:cNvPr id="267" name="Google Shape;267;p21"/>
              <p:cNvSpPr/>
              <p:nvPr/>
            </p:nvSpPr>
            <p:spPr>
              <a:xfrm>
                <a:off x="10609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1"/>
              <p:cNvSpPr/>
              <p:nvPr/>
            </p:nvSpPr>
            <p:spPr>
              <a:xfrm>
                <a:off x="14341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1"/>
              <p:cNvSpPr/>
              <p:nvPr/>
            </p:nvSpPr>
            <p:spPr>
              <a:xfrm>
                <a:off x="18073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21"/>
              <p:cNvSpPr/>
              <p:nvPr/>
            </p:nvSpPr>
            <p:spPr>
              <a:xfrm>
                <a:off x="2180500" y="1507200"/>
                <a:ext cx="373200" cy="2340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1" name="Google Shape;271;p21"/>
            <p:cNvSpPr/>
            <p:nvPr/>
          </p:nvSpPr>
          <p:spPr>
            <a:xfrm>
              <a:off x="29122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1"/>
            <p:cNvSpPr/>
            <p:nvPr/>
          </p:nvSpPr>
          <p:spPr>
            <a:xfrm>
              <a:off x="32854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1"/>
            <p:cNvSpPr/>
            <p:nvPr/>
          </p:nvSpPr>
          <p:spPr>
            <a:xfrm>
              <a:off x="3658625" y="2230275"/>
              <a:ext cx="373200" cy="2340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21"/>
          <p:cNvSpPr txBox="1"/>
          <p:nvPr/>
        </p:nvSpPr>
        <p:spPr>
          <a:xfrm>
            <a:off x="384725" y="2135725"/>
            <a:ext cx="1071300" cy="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bfsOutput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21"/>
          <p:cNvSpPr/>
          <p:nvPr/>
        </p:nvSpPr>
        <p:spPr>
          <a:xfrm>
            <a:off x="1792625" y="22302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76" name="Google Shape;276;p21"/>
          <p:cNvSpPr/>
          <p:nvPr/>
        </p:nvSpPr>
        <p:spPr>
          <a:xfrm>
            <a:off x="1419425" y="22302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77" name="Google Shape;277;p21"/>
          <p:cNvSpPr/>
          <p:nvPr/>
        </p:nvSpPr>
        <p:spPr>
          <a:xfrm>
            <a:off x="2165825" y="22302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grpSp>
        <p:nvGrpSpPr>
          <p:cNvPr id="278" name="Google Shape;278;p21"/>
          <p:cNvGrpSpPr/>
          <p:nvPr/>
        </p:nvGrpSpPr>
        <p:grpSpPr>
          <a:xfrm>
            <a:off x="5217975" y="1207900"/>
            <a:ext cx="3271425" cy="1411350"/>
            <a:chOff x="5217975" y="1207900"/>
            <a:chExt cx="3271425" cy="1411350"/>
          </a:xfrm>
        </p:grpSpPr>
        <p:sp>
          <p:nvSpPr>
            <p:cNvPr id="279" name="Google Shape;279;p21"/>
            <p:cNvSpPr/>
            <p:nvPr/>
          </p:nvSpPr>
          <p:spPr>
            <a:xfrm>
              <a:off x="612372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1</a:t>
              </a:r>
              <a:endParaRPr/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52179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2</a:t>
              </a:r>
              <a:endParaRPr/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612372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3</a:t>
              </a:r>
              <a:endParaRPr/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7029475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00"/>
                  </a:solidFill>
                </a:rPr>
                <a:t> 4</a:t>
              </a:r>
              <a:endParaRPr>
                <a:solidFill>
                  <a:srgbClr val="FFFF00"/>
                </a:solidFill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7029475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5</a:t>
              </a:r>
              <a:endParaRPr/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7978500" y="120790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6</a:t>
              </a:r>
              <a:endParaRPr/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7978500" y="2125750"/>
              <a:ext cx="510900" cy="493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</a:t>
              </a:r>
              <a:endParaRPr/>
            </a:p>
          </p:txBody>
        </p:sp>
        <p:cxnSp>
          <p:nvCxnSpPr>
            <p:cNvPr id="286" name="Google Shape;286;p21"/>
            <p:cNvCxnSpPr>
              <a:stCxn id="280" idx="6"/>
              <a:endCxn id="279" idx="2"/>
            </p:cNvCxnSpPr>
            <p:nvPr/>
          </p:nvCxnSpPr>
          <p:spPr>
            <a:xfrm>
              <a:off x="5728875" y="145465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7" name="Google Shape;287;p21"/>
            <p:cNvCxnSpPr>
              <a:stCxn id="279" idx="4"/>
              <a:endCxn id="281" idx="0"/>
            </p:cNvCxnSpPr>
            <p:nvPr/>
          </p:nvCxnSpPr>
          <p:spPr>
            <a:xfrm>
              <a:off x="637917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8" name="Google Shape;288;p21"/>
            <p:cNvCxnSpPr>
              <a:stCxn id="282" idx="4"/>
              <a:endCxn id="283" idx="0"/>
            </p:cNvCxnSpPr>
            <p:nvPr/>
          </p:nvCxnSpPr>
          <p:spPr>
            <a:xfrm>
              <a:off x="7284925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9" name="Google Shape;289;p21"/>
            <p:cNvCxnSpPr>
              <a:stCxn id="281" idx="6"/>
              <a:endCxn id="283" idx="2"/>
            </p:cNvCxnSpPr>
            <p:nvPr/>
          </p:nvCxnSpPr>
          <p:spPr>
            <a:xfrm>
              <a:off x="6634625" y="2372500"/>
              <a:ext cx="394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1"/>
            <p:cNvCxnSpPr>
              <a:stCxn id="282" idx="6"/>
              <a:endCxn id="284" idx="2"/>
            </p:cNvCxnSpPr>
            <p:nvPr/>
          </p:nvCxnSpPr>
          <p:spPr>
            <a:xfrm>
              <a:off x="7540375" y="145465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1"/>
            <p:cNvCxnSpPr>
              <a:stCxn id="283" idx="6"/>
              <a:endCxn id="285" idx="2"/>
            </p:cNvCxnSpPr>
            <p:nvPr/>
          </p:nvCxnSpPr>
          <p:spPr>
            <a:xfrm>
              <a:off x="7540375" y="2372500"/>
              <a:ext cx="43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1"/>
            <p:cNvCxnSpPr>
              <a:stCxn id="281" idx="7"/>
              <a:endCxn id="282" idx="3"/>
            </p:cNvCxnSpPr>
            <p:nvPr/>
          </p:nvCxnSpPr>
          <p:spPr>
            <a:xfrm flipH="1" rot="10800000">
              <a:off x="6559805" y="1629221"/>
              <a:ext cx="544500" cy="568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3" name="Google Shape;293;p21"/>
            <p:cNvCxnSpPr>
              <a:stCxn id="284" idx="4"/>
              <a:endCxn id="285" idx="0"/>
            </p:cNvCxnSpPr>
            <p:nvPr/>
          </p:nvCxnSpPr>
          <p:spPr>
            <a:xfrm>
              <a:off x="8233950" y="1701400"/>
              <a:ext cx="0" cy="424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94" name="Google Shape;294;p21"/>
          <p:cNvSpPr/>
          <p:nvPr/>
        </p:nvSpPr>
        <p:spPr>
          <a:xfrm>
            <a:off x="1419425" y="14998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5" name="Google Shape;295;p21"/>
          <p:cNvSpPr/>
          <p:nvPr/>
        </p:nvSpPr>
        <p:spPr>
          <a:xfrm>
            <a:off x="1792625" y="14998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6" name="Google Shape;296;p21"/>
          <p:cNvSpPr/>
          <p:nvPr/>
        </p:nvSpPr>
        <p:spPr>
          <a:xfrm>
            <a:off x="2539025" y="22302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4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97" name="Google Shape;297;p21"/>
          <p:cNvSpPr/>
          <p:nvPr/>
        </p:nvSpPr>
        <p:spPr>
          <a:xfrm>
            <a:off x="1419425" y="1499875"/>
            <a:ext cx="373200" cy="234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298" name="Google Shape;298;p21"/>
          <p:cNvSpPr txBox="1"/>
          <p:nvPr>
            <p:ph type="title"/>
          </p:nvPr>
        </p:nvSpPr>
        <p:spPr>
          <a:xfrm>
            <a:off x="294400" y="209425"/>
            <a:ext cx="49704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 (BFS)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