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
      <p:font typeface="Nuni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Nunito-bold.fntdata"/><Relationship Id="rId23" Type="http://schemas.openxmlformats.org/officeDocument/2006/relationships/font" Target="fonts/Nuni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Italic.fntdata"/><Relationship Id="rId25"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page numbers in top right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a7c1a4f65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a7c1a4f65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E.g., fish tank with changing temp, but our model is constant temp.</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98ab52c49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98ab52c49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Address the eight considerations here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addb4a25f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addb4a25f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Clr>
                <a:schemeClr val="dk1"/>
              </a:buClr>
              <a:buSzPts val="1100"/>
              <a:buFont typeface="Arial"/>
              <a:buNone/>
            </a:pPr>
            <a:r>
              <a:rPr lang="en" sz="1300">
                <a:solidFill>
                  <a:srgbClr val="233A44"/>
                </a:solidFill>
                <a:latin typeface="Calibri"/>
                <a:ea typeface="Calibri"/>
                <a:cs typeface="Calibri"/>
                <a:sym typeface="Calibri"/>
              </a:rPr>
              <a:t>I have access to our robots in </a:t>
            </a:r>
            <a:r>
              <a:rPr i="1" lang="en" sz="1300">
                <a:solidFill>
                  <a:srgbClr val="233A44"/>
                </a:solidFill>
                <a:latin typeface="Calibri"/>
                <a:ea typeface="Calibri"/>
                <a:cs typeface="Calibri"/>
                <a:sym typeface="Calibri"/>
              </a:rPr>
              <a:t>Sooner Competitive Robotics,</a:t>
            </a:r>
            <a:r>
              <a:rPr lang="en" sz="1300">
                <a:solidFill>
                  <a:srgbClr val="233A44"/>
                </a:solidFill>
                <a:latin typeface="Calibri"/>
                <a:ea typeface="Calibri"/>
                <a:cs typeface="Calibri"/>
                <a:sym typeface="Calibri"/>
              </a:rPr>
              <a:t> as well as the turtlebots that Dr. Hougen uses for his robotics class. I could also develop my own personal robot if the time allows, but the mechanical/electrical components are not the main goal with this project, since I am primarily software focused.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98ab52c49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98ab52c49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addb4a25f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addb4a25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of measuring weight of gold bar (constant).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e8641c2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ae8641c2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what PID is briefly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addb4a25f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addb4a25f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X vs Y on track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8641c29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8641c29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Mention why X vs Y on track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addb4a25f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addb4a25f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have simplified these equations somewhat, using the fact that H is the identity and we assume optimality for the kalman gain.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ddb4a25f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ddb4a25f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addb4a25f7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addb4a25f7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Z is imprecise due to the changing heading phi, but the whole filter is just converging approximations, so it will be ok; we can’t do better without moving to a nonlinear EKF. The linear GPS transforms are okay since the working area is too small; there are equations that can be used in a real application, but this is simpler and works fine for my application.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db4a25f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addb4a25f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SzPts val="1300"/>
              <a:buChar char="●"/>
              <a:defRPr/>
            </a:lvl1pPr>
            <a:lvl2pPr indent="-298450" lvl="1" marL="914400" algn="ctr">
              <a:spcBef>
                <a:spcPts val="1600"/>
              </a:spcBef>
              <a:spcAft>
                <a:spcPts val="0"/>
              </a:spcAft>
              <a:buSzPts val="1100"/>
              <a:buChar char="○"/>
              <a:defRPr/>
            </a:lvl2pPr>
            <a:lvl3pPr indent="-298450" lvl="2" marL="1371600" algn="ctr">
              <a:spcBef>
                <a:spcPts val="1600"/>
              </a:spcBef>
              <a:spcAft>
                <a:spcPts val="0"/>
              </a:spcAft>
              <a:buSzPts val="1100"/>
              <a:buChar char="■"/>
              <a:defRPr/>
            </a:lvl3pPr>
            <a:lvl4pPr indent="-298450" lvl="3" marL="1828800" algn="ctr">
              <a:spcBef>
                <a:spcPts val="1600"/>
              </a:spcBef>
              <a:spcAft>
                <a:spcPts val="0"/>
              </a:spcAft>
              <a:buSzPts val="1100"/>
              <a:buChar char="●"/>
              <a:defRPr/>
            </a:lvl4pPr>
            <a:lvl5pPr indent="-298450" lvl="4" marL="2286000" algn="ctr">
              <a:spcBef>
                <a:spcPts val="1600"/>
              </a:spcBef>
              <a:spcAft>
                <a:spcPts val="0"/>
              </a:spcAft>
              <a:buSzPts val="1100"/>
              <a:buChar char="○"/>
              <a:defRPr/>
            </a:lvl5pPr>
            <a:lvl6pPr indent="-298450" lvl="5" marL="2743200" algn="ctr">
              <a:spcBef>
                <a:spcPts val="1600"/>
              </a:spcBef>
              <a:spcAft>
                <a:spcPts val="0"/>
              </a:spcAft>
              <a:buSzPts val="1100"/>
              <a:buChar char="■"/>
              <a:defRPr/>
            </a:lvl6pPr>
            <a:lvl7pPr indent="-298450" lvl="6" marL="3200400" algn="ctr">
              <a:spcBef>
                <a:spcPts val="1600"/>
              </a:spcBef>
              <a:spcAft>
                <a:spcPts val="0"/>
              </a:spcAft>
              <a:buSzPts val="1100"/>
              <a:buChar char="●"/>
              <a:defRPr/>
            </a:lvl7pPr>
            <a:lvl8pPr indent="-298450" lvl="7" marL="3657600" algn="ctr">
              <a:spcBef>
                <a:spcPts val="1600"/>
              </a:spcBef>
              <a:spcAft>
                <a:spcPts val="0"/>
              </a:spcAft>
              <a:buSzPts val="1100"/>
              <a:buChar char="○"/>
              <a:defRPr/>
            </a:lvl8pPr>
            <a:lvl9pPr indent="-298450" lvl="8" marL="4114800" algn="ctr">
              <a:spcBef>
                <a:spcPts val="1600"/>
              </a:spcBef>
              <a:spcAft>
                <a:spcPts val="160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160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1600"/>
              </a:spcBef>
              <a:spcAft>
                <a:spcPts val="160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kalmanfilter.net" TargetMode="External"/><Relationship Id="rId4" Type="http://schemas.openxmlformats.org/officeDocument/2006/relationships/hyperlink" Target="http://www.neuralnetworksanddeeplearning.com" TargetMode="External"/><Relationship Id="rId5" Type="http://schemas.openxmlformats.org/officeDocument/2006/relationships/hyperlink" Target="https://www.researchgate.net/publication/251439107_Improving_Adaptive_Kalman_Filter_in_GPSSDINS_Integration_with_Neural_Network" TargetMode="External"/><Relationship Id="rId6" Type="http://schemas.openxmlformats.org/officeDocument/2006/relationships/hyperlink" Target="http://github.com/SoonerRobotics/SCR-SWC-2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hyperlink" Target="http://drive.google.com/file/d/1z5lh9AKNsopf0nUtqRCNr12sHTiswqV3/view"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6.png"/><Relationship Id="rId5"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91550" y="1404950"/>
            <a:ext cx="8160900" cy="144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Improving Intelligent Robot Perception Using Kalman Filters and Machine Learning</a:t>
            </a:r>
            <a:endParaRPr/>
          </a:p>
        </p:txBody>
      </p:sp>
      <p:sp>
        <p:nvSpPr>
          <p:cNvPr id="129" name="Google Shape;129;p13"/>
          <p:cNvSpPr txBox="1"/>
          <p:nvPr>
            <p:ph idx="1" type="subTitle"/>
          </p:nvPr>
        </p:nvSpPr>
        <p:spPr>
          <a:xfrm>
            <a:off x="1891350" y="3075983"/>
            <a:ext cx="5361300" cy="52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Kevin Robb with Dr. Dean Hougen</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2"/>
          <p:cNvSpPr txBox="1"/>
          <p:nvPr>
            <p:ph type="title"/>
          </p:nvPr>
        </p:nvSpPr>
        <p:spPr>
          <a:xfrm>
            <a:off x="776175" y="194250"/>
            <a:ext cx="7239000" cy="6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 The Process Noise, </a:t>
            </a:r>
            <a:r>
              <a:rPr b="1" lang="en"/>
              <a:t>Q  	</a:t>
            </a:r>
            <a:r>
              <a:rPr b="1" lang="en" sz="1900"/>
              <a:t>(Motivation for ML)</a:t>
            </a:r>
            <a:endParaRPr b="1" sz="1900"/>
          </a:p>
        </p:txBody>
      </p:sp>
      <p:sp>
        <p:nvSpPr>
          <p:cNvPr id="222" name="Google Shape;222;p22"/>
          <p:cNvSpPr txBox="1"/>
          <p:nvPr>
            <p:ph idx="1" type="body"/>
          </p:nvPr>
        </p:nvSpPr>
        <p:spPr>
          <a:xfrm>
            <a:off x="459475" y="815850"/>
            <a:ext cx="2680200" cy="341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Represents the uncertainty in the equations and estimations themselves (the “process”).</a:t>
            </a:r>
            <a:endParaRPr/>
          </a:p>
          <a:p>
            <a:pPr indent="-311150" lvl="0" marL="457200" rtl="0" algn="l">
              <a:spcBef>
                <a:spcPts val="0"/>
              </a:spcBef>
              <a:spcAft>
                <a:spcPts val="0"/>
              </a:spcAft>
              <a:buSzPts val="1300"/>
              <a:buChar char="●"/>
            </a:pPr>
            <a:r>
              <a:rPr lang="en"/>
              <a:t>Mimics unpredictable deviations from the Dynamic Model. </a:t>
            </a:r>
            <a:endParaRPr/>
          </a:p>
          <a:p>
            <a:pPr indent="-311150" lvl="0" marL="457200" rtl="0" algn="l">
              <a:spcBef>
                <a:spcPts val="0"/>
              </a:spcBef>
              <a:spcAft>
                <a:spcPts val="0"/>
              </a:spcAft>
              <a:buSzPts val="1300"/>
              <a:buChar char="●"/>
            </a:pPr>
            <a:r>
              <a:rPr lang="en"/>
              <a:t>In standard KFs, this is derived beforehand and stays constant. We want to make it dynamic.</a:t>
            </a:r>
            <a:endParaRPr/>
          </a:p>
          <a:p>
            <a:pPr indent="-311150" lvl="0" marL="457200" rtl="0" algn="l">
              <a:spcBef>
                <a:spcPts val="0"/>
              </a:spcBef>
              <a:spcAft>
                <a:spcPts val="0"/>
              </a:spcAft>
              <a:buSzPts val="1300"/>
              <a:buChar char="●"/>
            </a:pPr>
            <a:r>
              <a:rPr lang="en"/>
              <a:t>Sometimes we want either extreme temporarily depending on the situation.</a:t>
            </a:r>
            <a:endParaRPr/>
          </a:p>
          <a:p>
            <a:pPr indent="0" lvl="0" marL="0" rtl="0" algn="l">
              <a:spcBef>
                <a:spcPts val="0"/>
              </a:spcBef>
              <a:spcAft>
                <a:spcPts val="1600"/>
              </a:spcAft>
              <a:buNone/>
            </a:pPr>
            <a:r>
              <a:t/>
            </a:r>
            <a:endParaRPr/>
          </a:p>
        </p:txBody>
      </p:sp>
      <p:sp>
        <p:nvSpPr>
          <p:cNvPr id="223" name="Google Shape;223;p22"/>
          <p:cNvSpPr txBox="1"/>
          <p:nvPr>
            <p:ph idx="12" type="sldNum"/>
          </p:nvPr>
        </p:nvSpPr>
        <p:spPr>
          <a:xfrm>
            <a:off x="8390734" y="1942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24" name="Google Shape;224;p22"/>
          <p:cNvPicPr preferRelativeResize="0"/>
          <p:nvPr/>
        </p:nvPicPr>
        <p:blipFill>
          <a:blip r:embed="rId3">
            <a:alphaModFix/>
          </a:blip>
          <a:stretch>
            <a:fillRect/>
          </a:stretch>
        </p:blipFill>
        <p:spPr>
          <a:xfrm>
            <a:off x="3319324" y="1040175"/>
            <a:ext cx="5418248" cy="3350275"/>
          </a:xfrm>
          <a:prstGeom prst="rect">
            <a:avLst/>
          </a:prstGeom>
          <a:noFill/>
          <a:ln>
            <a:noFill/>
          </a:ln>
        </p:spPr>
      </p:pic>
      <p:sp>
        <p:nvSpPr>
          <p:cNvPr id="225" name="Google Shape;225;p22"/>
          <p:cNvSpPr txBox="1"/>
          <p:nvPr>
            <p:ph idx="1" type="body"/>
          </p:nvPr>
        </p:nvSpPr>
        <p:spPr>
          <a:xfrm>
            <a:off x="2955075" y="4340800"/>
            <a:ext cx="5782500" cy="43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i="1" lang="en" sz="1200"/>
              <a:t>Example behavior of a 1D KF with a constant dynamic model for different magnitudes of Q.</a:t>
            </a:r>
            <a:endParaRPr i="1"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ph type="title"/>
          </p:nvPr>
        </p:nvSpPr>
        <p:spPr>
          <a:xfrm>
            <a:off x="819150" y="280600"/>
            <a:ext cx="7505700" cy="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We Doing This?</a:t>
            </a:r>
            <a:endParaRPr/>
          </a:p>
        </p:txBody>
      </p:sp>
      <p:sp>
        <p:nvSpPr>
          <p:cNvPr id="231" name="Google Shape;231;p23"/>
          <p:cNvSpPr txBox="1"/>
          <p:nvPr>
            <p:ph idx="1" type="body"/>
          </p:nvPr>
        </p:nvSpPr>
        <p:spPr>
          <a:xfrm>
            <a:off x="819150" y="1373375"/>
            <a:ext cx="3433800" cy="17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Health &amp; Safety, Ethics</a:t>
            </a:r>
            <a:endParaRPr/>
          </a:p>
          <a:p>
            <a:pPr indent="-311150" lvl="0" marL="457200" rtl="0" algn="l">
              <a:spcBef>
                <a:spcPts val="0"/>
              </a:spcBef>
              <a:spcAft>
                <a:spcPts val="0"/>
              </a:spcAft>
              <a:buSzPts val="1300"/>
              <a:buChar char="●"/>
            </a:pPr>
            <a:r>
              <a:rPr lang="en"/>
              <a:t>Better recognition of obstacles (humans)</a:t>
            </a:r>
            <a:endParaRPr/>
          </a:p>
          <a:p>
            <a:pPr indent="-311150" lvl="0" marL="457200" rtl="0" algn="l">
              <a:spcBef>
                <a:spcPts val="0"/>
              </a:spcBef>
              <a:spcAft>
                <a:spcPts val="0"/>
              </a:spcAft>
              <a:buSzPts val="1300"/>
              <a:buChar char="●"/>
            </a:pPr>
            <a:r>
              <a:rPr lang="en"/>
              <a:t>React more quickly to changes (robust)</a:t>
            </a:r>
            <a:endParaRPr/>
          </a:p>
          <a:p>
            <a:pPr indent="-311150" lvl="0" marL="457200" rtl="0" algn="l">
              <a:spcBef>
                <a:spcPts val="0"/>
              </a:spcBef>
              <a:spcAft>
                <a:spcPts val="0"/>
              </a:spcAft>
              <a:buSzPts val="1300"/>
              <a:buChar char="●"/>
            </a:pPr>
            <a:r>
              <a:rPr lang="en"/>
              <a:t>Robots are increasingly used in commercial applications (warehouses &amp; grocery stores) and service industry (self-driving cars) </a:t>
            </a:r>
            <a:endParaRPr/>
          </a:p>
        </p:txBody>
      </p:sp>
      <p:sp>
        <p:nvSpPr>
          <p:cNvPr id="232" name="Google Shape;232;p23"/>
          <p:cNvSpPr txBox="1"/>
          <p:nvPr>
            <p:ph idx="1" type="body"/>
          </p:nvPr>
        </p:nvSpPr>
        <p:spPr>
          <a:xfrm>
            <a:off x="5098050" y="1373375"/>
            <a:ext cx="3106800" cy="315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t>Economic, Environmental</a:t>
            </a:r>
            <a:endParaRPr u="sng"/>
          </a:p>
          <a:p>
            <a:pPr indent="-311150" lvl="0" marL="457200" rtl="0" algn="l">
              <a:spcBef>
                <a:spcPts val="0"/>
              </a:spcBef>
              <a:spcAft>
                <a:spcPts val="0"/>
              </a:spcAft>
              <a:buSzPts val="1300"/>
              <a:buChar char="●"/>
            </a:pPr>
            <a:r>
              <a:rPr lang="en"/>
              <a:t>H</a:t>
            </a:r>
            <a:r>
              <a:rPr lang="en"/>
              <a:t>igher ability to navigate</a:t>
            </a:r>
            <a:endParaRPr/>
          </a:p>
          <a:p>
            <a:pPr indent="-311150" lvl="0" marL="457200" rtl="0" algn="l">
              <a:spcBef>
                <a:spcPts val="0"/>
              </a:spcBef>
              <a:spcAft>
                <a:spcPts val="0"/>
              </a:spcAft>
              <a:buSzPts val="1300"/>
              <a:buChar char="●"/>
            </a:pPr>
            <a:r>
              <a:rPr lang="en"/>
              <a:t>Find the optimal path to an objective faster</a:t>
            </a:r>
            <a:endParaRPr/>
          </a:p>
          <a:p>
            <a:pPr indent="-311150" lvl="0" marL="457200" rtl="0" algn="l">
              <a:spcBef>
                <a:spcPts val="0"/>
              </a:spcBef>
              <a:spcAft>
                <a:spcPts val="0"/>
              </a:spcAft>
              <a:buSzPts val="1300"/>
              <a:buChar char="●"/>
            </a:pPr>
            <a:r>
              <a:rPr lang="en"/>
              <a:t>Complete tasks more confidently</a:t>
            </a:r>
            <a:endParaRPr/>
          </a:p>
          <a:p>
            <a:pPr indent="-311150" lvl="0" marL="457200" rtl="0" algn="l">
              <a:spcBef>
                <a:spcPts val="0"/>
              </a:spcBef>
              <a:spcAft>
                <a:spcPts val="0"/>
              </a:spcAft>
              <a:buSzPts val="1300"/>
              <a:buChar char="●"/>
            </a:pPr>
            <a:r>
              <a:rPr lang="en"/>
              <a:t>Saves time and money, and requires fewer “workers” and energy/fuel</a:t>
            </a:r>
            <a:endParaRPr/>
          </a:p>
          <a:p>
            <a:pPr indent="-311150" lvl="0" marL="457200" rtl="0" algn="l">
              <a:spcBef>
                <a:spcPts val="0"/>
              </a:spcBef>
              <a:spcAft>
                <a:spcPts val="0"/>
              </a:spcAft>
              <a:buSzPts val="1300"/>
              <a:buChar char="●"/>
            </a:pPr>
            <a:r>
              <a:rPr lang="en"/>
              <a:t>Reduces failures that could result in damage to or unrecoverable machinery in the environment</a:t>
            </a:r>
            <a:endParaRPr/>
          </a:p>
        </p:txBody>
      </p:sp>
      <p:sp>
        <p:nvSpPr>
          <p:cNvPr id="233" name="Google Shape;233;p23"/>
          <p:cNvSpPr txBox="1"/>
          <p:nvPr>
            <p:ph idx="12" type="sldNum"/>
          </p:nvPr>
        </p:nvSpPr>
        <p:spPr>
          <a:xfrm>
            <a:off x="8390734" y="20449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3"/>
          <p:cNvSpPr txBox="1"/>
          <p:nvPr>
            <p:ph idx="1" type="body"/>
          </p:nvPr>
        </p:nvSpPr>
        <p:spPr>
          <a:xfrm>
            <a:off x="819150" y="913475"/>
            <a:ext cx="7080900" cy="45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sensors utilized -&gt; More accurate world model -&gt; Better localization, mapping, and path planning</a:t>
            </a:r>
            <a:endParaRPr/>
          </a:p>
        </p:txBody>
      </p:sp>
      <p:pic>
        <p:nvPicPr>
          <p:cNvPr id="235" name="Google Shape;235;p23"/>
          <p:cNvPicPr preferRelativeResize="0"/>
          <p:nvPr/>
        </p:nvPicPr>
        <p:blipFill>
          <a:blip r:embed="rId3">
            <a:alphaModFix/>
          </a:blip>
          <a:stretch>
            <a:fillRect/>
          </a:stretch>
        </p:blipFill>
        <p:spPr>
          <a:xfrm>
            <a:off x="819152" y="3236150"/>
            <a:ext cx="2236926" cy="1327825"/>
          </a:xfrm>
          <a:prstGeom prst="rect">
            <a:avLst/>
          </a:prstGeom>
          <a:noFill/>
          <a:ln>
            <a:noFill/>
          </a:ln>
        </p:spPr>
      </p:pic>
      <p:sp>
        <p:nvSpPr>
          <p:cNvPr id="236" name="Google Shape;236;p23"/>
          <p:cNvSpPr txBox="1"/>
          <p:nvPr>
            <p:ph idx="1" type="body"/>
          </p:nvPr>
        </p:nvSpPr>
        <p:spPr>
          <a:xfrm>
            <a:off x="711100" y="4563975"/>
            <a:ext cx="2746200" cy="396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Image of GreyOrange warehouse robots.</a:t>
            </a:r>
            <a:endParaRPr i="1"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819150" y="280600"/>
            <a:ext cx="7505700" cy="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Still Left To Do (Next Semester’s Goals)</a:t>
            </a:r>
            <a:endParaRPr/>
          </a:p>
        </p:txBody>
      </p:sp>
      <p:sp>
        <p:nvSpPr>
          <p:cNvPr id="242" name="Google Shape;242;p24"/>
          <p:cNvSpPr txBox="1"/>
          <p:nvPr>
            <p:ph idx="1" type="body"/>
          </p:nvPr>
        </p:nvSpPr>
        <p:spPr>
          <a:xfrm>
            <a:off x="514175" y="1100875"/>
            <a:ext cx="4913400" cy="30855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Finish up the KF &amp; test it a lot</a:t>
            </a:r>
            <a:endParaRPr/>
          </a:p>
          <a:p>
            <a:pPr indent="-311150" lvl="0" marL="457200" rtl="0" algn="l">
              <a:lnSpc>
                <a:spcPct val="100000"/>
              </a:lnSpc>
              <a:spcBef>
                <a:spcPts val="1000"/>
              </a:spcBef>
              <a:spcAft>
                <a:spcPts val="0"/>
              </a:spcAft>
              <a:buSzPts val="1300"/>
              <a:buChar char="●"/>
            </a:pPr>
            <a:r>
              <a:rPr lang="en"/>
              <a:t>Include LiDAR data in KF cycle for obstacle tracking</a:t>
            </a:r>
            <a:endParaRPr/>
          </a:p>
          <a:p>
            <a:pPr indent="-311150" lvl="0" marL="457200" rtl="0" algn="l">
              <a:lnSpc>
                <a:spcPct val="100000"/>
              </a:lnSpc>
              <a:spcBef>
                <a:spcPts val="1000"/>
              </a:spcBef>
              <a:spcAft>
                <a:spcPts val="0"/>
              </a:spcAft>
              <a:buSzPts val="1300"/>
              <a:buChar char="●"/>
            </a:pPr>
            <a:r>
              <a:rPr lang="en"/>
              <a:t>Implement neural network to tune the KF’s process noise (</a:t>
            </a:r>
            <a:r>
              <a:rPr b="1" lang="en"/>
              <a:t>Q</a:t>
            </a:r>
            <a:r>
              <a:rPr lang="en"/>
              <a:t>), measurement uncertainty </a:t>
            </a:r>
            <a:r>
              <a:rPr lang="en"/>
              <a:t>(</a:t>
            </a:r>
            <a:r>
              <a:rPr b="1" lang="en"/>
              <a:t>R</a:t>
            </a:r>
            <a:r>
              <a:rPr lang="en"/>
              <a:t>), and perhaps the initial covariance (</a:t>
            </a:r>
            <a:r>
              <a:rPr b="1" lang="en"/>
              <a:t>P</a:t>
            </a:r>
            <a:r>
              <a:rPr lang="en"/>
              <a:t>)</a:t>
            </a:r>
            <a:endParaRPr/>
          </a:p>
          <a:p>
            <a:pPr indent="0" lvl="0" marL="0" rtl="0" algn="l">
              <a:lnSpc>
                <a:spcPct val="100000"/>
              </a:lnSpc>
              <a:spcBef>
                <a:spcPts val="1000"/>
              </a:spcBef>
              <a:spcAft>
                <a:spcPts val="0"/>
              </a:spcAft>
              <a:buNone/>
            </a:pPr>
            <a:r>
              <a:t/>
            </a:r>
            <a:endParaRPr/>
          </a:p>
          <a:p>
            <a:pPr indent="0" lvl="0" marL="0" rtl="0" algn="l">
              <a:lnSpc>
                <a:spcPct val="100000"/>
              </a:lnSpc>
              <a:spcBef>
                <a:spcPts val="1000"/>
              </a:spcBef>
              <a:spcAft>
                <a:spcPts val="0"/>
              </a:spcAft>
              <a:buNone/>
            </a:pPr>
            <a:r>
              <a:rPr lang="en"/>
              <a:t>Goal: develop an agent able to finish the simulation consistently, hitting all waypoints and avoiding obstacles. </a:t>
            </a:r>
            <a:endParaRPr/>
          </a:p>
          <a:p>
            <a:pPr indent="0" lvl="0" marL="0" rtl="0" algn="l">
              <a:lnSpc>
                <a:spcPct val="100000"/>
              </a:lnSpc>
              <a:spcBef>
                <a:spcPts val="1000"/>
              </a:spcBef>
              <a:spcAft>
                <a:spcPts val="1000"/>
              </a:spcAft>
              <a:buNone/>
            </a:pPr>
            <a:r>
              <a:rPr lang="en"/>
              <a:t>If this is achieved before the end of the spring semester, I will work to implement this with a physical robot.</a:t>
            </a:r>
            <a:endParaRPr baseline="-25000"/>
          </a:p>
        </p:txBody>
      </p:sp>
      <p:pic>
        <p:nvPicPr>
          <p:cNvPr id="243" name="Google Shape;243;p24"/>
          <p:cNvPicPr preferRelativeResize="0"/>
          <p:nvPr/>
        </p:nvPicPr>
        <p:blipFill>
          <a:blip r:embed="rId3">
            <a:alphaModFix/>
          </a:blip>
          <a:stretch>
            <a:fillRect/>
          </a:stretch>
        </p:blipFill>
        <p:spPr>
          <a:xfrm>
            <a:off x="5999175" y="1205078"/>
            <a:ext cx="2536550" cy="2536525"/>
          </a:xfrm>
          <a:prstGeom prst="rect">
            <a:avLst/>
          </a:prstGeom>
          <a:noFill/>
          <a:ln>
            <a:noFill/>
          </a:ln>
        </p:spPr>
      </p:pic>
      <p:sp>
        <p:nvSpPr>
          <p:cNvPr id="244" name="Google Shape;244;p24"/>
          <p:cNvSpPr txBox="1"/>
          <p:nvPr>
            <p:ph idx="1" type="body"/>
          </p:nvPr>
        </p:nvSpPr>
        <p:spPr>
          <a:xfrm>
            <a:off x="6296775" y="3887225"/>
            <a:ext cx="2074800" cy="80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A mobile “turtlebot” robot, such as one I may use for the physical implementation.</a:t>
            </a:r>
            <a:endParaRPr i="1" sz="1200"/>
          </a:p>
        </p:txBody>
      </p:sp>
      <p:sp>
        <p:nvSpPr>
          <p:cNvPr id="245" name="Google Shape;245;p24"/>
          <p:cNvSpPr txBox="1"/>
          <p:nvPr>
            <p:ph idx="12" type="sldNum"/>
          </p:nvPr>
        </p:nvSpPr>
        <p:spPr>
          <a:xfrm>
            <a:off x="8390734" y="211568"/>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819150" y="290350"/>
            <a:ext cx="7505700" cy="70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 		</a:t>
            </a:r>
            <a:r>
              <a:rPr lang="en" sz="1300"/>
              <a:t>(Thanks to Dr. Hougen and the REAL Lab!)</a:t>
            </a:r>
            <a:endParaRPr sz="1300"/>
          </a:p>
        </p:txBody>
      </p:sp>
      <p:sp>
        <p:nvSpPr>
          <p:cNvPr id="251" name="Google Shape;251;p25"/>
          <p:cNvSpPr txBox="1"/>
          <p:nvPr>
            <p:ph idx="1" type="body"/>
          </p:nvPr>
        </p:nvSpPr>
        <p:spPr>
          <a:xfrm>
            <a:off x="819150" y="993550"/>
            <a:ext cx="7505700" cy="3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Kalman Filter Tutorial, Alex Becker. Last modified 2018, </a:t>
            </a:r>
            <a:r>
              <a:rPr lang="en" u="sng">
                <a:solidFill>
                  <a:schemeClr val="hlink"/>
                </a:solidFill>
                <a:hlinkClick r:id="rId3"/>
              </a:rPr>
              <a:t>www.kalmanfilter.net</a:t>
            </a:r>
            <a:r>
              <a:rPr lang="en"/>
              <a:t>.</a:t>
            </a:r>
            <a:endParaRPr/>
          </a:p>
          <a:p>
            <a:pPr indent="0" lvl="0" marL="0" rtl="0" algn="l">
              <a:spcBef>
                <a:spcPts val="1600"/>
              </a:spcBef>
              <a:spcAft>
                <a:spcPts val="0"/>
              </a:spcAft>
              <a:buNone/>
            </a:pPr>
            <a:r>
              <a:rPr lang="en"/>
              <a:t>Michael Nielson, </a:t>
            </a:r>
            <a:r>
              <a:rPr i="1" lang="en"/>
              <a:t>Neural Networks and Deep Learning</a:t>
            </a:r>
            <a:r>
              <a:rPr lang="en"/>
              <a:t> (2019), Chapter 1, </a:t>
            </a:r>
            <a:r>
              <a:rPr lang="en" u="sng">
                <a:solidFill>
                  <a:schemeClr val="hlink"/>
                </a:solidFill>
                <a:hlinkClick r:id="rId4"/>
              </a:rPr>
              <a:t>www.neuralnetworksanddeeplearning.com</a:t>
            </a:r>
            <a:r>
              <a:rPr lang="en"/>
              <a:t>.</a:t>
            </a:r>
            <a:endParaRPr/>
          </a:p>
          <a:p>
            <a:pPr indent="0" lvl="0" marL="0" rtl="0" algn="l">
              <a:spcBef>
                <a:spcPts val="1600"/>
              </a:spcBef>
              <a:spcAft>
                <a:spcPts val="0"/>
              </a:spcAft>
              <a:buNone/>
            </a:pPr>
            <a:r>
              <a:rPr lang="en"/>
              <a:t>Jianguo Jack Wang, Weidong Ding, and Jinling Wang, “</a:t>
            </a:r>
            <a:r>
              <a:rPr lang="en"/>
              <a:t>Improving Adaptive Kalman Filter in GPS/SDINS Integration with Neural Network,” School of Surveying and Spatial Information Systems, University of New South Wales, Australia. </a:t>
            </a:r>
            <a:r>
              <a:rPr i="1" lang="en"/>
              <a:t>ResearchGate</a:t>
            </a:r>
            <a:r>
              <a:rPr lang="en"/>
              <a:t>, 2013, </a:t>
            </a:r>
            <a:r>
              <a:rPr lang="en" u="sng">
                <a:solidFill>
                  <a:schemeClr val="hlink"/>
                </a:solidFill>
                <a:hlinkClick r:id="rId5"/>
              </a:rPr>
              <a:t>www.researchgate.net/publication/251439107_Improving_Adaptive_Kalman_Filter_in_GPSSDINS_Integration_with_Neural_Network</a:t>
            </a:r>
            <a:endParaRPr/>
          </a:p>
          <a:p>
            <a:pPr indent="0" lvl="0" marL="0" rtl="0" algn="l">
              <a:spcBef>
                <a:spcPts val="1600"/>
              </a:spcBef>
              <a:spcAft>
                <a:spcPts val="0"/>
              </a:spcAft>
              <a:buNone/>
            </a:pPr>
            <a:r>
              <a:rPr lang="en"/>
              <a:t>Justin Kleiber, </a:t>
            </a:r>
            <a:r>
              <a:rPr i="1" lang="en"/>
              <a:t>IGVC Kalman Filter Derivation</a:t>
            </a:r>
            <a:r>
              <a:rPr lang="en"/>
              <a:t>, Sooner Competitive Robotics, Intelligent Ground Vehicle Competition design document submission, March 16th 2020.</a:t>
            </a:r>
            <a:endParaRPr/>
          </a:p>
          <a:p>
            <a:pPr indent="0" lvl="0" marL="0" rtl="0" algn="l">
              <a:spcBef>
                <a:spcPts val="1600"/>
              </a:spcBef>
              <a:spcAft>
                <a:spcPts val="1600"/>
              </a:spcAft>
              <a:buNone/>
            </a:pPr>
            <a:r>
              <a:rPr lang="en"/>
              <a:t>Noah Zemlin, </a:t>
            </a:r>
            <a:r>
              <a:rPr i="1" lang="en"/>
              <a:t>SCR Software Challenge Simulator</a:t>
            </a:r>
            <a:r>
              <a:rPr lang="en"/>
              <a:t>, Sooner Competitive Robotics, 2020, </a:t>
            </a:r>
            <a:r>
              <a:rPr lang="en" u="sng">
                <a:solidFill>
                  <a:schemeClr val="hlink"/>
                </a:solidFill>
                <a:hlinkClick r:id="rId6"/>
              </a:rPr>
              <a:t>github.com/SoonerRobotics/SCR-SWC-20</a:t>
            </a:r>
            <a:endParaRPr/>
          </a:p>
        </p:txBody>
      </p:sp>
      <p:sp>
        <p:nvSpPr>
          <p:cNvPr id="252" name="Google Shape;252;p25"/>
          <p:cNvSpPr txBox="1"/>
          <p:nvPr>
            <p:ph idx="12" type="sldNum"/>
          </p:nvPr>
        </p:nvSpPr>
        <p:spPr>
          <a:xfrm>
            <a:off x="8390734" y="2115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741225" y="212400"/>
            <a:ext cx="7505700" cy="61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Kalman Filter Background and Progress</a:t>
            </a:r>
            <a:endParaRPr/>
          </a:p>
        </p:txBody>
      </p:sp>
      <p:sp>
        <p:nvSpPr>
          <p:cNvPr id="135" name="Google Shape;135;p14"/>
          <p:cNvSpPr txBox="1"/>
          <p:nvPr>
            <p:ph idx="1" type="body"/>
          </p:nvPr>
        </p:nvSpPr>
        <p:spPr>
          <a:xfrm>
            <a:off x="887350" y="814350"/>
            <a:ext cx="3203700" cy="34299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u="sng"/>
              <a:t>Kalman Filter (KF)</a:t>
            </a:r>
            <a:endParaRPr u="sng"/>
          </a:p>
          <a:p>
            <a:pPr indent="0" lvl="0" marL="0" rtl="0" algn="ctr">
              <a:lnSpc>
                <a:spcPct val="100000"/>
              </a:lnSpc>
              <a:spcBef>
                <a:spcPts val="0"/>
              </a:spcBef>
              <a:spcAft>
                <a:spcPts val="0"/>
              </a:spcAft>
              <a:buNone/>
            </a:pPr>
            <a:r>
              <a:t/>
            </a:r>
            <a:endParaRPr u="sng"/>
          </a:p>
          <a:p>
            <a:pPr indent="-311150" lvl="0" marL="457200" rtl="0" algn="l">
              <a:lnSpc>
                <a:spcPct val="100000"/>
              </a:lnSpc>
              <a:spcBef>
                <a:spcPts val="0"/>
              </a:spcBef>
              <a:spcAft>
                <a:spcPts val="0"/>
              </a:spcAft>
              <a:buSzPts val="1300"/>
              <a:buChar char="●"/>
            </a:pPr>
            <a:r>
              <a:rPr lang="en"/>
              <a:t>Combines multiple sensor values of different types</a:t>
            </a:r>
            <a:endParaRPr/>
          </a:p>
          <a:p>
            <a:pPr indent="-311150" lvl="0" marL="457200" rtl="0" algn="l">
              <a:lnSpc>
                <a:spcPct val="100000"/>
              </a:lnSpc>
              <a:spcBef>
                <a:spcPts val="1000"/>
              </a:spcBef>
              <a:spcAft>
                <a:spcPts val="0"/>
              </a:spcAft>
              <a:buSzPts val="1300"/>
              <a:buChar char="●"/>
            </a:pPr>
            <a:r>
              <a:rPr lang="en"/>
              <a:t>Uses pre-derived dynamic model</a:t>
            </a:r>
            <a:endParaRPr/>
          </a:p>
          <a:p>
            <a:pPr indent="-311150" lvl="0" marL="457200" rtl="0" algn="l">
              <a:lnSpc>
                <a:spcPct val="100000"/>
              </a:lnSpc>
              <a:spcBef>
                <a:spcPts val="1000"/>
              </a:spcBef>
              <a:spcAft>
                <a:spcPts val="0"/>
              </a:spcAft>
              <a:buSzPts val="1300"/>
              <a:buChar char="●"/>
            </a:pPr>
            <a:r>
              <a:rPr lang="en"/>
              <a:t>Takes uncertainties into account</a:t>
            </a:r>
            <a:endParaRPr/>
          </a:p>
          <a:p>
            <a:pPr indent="-311150" lvl="0" marL="457200" rtl="0" algn="l">
              <a:lnSpc>
                <a:spcPct val="100000"/>
              </a:lnSpc>
              <a:spcBef>
                <a:spcPts val="1000"/>
              </a:spcBef>
              <a:spcAft>
                <a:spcPts val="0"/>
              </a:spcAft>
              <a:buSzPts val="1300"/>
              <a:buChar char="●"/>
            </a:pPr>
            <a:r>
              <a:rPr lang="en"/>
              <a:t>Correlates variables better than simple kinematics</a:t>
            </a:r>
            <a:endParaRPr/>
          </a:p>
          <a:p>
            <a:pPr indent="-311150" lvl="0" marL="457200" rtl="0" algn="l">
              <a:lnSpc>
                <a:spcPct val="100000"/>
              </a:lnSpc>
              <a:spcBef>
                <a:spcPts val="1000"/>
              </a:spcBef>
              <a:spcAft>
                <a:spcPts val="1000"/>
              </a:spcAft>
              <a:buSzPts val="1300"/>
              <a:buChar char="●"/>
            </a:pPr>
            <a:r>
              <a:rPr lang="en"/>
              <a:t>Can be thought of as a weighted average-over time</a:t>
            </a:r>
            <a:endParaRPr/>
          </a:p>
        </p:txBody>
      </p:sp>
      <p:sp>
        <p:nvSpPr>
          <p:cNvPr id="136" name="Google Shape;136;p14"/>
          <p:cNvSpPr txBox="1"/>
          <p:nvPr>
            <p:ph idx="1" type="body"/>
          </p:nvPr>
        </p:nvSpPr>
        <p:spPr>
          <a:xfrm>
            <a:off x="5719025" y="4530500"/>
            <a:ext cx="2782200" cy="3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200"/>
              <a:t>The Kalman Filter process (simplified). </a:t>
            </a:r>
            <a:endParaRPr b="1" i="1" sz="1200"/>
          </a:p>
        </p:txBody>
      </p:sp>
      <p:sp>
        <p:nvSpPr>
          <p:cNvPr id="137" name="Google Shape;137;p14"/>
          <p:cNvSpPr/>
          <p:nvPr/>
        </p:nvSpPr>
        <p:spPr>
          <a:xfrm>
            <a:off x="4974117" y="3077610"/>
            <a:ext cx="1174800" cy="405900"/>
          </a:xfrm>
          <a:prstGeom prst="roundRect">
            <a:avLst>
              <a:gd fmla="val 16667"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PREDICT</a:t>
            </a:r>
            <a:endParaRPr sz="1300"/>
          </a:p>
        </p:txBody>
      </p:sp>
      <p:sp>
        <p:nvSpPr>
          <p:cNvPr id="138" name="Google Shape;138;p14"/>
          <p:cNvSpPr/>
          <p:nvPr/>
        </p:nvSpPr>
        <p:spPr>
          <a:xfrm>
            <a:off x="6708375" y="2385489"/>
            <a:ext cx="1174800" cy="405900"/>
          </a:xfrm>
          <a:prstGeom prst="roundRect">
            <a:avLst>
              <a:gd fmla="val 16667" name="adj"/>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MEASURE</a:t>
            </a:r>
            <a:endParaRPr sz="1300"/>
          </a:p>
        </p:txBody>
      </p:sp>
      <p:sp>
        <p:nvSpPr>
          <p:cNvPr id="139" name="Google Shape;139;p14"/>
          <p:cNvSpPr/>
          <p:nvPr/>
        </p:nvSpPr>
        <p:spPr>
          <a:xfrm>
            <a:off x="6708300" y="3077610"/>
            <a:ext cx="1174800" cy="405900"/>
          </a:xfrm>
          <a:prstGeom prst="roundRect">
            <a:avLst>
              <a:gd fmla="val 16667" name="adj"/>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UPDATE</a:t>
            </a:r>
            <a:endParaRPr sz="1300"/>
          </a:p>
        </p:txBody>
      </p:sp>
      <p:sp>
        <p:nvSpPr>
          <p:cNvPr id="140" name="Google Shape;140;p14"/>
          <p:cNvSpPr/>
          <p:nvPr/>
        </p:nvSpPr>
        <p:spPr>
          <a:xfrm>
            <a:off x="6679432" y="3769700"/>
            <a:ext cx="1232700" cy="474600"/>
          </a:xfrm>
          <a:prstGeom prst="roundRect">
            <a:avLst>
              <a:gd fmla="val 16667" name="adj"/>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OUTPUT</a:t>
            </a:r>
            <a:endParaRPr sz="1300"/>
          </a:p>
          <a:p>
            <a:pPr indent="0" lvl="0" marL="0" rtl="0" algn="ctr">
              <a:spcBef>
                <a:spcPts val="0"/>
              </a:spcBef>
              <a:spcAft>
                <a:spcPts val="0"/>
              </a:spcAft>
              <a:buNone/>
            </a:pPr>
            <a:r>
              <a:rPr lang="en" sz="1300"/>
              <a:t>system state</a:t>
            </a:r>
            <a:endParaRPr sz="1300"/>
          </a:p>
        </p:txBody>
      </p:sp>
      <p:cxnSp>
        <p:nvCxnSpPr>
          <p:cNvPr id="141" name="Google Shape;141;p14"/>
          <p:cNvCxnSpPr>
            <a:stCxn id="139" idx="2"/>
            <a:endCxn id="140" idx="0"/>
          </p:cNvCxnSpPr>
          <p:nvPr/>
        </p:nvCxnSpPr>
        <p:spPr>
          <a:xfrm>
            <a:off x="7295700" y="3483510"/>
            <a:ext cx="0" cy="286200"/>
          </a:xfrm>
          <a:prstGeom prst="straightConnector1">
            <a:avLst/>
          </a:prstGeom>
          <a:noFill/>
          <a:ln cap="flat" cmpd="sng" w="9525">
            <a:solidFill>
              <a:schemeClr val="dk2"/>
            </a:solidFill>
            <a:prstDash val="solid"/>
            <a:round/>
            <a:headEnd len="med" w="med" type="none"/>
            <a:tailEnd len="med" w="med" type="triangle"/>
          </a:ln>
        </p:spPr>
      </p:cxnSp>
      <p:cxnSp>
        <p:nvCxnSpPr>
          <p:cNvPr id="142" name="Google Shape;142;p14"/>
          <p:cNvCxnSpPr>
            <a:stCxn id="138" idx="2"/>
            <a:endCxn id="139" idx="0"/>
          </p:cNvCxnSpPr>
          <p:nvPr/>
        </p:nvCxnSpPr>
        <p:spPr>
          <a:xfrm>
            <a:off x="7295775" y="2791389"/>
            <a:ext cx="0" cy="286200"/>
          </a:xfrm>
          <a:prstGeom prst="straightConnector1">
            <a:avLst/>
          </a:prstGeom>
          <a:noFill/>
          <a:ln cap="flat" cmpd="sng" w="9525">
            <a:solidFill>
              <a:schemeClr val="dk2"/>
            </a:solidFill>
            <a:prstDash val="solid"/>
            <a:round/>
            <a:headEnd len="med" w="med" type="none"/>
            <a:tailEnd len="med" w="med" type="triangle"/>
          </a:ln>
        </p:spPr>
      </p:cxnSp>
      <p:cxnSp>
        <p:nvCxnSpPr>
          <p:cNvPr id="143" name="Google Shape;143;p14"/>
          <p:cNvCxnSpPr>
            <a:stCxn id="140" idx="2"/>
            <a:endCxn id="137" idx="2"/>
          </p:cNvCxnSpPr>
          <p:nvPr/>
        </p:nvCxnSpPr>
        <p:spPr>
          <a:xfrm flipH="1" rot="5400000">
            <a:off x="6048232" y="2996750"/>
            <a:ext cx="760800" cy="1734300"/>
          </a:xfrm>
          <a:prstGeom prst="bentConnector3">
            <a:avLst>
              <a:gd fmla="val -31299" name="adj1"/>
            </a:avLst>
          </a:prstGeom>
          <a:noFill/>
          <a:ln cap="flat" cmpd="sng" w="9525">
            <a:solidFill>
              <a:schemeClr val="dk2"/>
            </a:solidFill>
            <a:prstDash val="solid"/>
            <a:round/>
            <a:headEnd len="med" w="med" type="none"/>
            <a:tailEnd len="med" w="med" type="triangle"/>
          </a:ln>
        </p:spPr>
      </p:cxnSp>
      <p:cxnSp>
        <p:nvCxnSpPr>
          <p:cNvPr id="144" name="Google Shape;144;p14"/>
          <p:cNvCxnSpPr>
            <a:stCxn id="137" idx="3"/>
            <a:endCxn id="139" idx="1"/>
          </p:cNvCxnSpPr>
          <p:nvPr/>
        </p:nvCxnSpPr>
        <p:spPr>
          <a:xfrm>
            <a:off x="6148917" y="3280560"/>
            <a:ext cx="559500" cy="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14"/>
          <p:cNvSpPr txBox="1"/>
          <p:nvPr>
            <p:ph idx="1" type="body"/>
          </p:nvPr>
        </p:nvSpPr>
        <p:spPr>
          <a:xfrm>
            <a:off x="4839400" y="826200"/>
            <a:ext cx="3335400" cy="14583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u="sng"/>
              <a:t>My Progress</a:t>
            </a:r>
            <a:endParaRPr u="sng"/>
          </a:p>
          <a:p>
            <a:pPr indent="-311150" lvl="0" marL="457200" rtl="0" algn="l">
              <a:lnSpc>
                <a:spcPct val="100000"/>
              </a:lnSpc>
              <a:spcBef>
                <a:spcPts val="1000"/>
              </a:spcBef>
              <a:spcAft>
                <a:spcPts val="0"/>
              </a:spcAft>
              <a:buSzPts val="1300"/>
              <a:buChar char="●"/>
            </a:pPr>
            <a:r>
              <a:rPr lang="en"/>
              <a:t>Kalman filter implementation is working in ROS with simulator</a:t>
            </a:r>
            <a:endParaRPr/>
          </a:p>
          <a:p>
            <a:pPr indent="-311150" lvl="0" marL="457200" rtl="0" algn="l">
              <a:lnSpc>
                <a:spcPct val="100000"/>
              </a:lnSpc>
              <a:spcBef>
                <a:spcPts val="1000"/>
              </a:spcBef>
              <a:spcAft>
                <a:spcPts val="1000"/>
              </a:spcAft>
              <a:buSzPts val="1300"/>
              <a:buChar char="●"/>
            </a:pPr>
            <a:r>
              <a:rPr lang="en"/>
              <a:t>Positioned well to implement machine learning (ML) next semester</a:t>
            </a:r>
            <a:endParaRPr/>
          </a:p>
        </p:txBody>
      </p:sp>
      <p:sp>
        <p:nvSpPr>
          <p:cNvPr id="146" name="Google Shape;146;p14"/>
          <p:cNvSpPr/>
          <p:nvPr/>
        </p:nvSpPr>
        <p:spPr>
          <a:xfrm>
            <a:off x="4974125" y="2385589"/>
            <a:ext cx="1174800" cy="4059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t>INITIALIZE</a:t>
            </a:r>
            <a:endParaRPr sz="1300"/>
          </a:p>
        </p:txBody>
      </p:sp>
      <p:cxnSp>
        <p:nvCxnSpPr>
          <p:cNvPr id="147" name="Google Shape;147;p14"/>
          <p:cNvCxnSpPr>
            <a:stCxn id="146" idx="2"/>
            <a:endCxn id="137" idx="0"/>
          </p:cNvCxnSpPr>
          <p:nvPr/>
        </p:nvCxnSpPr>
        <p:spPr>
          <a:xfrm>
            <a:off x="5561525" y="2791489"/>
            <a:ext cx="0" cy="286200"/>
          </a:xfrm>
          <a:prstGeom prst="straightConnector1">
            <a:avLst/>
          </a:prstGeom>
          <a:noFill/>
          <a:ln cap="flat" cmpd="sng" w="9525">
            <a:solidFill>
              <a:schemeClr val="dk2"/>
            </a:solidFill>
            <a:prstDash val="dot"/>
            <a:round/>
            <a:headEnd len="med" w="med" type="none"/>
            <a:tailEnd len="med" w="med" type="stealth"/>
          </a:ln>
        </p:spPr>
      </p:cxnSp>
      <p:cxnSp>
        <p:nvCxnSpPr>
          <p:cNvPr id="148" name="Google Shape;148;p14"/>
          <p:cNvCxnSpPr>
            <a:stCxn id="140" idx="3"/>
          </p:cNvCxnSpPr>
          <p:nvPr/>
        </p:nvCxnSpPr>
        <p:spPr>
          <a:xfrm flipH="1" rot="10800000">
            <a:off x="7912132" y="3999800"/>
            <a:ext cx="557400" cy="7200"/>
          </a:xfrm>
          <a:prstGeom prst="straightConnector1">
            <a:avLst/>
          </a:prstGeom>
          <a:noFill/>
          <a:ln cap="flat" cmpd="sng" w="9525">
            <a:solidFill>
              <a:schemeClr val="dk2"/>
            </a:solidFill>
            <a:prstDash val="lgDash"/>
            <a:round/>
            <a:headEnd len="med" w="med" type="none"/>
            <a:tailEnd len="med" w="med" type="triangle"/>
          </a:ln>
        </p:spPr>
      </p:cxnSp>
      <p:sp>
        <p:nvSpPr>
          <p:cNvPr id="149" name="Google Shape;149;p14"/>
          <p:cNvSpPr txBox="1"/>
          <p:nvPr>
            <p:ph idx="12" type="sldNum"/>
          </p:nvPr>
        </p:nvSpPr>
        <p:spPr>
          <a:xfrm>
            <a:off x="8390734" y="21239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5"/>
          <p:cNvSpPr txBox="1"/>
          <p:nvPr>
            <p:ph type="title"/>
          </p:nvPr>
        </p:nvSpPr>
        <p:spPr>
          <a:xfrm>
            <a:off x="819150" y="204400"/>
            <a:ext cx="7505700" cy="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Agent</a:t>
            </a:r>
            <a:endParaRPr/>
          </a:p>
        </p:txBody>
      </p:sp>
      <p:sp>
        <p:nvSpPr>
          <p:cNvPr id="155" name="Google Shape;155;p15"/>
          <p:cNvSpPr txBox="1"/>
          <p:nvPr>
            <p:ph idx="1" type="body"/>
          </p:nvPr>
        </p:nvSpPr>
        <p:spPr>
          <a:xfrm>
            <a:off x="819150" y="1026325"/>
            <a:ext cx="3447300" cy="319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Uses waypoint GPS and raw current GPS to determine the desired global heading to follow. Uses a standard control structure, proportional-integral-derivative (PID) controller, to go from current heading to the desired. Reactively avoids obstacles with the bumper.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Serves the purpose of running the simulation and gathering data to compare ground truth, measurements, and the KF state.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Gives benchmark performance to try and beat with the KF (sometimes misses waypoints or collides with obstacles).</a:t>
            </a:r>
            <a:endParaRPr/>
          </a:p>
        </p:txBody>
      </p:sp>
      <p:sp>
        <p:nvSpPr>
          <p:cNvPr id="156" name="Google Shape;156;p15"/>
          <p:cNvSpPr txBox="1"/>
          <p:nvPr>
            <p:ph idx="1" type="body"/>
          </p:nvPr>
        </p:nvSpPr>
        <p:spPr>
          <a:xfrm>
            <a:off x="4314400" y="3750475"/>
            <a:ext cx="4344600" cy="928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 sz="1200"/>
              <a:t>A run</a:t>
            </a:r>
            <a:r>
              <a:rPr i="1" lang="en" sz="1200"/>
              <a:t> of the simulator I am using. The red shapes are obstacles, and the yellow cones are waypoints. The locations of all obstacles and waypoints are randomized each run. Simulator created by Noah Zemlin for Sooner Competitive Robotics.</a:t>
            </a:r>
            <a:endParaRPr i="1" sz="1200"/>
          </a:p>
        </p:txBody>
      </p:sp>
      <p:pic>
        <p:nvPicPr>
          <p:cNvPr id="157" name="Google Shape;157;p15"/>
          <p:cNvPicPr preferRelativeResize="0"/>
          <p:nvPr/>
        </p:nvPicPr>
        <p:blipFill>
          <a:blip r:embed="rId3">
            <a:alphaModFix/>
          </a:blip>
          <a:stretch>
            <a:fillRect/>
          </a:stretch>
        </p:blipFill>
        <p:spPr>
          <a:xfrm>
            <a:off x="4464771" y="435725"/>
            <a:ext cx="4194275" cy="3258500"/>
          </a:xfrm>
          <a:prstGeom prst="rect">
            <a:avLst/>
          </a:prstGeom>
          <a:noFill/>
          <a:ln>
            <a:noFill/>
          </a:ln>
        </p:spPr>
      </p:pic>
      <p:pic>
        <p:nvPicPr>
          <p:cNvPr id="158" name="Google Shape;158;p15" title="cap_sim_12-1">
            <a:hlinkClick r:id="rId4"/>
          </p:cNvPr>
          <p:cNvPicPr preferRelativeResize="0"/>
          <p:nvPr/>
        </p:nvPicPr>
        <p:blipFill>
          <a:blip r:embed="rId5">
            <a:alphaModFix/>
          </a:blip>
          <a:stretch>
            <a:fillRect/>
          </a:stretch>
        </p:blipFill>
        <p:spPr>
          <a:xfrm>
            <a:off x="4314408" y="435725"/>
            <a:ext cx="4344667" cy="3258500"/>
          </a:xfrm>
          <a:prstGeom prst="rect">
            <a:avLst/>
          </a:prstGeom>
          <a:noFill/>
          <a:ln>
            <a:noFill/>
          </a:ln>
        </p:spPr>
      </p:pic>
      <p:sp>
        <p:nvSpPr>
          <p:cNvPr id="159" name="Google Shape;159;p15"/>
          <p:cNvSpPr txBox="1"/>
          <p:nvPr>
            <p:ph idx="12" type="sldNum"/>
          </p:nvPr>
        </p:nvSpPr>
        <p:spPr>
          <a:xfrm>
            <a:off x="8390734" y="20439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6"/>
          <p:cNvSpPr txBox="1"/>
          <p:nvPr>
            <p:ph type="title"/>
          </p:nvPr>
        </p:nvSpPr>
        <p:spPr>
          <a:xfrm>
            <a:off x="819150" y="204400"/>
            <a:ext cx="7505700" cy="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With Derived Values</a:t>
            </a:r>
            <a:endParaRPr/>
          </a:p>
        </p:txBody>
      </p:sp>
      <p:pic>
        <p:nvPicPr>
          <p:cNvPr id="165" name="Google Shape;165;p16"/>
          <p:cNvPicPr preferRelativeResize="0"/>
          <p:nvPr/>
        </p:nvPicPr>
        <p:blipFill>
          <a:blip r:embed="rId3">
            <a:alphaModFix/>
          </a:blip>
          <a:stretch>
            <a:fillRect/>
          </a:stretch>
        </p:blipFill>
        <p:spPr>
          <a:xfrm>
            <a:off x="252400" y="1123725"/>
            <a:ext cx="5483601" cy="3655749"/>
          </a:xfrm>
          <a:prstGeom prst="rect">
            <a:avLst/>
          </a:prstGeom>
          <a:noFill/>
          <a:ln>
            <a:noFill/>
          </a:ln>
        </p:spPr>
      </p:pic>
      <p:sp>
        <p:nvSpPr>
          <p:cNvPr id="166" name="Google Shape;166;p16"/>
          <p:cNvSpPr txBox="1"/>
          <p:nvPr>
            <p:ph idx="1" type="body"/>
          </p:nvPr>
        </p:nvSpPr>
        <p:spPr>
          <a:xfrm>
            <a:off x="5890600" y="982200"/>
            <a:ext cx="2872800" cy="36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Shows the real path on the right, and each of our four State variables on the left. (The robot zigzags to hit the 3 waypoints and then the final goal.)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can see the KF (green) generally follows the trend, but lags behind and is not aggressive enough to find the ground truth (black). This is because it is too confident in its own predictions and should be relying more on the measurements.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7" name="Google Shape;167;p16"/>
          <p:cNvSpPr txBox="1"/>
          <p:nvPr>
            <p:ph idx="12" type="sldNum"/>
          </p:nvPr>
        </p:nvSpPr>
        <p:spPr>
          <a:xfrm>
            <a:off x="8390734" y="20439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7"/>
          <p:cNvSpPr txBox="1"/>
          <p:nvPr>
            <p:ph type="title"/>
          </p:nvPr>
        </p:nvSpPr>
        <p:spPr>
          <a:xfrm>
            <a:off x="819150" y="204400"/>
            <a:ext cx="7505700" cy="6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After Manual Tweaking</a:t>
            </a:r>
            <a:endParaRPr/>
          </a:p>
        </p:txBody>
      </p:sp>
      <p:pic>
        <p:nvPicPr>
          <p:cNvPr id="173" name="Google Shape;173;p17"/>
          <p:cNvPicPr preferRelativeResize="0"/>
          <p:nvPr/>
        </p:nvPicPr>
        <p:blipFill rotWithShape="1">
          <a:blip r:embed="rId3">
            <a:alphaModFix/>
          </a:blip>
          <a:srcRect b="0" l="3846" r="0" t="0"/>
          <a:stretch/>
        </p:blipFill>
        <p:spPr>
          <a:xfrm>
            <a:off x="404800" y="1123725"/>
            <a:ext cx="5711726" cy="3655749"/>
          </a:xfrm>
          <a:prstGeom prst="rect">
            <a:avLst/>
          </a:prstGeom>
          <a:noFill/>
          <a:ln>
            <a:noFill/>
          </a:ln>
        </p:spPr>
      </p:pic>
      <p:sp>
        <p:nvSpPr>
          <p:cNvPr id="174" name="Google Shape;174;p17"/>
          <p:cNvSpPr txBox="1"/>
          <p:nvPr>
            <p:ph idx="1" type="body"/>
          </p:nvPr>
        </p:nvSpPr>
        <p:spPr>
          <a:xfrm>
            <a:off x="5890600" y="982200"/>
            <a:ext cx="2872800" cy="361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Changing the uncertainties improved the performance. This shows the importance of getting these values right.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Our goal is to accurately follow x and y. We use a constant-velocity model, so expect inaccuracy in the velocities. To get accurate velocities, we would need to use a 6D state and assume constant accelerations.</a:t>
            </a:r>
            <a:endParaRPr i="1"/>
          </a:p>
        </p:txBody>
      </p:sp>
      <p:sp>
        <p:nvSpPr>
          <p:cNvPr id="175" name="Google Shape;175;p17"/>
          <p:cNvSpPr txBox="1"/>
          <p:nvPr>
            <p:ph idx="12" type="sldNum"/>
          </p:nvPr>
        </p:nvSpPr>
        <p:spPr>
          <a:xfrm>
            <a:off x="8390734" y="20439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8"/>
          <p:cNvSpPr txBox="1"/>
          <p:nvPr>
            <p:ph type="title"/>
          </p:nvPr>
        </p:nvSpPr>
        <p:spPr>
          <a:xfrm>
            <a:off x="819150" y="202650"/>
            <a:ext cx="71007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Kalman Filter Equations</a:t>
            </a:r>
            <a:endParaRPr/>
          </a:p>
        </p:txBody>
      </p:sp>
      <p:sp>
        <p:nvSpPr>
          <p:cNvPr id="181" name="Google Shape;181;p18"/>
          <p:cNvSpPr txBox="1"/>
          <p:nvPr>
            <p:ph idx="1" type="body"/>
          </p:nvPr>
        </p:nvSpPr>
        <p:spPr>
          <a:xfrm>
            <a:off x="819150" y="915750"/>
            <a:ext cx="2541600" cy="33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separate the KF cycle into two parts: </a:t>
            </a:r>
            <a:r>
              <a:rPr lang="en" u="sng"/>
              <a:t>Time Update</a:t>
            </a:r>
            <a:r>
              <a:rPr lang="en"/>
              <a:t> and </a:t>
            </a:r>
            <a:r>
              <a:rPr lang="en" u="sng"/>
              <a:t>Measurement Update</a:t>
            </a:r>
            <a:r>
              <a:rPr lang="en"/>
              <a:t>.</a:t>
            </a:r>
            <a:endParaRPr/>
          </a:p>
          <a:p>
            <a:pPr indent="-311150" lvl="0" marL="457200" rtl="0" algn="l">
              <a:spcBef>
                <a:spcPts val="1600"/>
              </a:spcBef>
              <a:spcAft>
                <a:spcPts val="0"/>
              </a:spcAft>
              <a:buSzPts val="1300"/>
              <a:buChar char="●"/>
            </a:pPr>
            <a:r>
              <a:rPr lang="en"/>
              <a:t>Make a prediction.</a:t>
            </a:r>
            <a:endParaRPr/>
          </a:p>
          <a:p>
            <a:pPr indent="-311150" lvl="0" marL="457200" rtl="0" algn="l">
              <a:spcBef>
                <a:spcPts val="0"/>
              </a:spcBef>
              <a:spcAft>
                <a:spcPts val="0"/>
              </a:spcAft>
              <a:buSzPts val="1300"/>
              <a:buChar char="●"/>
            </a:pPr>
            <a:r>
              <a:rPr lang="en"/>
              <a:t>Compare this prediction to new measurements.</a:t>
            </a:r>
            <a:endParaRPr/>
          </a:p>
          <a:p>
            <a:pPr indent="-311150" lvl="0" marL="457200" rtl="0" algn="l">
              <a:spcBef>
                <a:spcPts val="0"/>
              </a:spcBef>
              <a:spcAft>
                <a:spcPts val="0"/>
              </a:spcAft>
              <a:buSzPts val="1300"/>
              <a:buChar char="●"/>
            </a:pPr>
            <a:r>
              <a:rPr lang="en"/>
              <a:t>Update the state.</a:t>
            </a:r>
            <a:endParaRPr/>
          </a:p>
          <a:p>
            <a:pPr indent="0" lvl="0" marL="0" rtl="0" algn="l">
              <a:spcBef>
                <a:spcPts val="1600"/>
              </a:spcBef>
              <a:spcAft>
                <a:spcPts val="1600"/>
              </a:spcAft>
              <a:buNone/>
            </a:pPr>
            <a:r>
              <a:rPr lang="en"/>
              <a:t>Shown in the figure are the most general versions of the KF equations.</a:t>
            </a:r>
            <a:endParaRPr/>
          </a:p>
        </p:txBody>
      </p:sp>
      <p:sp>
        <p:nvSpPr>
          <p:cNvPr id="182" name="Google Shape;182;p18"/>
          <p:cNvSpPr txBox="1"/>
          <p:nvPr>
            <p:ph idx="1" type="body"/>
          </p:nvPr>
        </p:nvSpPr>
        <p:spPr>
          <a:xfrm>
            <a:off x="3623825" y="4008950"/>
            <a:ext cx="3523500" cy="668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600"/>
              </a:spcAft>
              <a:buNone/>
            </a:pPr>
            <a:r>
              <a:rPr i="1" lang="en" sz="1200"/>
              <a:t>Multidimensional Kalman Filter equation cycle.</a:t>
            </a:r>
            <a:r>
              <a:rPr i="1" lang="en" sz="800"/>
              <a:t> </a:t>
            </a:r>
            <a:r>
              <a:rPr i="1" lang="en" sz="1200"/>
              <a:t>Modified figure from kalmanfilter.net to highlight most important focus.</a:t>
            </a:r>
            <a:endParaRPr i="1" sz="1200"/>
          </a:p>
        </p:txBody>
      </p:sp>
      <p:pic>
        <p:nvPicPr>
          <p:cNvPr id="183" name="Google Shape;183;p18"/>
          <p:cNvPicPr preferRelativeResize="0"/>
          <p:nvPr/>
        </p:nvPicPr>
        <p:blipFill rotWithShape="1">
          <a:blip r:embed="rId3">
            <a:alphaModFix/>
          </a:blip>
          <a:srcRect b="0" l="0" r="0" t="0"/>
          <a:stretch/>
        </p:blipFill>
        <p:spPr>
          <a:xfrm>
            <a:off x="3550625" y="1053775"/>
            <a:ext cx="5056401" cy="2897400"/>
          </a:xfrm>
          <a:prstGeom prst="rect">
            <a:avLst/>
          </a:prstGeom>
          <a:noFill/>
          <a:ln>
            <a:noFill/>
          </a:ln>
        </p:spPr>
      </p:pic>
      <p:sp>
        <p:nvSpPr>
          <p:cNvPr id="184" name="Google Shape;184;p18"/>
          <p:cNvSpPr txBox="1"/>
          <p:nvPr>
            <p:ph idx="12" type="sldNum"/>
          </p:nvPr>
        </p:nvSpPr>
        <p:spPr>
          <a:xfrm>
            <a:off x="8390734" y="2026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9"/>
          <p:cNvSpPr txBox="1"/>
          <p:nvPr>
            <p:ph type="title"/>
          </p:nvPr>
        </p:nvSpPr>
        <p:spPr>
          <a:xfrm>
            <a:off x="819150" y="202650"/>
            <a:ext cx="71007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 State and State Transition Matrix</a:t>
            </a:r>
            <a:endParaRPr/>
          </a:p>
        </p:txBody>
      </p:sp>
      <p:sp>
        <p:nvSpPr>
          <p:cNvPr id="190" name="Google Shape;190;p19"/>
          <p:cNvSpPr txBox="1"/>
          <p:nvPr>
            <p:ph idx="1" type="body"/>
          </p:nvPr>
        </p:nvSpPr>
        <p:spPr>
          <a:xfrm>
            <a:off x="819150" y="915750"/>
            <a:ext cx="6457800" cy="5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use the x and y positions and velocities for our 4D State, </a:t>
            </a:r>
            <a:r>
              <a:rPr b="1" i="1" lang="en"/>
              <a:t>X</a:t>
            </a:r>
            <a:r>
              <a:rPr lang="en"/>
              <a:t> (in global coordinates).</a:t>
            </a:r>
            <a:endParaRPr/>
          </a:p>
        </p:txBody>
      </p:sp>
      <p:sp>
        <p:nvSpPr>
          <p:cNvPr id="191" name="Google Shape;191;p19"/>
          <p:cNvSpPr txBox="1"/>
          <p:nvPr>
            <p:ph idx="1" type="body"/>
          </p:nvPr>
        </p:nvSpPr>
        <p:spPr>
          <a:xfrm>
            <a:off x="819150" y="2149800"/>
            <a:ext cx="7149300" cy="5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State Transition Matrix, </a:t>
            </a:r>
            <a:r>
              <a:rPr b="1" i="1" lang="en"/>
              <a:t>F</a:t>
            </a:r>
            <a:r>
              <a:rPr lang="en"/>
              <a:t>, is used to predict the next state. Matrix multiplication with the State applies the system of equations shown. This is our </a:t>
            </a:r>
            <a:r>
              <a:rPr lang="en" u="sng"/>
              <a:t>constant velocity model</a:t>
            </a:r>
            <a:r>
              <a:rPr lang="en"/>
              <a:t>.</a:t>
            </a:r>
            <a:endParaRPr/>
          </a:p>
        </p:txBody>
      </p:sp>
      <p:pic>
        <p:nvPicPr>
          <p:cNvPr id="192" name="Google Shape;192;p19"/>
          <p:cNvPicPr preferRelativeResize="0"/>
          <p:nvPr/>
        </p:nvPicPr>
        <p:blipFill>
          <a:blip r:embed="rId3">
            <a:alphaModFix/>
          </a:blip>
          <a:stretch>
            <a:fillRect/>
          </a:stretch>
        </p:blipFill>
        <p:spPr>
          <a:xfrm>
            <a:off x="941475" y="2961025"/>
            <a:ext cx="2524125" cy="1461625"/>
          </a:xfrm>
          <a:prstGeom prst="rect">
            <a:avLst/>
          </a:prstGeom>
          <a:noFill/>
          <a:ln>
            <a:noFill/>
          </a:ln>
        </p:spPr>
      </p:pic>
      <p:pic>
        <p:nvPicPr>
          <p:cNvPr id="193" name="Google Shape;193;p19"/>
          <p:cNvPicPr preferRelativeResize="0"/>
          <p:nvPr/>
        </p:nvPicPr>
        <p:blipFill>
          <a:blip r:embed="rId4">
            <a:alphaModFix/>
          </a:blip>
          <a:stretch>
            <a:fillRect/>
          </a:stretch>
        </p:blipFill>
        <p:spPr>
          <a:xfrm>
            <a:off x="4981800" y="2961025"/>
            <a:ext cx="2606968" cy="1461625"/>
          </a:xfrm>
          <a:prstGeom prst="rect">
            <a:avLst/>
          </a:prstGeom>
          <a:noFill/>
          <a:ln>
            <a:noFill/>
          </a:ln>
        </p:spPr>
      </p:pic>
      <p:pic>
        <p:nvPicPr>
          <p:cNvPr id="194" name="Google Shape;194;p19"/>
          <p:cNvPicPr preferRelativeResize="0"/>
          <p:nvPr/>
        </p:nvPicPr>
        <p:blipFill>
          <a:blip r:embed="rId5">
            <a:alphaModFix/>
          </a:blip>
          <a:stretch>
            <a:fillRect/>
          </a:stretch>
        </p:blipFill>
        <p:spPr>
          <a:xfrm>
            <a:off x="2955350" y="1292075"/>
            <a:ext cx="2828305" cy="809025"/>
          </a:xfrm>
          <a:prstGeom prst="rect">
            <a:avLst/>
          </a:prstGeom>
          <a:noFill/>
          <a:ln>
            <a:noFill/>
          </a:ln>
        </p:spPr>
      </p:pic>
      <p:sp>
        <p:nvSpPr>
          <p:cNvPr id="195" name="Google Shape;195;p19"/>
          <p:cNvSpPr txBox="1"/>
          <p:nvPr>
            <p:ph idx="12" type="sldNum"/>
          </p:nvPr>
        </p:nvSpPr>
        <p:spPr>
          <a:xfrm>
            <a:off x="8390734" y="2026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0"/>
          <p:cNvPicPr preferRelativeResize="0"/>
          <p:nvPr/>
        </p:nvPicPr>
        <p:blipFill>
          <a:blip r:embed="rId3">
            <a:alphaModFix/>
          </a:blip>
          <a:stretch>
            <a:fillRect/>
          </a:stretch>
        </p:blipFill>
        <p:spPr>
          <a:xfrm>
            <a:off x="2245463" y="1447950"/>
            <a:ext cx="4131674" cy="1320375"/>
          </a:xfrm>
          <a:prstGeom prst="rect">
            <a:avLst/>
          </a:prstGeom>
          <a:noFill/>
          <a:ln>
            <a:noFill/>
          </a:ln>
        </p:spPr>
      </p:pic>
      <p:sp>
        <p:nvSpPr>
          <p:cNvPr id="201" name="Google Shape;201;p20"/>
          <p:cNvSpPr txBox="1"/>
          <p:nvPr>
            <p:ph type="title"/>
          </p:nvPr>
        </p:nvSpPr>
        <p:spPr>
          <a:xfrm>
            <a:off x="819150" y="202650"/>
            <a:ext cx="76560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 Measurements and Observation Matrix</a:t>
            </a:r>
            <a:endParaRPr/>
          </a:p>
        </p:txBody>
      </p:sp>
      <p:sp>
        <p:nvSpPr>
          <p:cNvPr id="202" name="Google Shape;202;p20"/>
          <p:cNvSpPr txBox="1"/>
          <p:nvPr>
            <p:ph idx="1" type="body"/>
          </p:nvPr>
        </p:nvSpPr>
        <p:spPr>
          <a:xfrm>
            <a:off x="950700" y="2678975"/>
            <a:ext cx="7095900" cy="5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Observation Matrix, </a:t>
            </a:r>
            <a:r>
              <a:rPr b="1" i="1" lang="en"/>
              <a:t>H</a:t>
            </a:r>
            <a:r>
              <a:rPr lang="en"/>
              <a:t>, relates the actual measurements, </a:t>
            </a:r>
            <a:r>
              <a:rPr b="1" i="1" lang="en"/>
              <a:t>Z</a:t>
            </a:r>
            <a:r>
              <a:rPr lang="en"/>
              <a:t>, to our state. Due to our choice of state variables and our transformations to </a:t>
            </a:r>
            <a:r>
              <a:rPr b="1" i="1" lang="en"/>
              <a:t>Z</a:t>
            </a:r>
            <a:r>
              <a:rPr lang="en"/>
              <a:t>, </a:t>
            </a:r>
            <a:r>
              <a:rPr b="1" i="1" lang="en"/>
              <a:t>H</a:t>
            </a:r>
            <a:r>
              <a:rPr b="1" lang="en"/>
              <a:t> </a:t>
            </a:r>
            <a:r>
              <a:rPr lang="en"/>
              <a:t>is simply the identity matrix. This lets us simplify many of the KF equations.</a:t>
            </a:r>
            <a:endParaRPr/>
          </a:p>
        </p:txBody>
      </p:sp>
      <p:sp>
        <p:nvSpPr>
          <p:cNvPr id="203" name="Google Shape;203;p20"/>
          <p:cNvSpPr txBox="1"/>
          <p:nvPr>
            <p:ph idx="1" type="body"/>
          </p:nvPr>
        </p:nvSpPr>
        <p:spPr>
          <a:xfrm>
            <a:off x="950700" y="860125"/>
            <a:ext cx="7149300" cy="5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Our measurements are GPS coordinates (</a:t>
            </a:r>
            <a:r>
              <a:rPr lang="en" sz="1200">
                <a:solidFill>
                  <a:srgbClr val="202124"/>
                </a:solidFill>
                <a:highlight>
                  <a:srgbClr val="FFFFFF"/>
                </a:highlight>
                <a:latin typeface="Roboto"/>
                <a:ea typeface="Roboto"/>
                <a:cs typeface="Roboto"/>
                <a:sym typeface="Roboto"/>
              </a:rPr>
              <a:t>λ, Λ</a:t>
            </a:r>
            <a:r>
              <a:rPr lang="en"/>
              <a:t>), linear velocity (</a:t>
            </a:r>
            <a:r>
              <a:rPr i="1" lang="en"/>
              <a:t>v</a:t>
            </a:r>
            <a:r>
              <a:rPr lang="en"/>
              <a:t>), and the current global heading (</a:t>
            </a:r>
            <a:r>
              <a:rPr i="1" lang="en" sz="1200">
                <a:solidFill>
                  <a:srgbClr val="202124"/>
                </a:solidFill>
                <a:highlight>
                  <a:srgbClr val="FFFFFF"/>
                </a:highlight>
                <a:latin typeface="Roboto"/>
                <a:ea typeface="Roboto"/>
                <a:cs typeface="Roboto"/>
                <a:sym typeface="Roboto"/>
              </a:rPr>
              <a:t>ϕ</a:t>
            </a:r>
            <a:r>
              <a:rPr lang="en" sz="1200">
                <a:solidFill>
                  <a:srgbClr val="202124"/>
                </a:solidFill>
                <a:highlight>
                  <a:srgbClr val="FFFFFF"/>
                </a:highlight>
                <a:latin typeface="Roboto"/>
                <a:ea typeface="Roboto"/>
                <a:cs typeface="Roboto"/>
                <a:sym typeface="Roboto"/>
              </a:rPr>
              <a:t>)</a:t>
            </a:r>
            <a:r>
              <a:rPr lang="en"/>
              <a:t>. We obtain these from our sensor suite, which includes GPS, IMU, and motor encoders. We transform these to a 4D vector, </a:t>
            </a:r>
            <a:r>
              <a:rPr b="1" i="1" lang="en"/>
              <a:t>Z</a:t>
            </a:r>
            <a:r>
              <a:rPr lang="en"/>
              <a:t>:</a:t>
            </a:r>
            <a:endParaRPr/>
          </a:p>
        </p:txBody>
      </p:sp>
      <p:pic>
        <p:nvPicPr>
          <p:cNvPr id="204" name="Google Shape;204;p20"/>
          <p:cNvPicPr preferRelativeResize="0"/>
          <p:nvPr/>
        </p:nvPicPr>
        <p:blipFill>
          <a:blip r:embed="rId4">
            <a:alphaModFix/>
          </a:blip>
          <a:stretch>
            <a:fillRect/>
          </a:stretch>
        </p:blipFill>
        <p:spPr>
          <a:xfrm>
            <a:off x="3084600" y="3300525"/>
            <a:ext cx="2635560" cy="1320375"/>
          </a:xfrm>
          <a:prstGeom prst="rect">
            <a:avLst/>
          </a:prstGeom>
          <a:noFill/>
          <a:ln>
            <a:noFill/>
          </a:ln>
        </p:spPr>
      </p:pic>
      <p:sp>
        <p:nvSpPr>
          <p:cNvPr id="205" name="Google Shape;205;p20"/>
          <p:cNvSpPr txBox="1"/>
          <p:nvPr>
            <p:ph idx="12" type="sldNum"/>
          </p:nvPr>
        </p:nvSpPr>
        <p:spPr>
          <a:xfrm>
            <a:off x="8390734" y="2026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1"/>
          <p:cNvSpPr txBox="1"/>
          <p:nvPr>
            <p:ph type="title"/>
          </p:nvPr>
        </p:nvSpPr>
        <p:spPr>
          <a:xfrm>
            <a:off x="819150" y="202650"/>
            <a:ext cx="7656000" cy="71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KF: Covariance (Estimate Uncertainty)</a:t>
            </a:r>
            <a:endParaRPr/>
          </a:p>
        </p:txBody>
      </p:sp>
      <p:sp>
        <p:nvSpPr>
          <p:cNvPr id="211" name="Google Shape;211;p21"/>
          <p:cNvSpPr txBox="1"/>
          <p:nvPr>
            <p:ph idx="1" type="body"/>
          </p:nvPr>
        </p:nvSpPr>
        <p:spPr>
          <a:xfrm>
            <a:off x="950700" y="860125"/>
            <a:ext cx="7149300" cy="51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Covariance Matrix, </a:t>
            </a:r>
            <a:r>
              <a:rPr b="1" i="1" lang="en"/>
              <a:t>P</a:t>
            </a:r>
            <a:r>
              <a:rPr lang="en"/>
              <a:t>,  tells us the uncertainty in the KF’s own estimates. We initialize it with the variances of our measurements, and tune it as the filter runs.</a:t>
            </a:r>
            <a:endParaRPr/>
          </a:p>
        </p:txBody>
      </p:sp>
      <p:pic>
        <p:nvPicPr>
          <p:cNvPr id="212" name="Google Shape;212;p21"/>
          <p:cNvPicPr preferRelativeResize="0"/>
          <p:nvPr/>
        </p:nvPicPr>
        <p:blipFill>
          <a:blip r:embed="rId3">
            <a:alphaModFix/>
          </a:blip>
          <a:stretch>
            <a:fillRect/>
          </a:stretch>
        </p:blipFill>
        <p:spPr>
          <a:xfrm>
            <a:off x="1990824" y="1730588"/>
            <a:ext cx="2407225" cy="1183750"/>
          </a:xfrm>
          <a:prstGeom prst="rect">
            <a:avLst/>
          </a:prstGeom>
          <a:noFill/>
          <a:ln>
            <a:noFill/>
          </a:ln>
        </p:spPr>
      </p:pic>
      <p:pic>
        <p:nvPicPr>
          <p:cNvPr id="213" name="Google Shape;213;p21"/>
          <p:cNvPicPr preferRelativeResize="0"/>
          <p:nvPr/>
        </p:nvPicPr>
        <p:blipFill>
          <a:blip r:embed="rId4">
            <a:alphaModFix/>
          </a:blip>
          <a:stretch>
            <a:fillRect/>
          </a:stretch>
        </p:blipFill>
        <p:spPr>
          <a:xfrm>
            <a:off x="4310375" y="1730601"/>
            <a:ext cx="2295001" cy="1279525"/>
          </a:xfrm>
          <a:prstGeom prst="rect">
            <a:avLst/>
          </a:prstGeom>
          <a:noFill/>
          <a:ln>
            <a:noFill/>
          </a:ln>
        </p:spPr>
      </p:pic>
      <p:sp>
        <p:nvSpPr>
          <p:cNvPr id="214" name="Google Shape;214;p21"/>
          <p:cNvSpPr txBox="1"/>
          <p:nvPr>
            <p:ph idx="1" type="body"/>
          </p:nvPr>
        </p:nvSpPr>
        <p:spPr>
          <a:xfrm>
            <a:off x="997350" y="3272100"/>
            <a:ext cx="7149300" cy="15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Increases in Time Update and decreases in Measurement Update, so net increase if we don’t get confirmation that the estimates are good.</a:t>
            </a:r>
            <a:endParaRPr/>
          </a:p>
          <a:p>
            <a:pPr indent="0" lvl="0" marL="0" rtl="0" algn="l">
              <a:spcBef>
                <a:spcPts val="1600"/>
              </a:spcBef>
              <a:spcAft>
                <a:spcPts val="1600"/>
              </a:spcAft>
              <a:buNone/>
            </a:pPr>
            <a:r>
              <a:rPr lang="en"/>
              <a:t>Process Noise, </a:t>
            </a:r>
            <a:r>
              <a:rPr b="1" i="1" lang="en"/>
              <a:t>Q</a:t>
            </a:r>
            <a:r>
              <a:rPr lang="en"/>
              <a:t>, and Measurement Uncertainty,</a:t>
            </a:r>
            <a:r>
              <a:rPr b="1" lang="en"/>
              <a:t> </a:t>
            </a:r>
            <a:r>
              <a:rPr b="1" i="1" lang="en"/>
              <a:t>R</a:t>
            </a:r>
            <a:r>
              <a:rPr lang="en"/>
              <a:t> are hard to calculate exactly</a:t>
            </a:r>
            <a:r>
              <a:rPr lang="en"/>
              <a:t>. 			Approximate as </a:t>
            </a:r>
            <a:r>
              <a:rPr b="1" i="1" lang="en"/>
              <a:t>Q</a:t>
            </a:r>
            <a:r>
              <a:rPr lang="en"/>
              <a:t> = </a:t>
            </a:r>
            <a:r>
              <a:rPr b="1" i="1" lang="en"/>
              <a:t>R</a:t>
            </a:r>
            <a:r>
              <a:rPr lang="en"/>
              <a:t> = 0.01 </a:t>
            </a:r>
            <a:r>
              <a:rPr b="1" i="1" lang="en"/>
              <a:t>I</a:t>
            </a:r>
            <a:r>
              <a:rPr lang="en"/>
              <a:t>.</a:t>
            </a:r>
            <a:r>
              <a:rPr lang="en"/>
              <a:t> These will later be tuned by our neural network.</a:t>
            </a:r>
            <a:endParaRPr/>
          </a:p>
        </p:txBody>
      </p:sp>
      <p:sp>
        <p:nvSpPr>
          <p:cNvPr id="215" name="Google Shape;215;p21"/>
          <p:cNvSpPr txBox="1"/>
          <p:nvPr>
            <p:ph idx="12" type="sldNum"/>
          </p:nvPr>
        </p:nvSpPr>
        <p:spPr>
          <a:xfrm>
            <a:off x="8390734" y="202643"/>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6" name="Google Shape;216;p21"/>
          <p:cNvPicPr preferRelativeResize="0"/>
          <p:nvPr/>
        </p:nvPicPr>
        <p:blipFill>
          <a:blip r:embed="rId5">
            <a:alphaModFix/>
          </a:blip>
          <a:stretch>
            <a:fillRect/>
          </a:stretch>
        </p:blipFill>
        <p:spPr>
          <a:xfrm>
            <a:off x="4310375" y="1808300"/>
            <a:ext cx="2507050" cy="112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