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8ab52c49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8ab52c49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KF sets parameters and State Expectation Equation, and performs poorly if the system deviates from the expected environment.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8ab52c49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8ab52c49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 line = true value. Blue line = measurements. Red line = estimations. We want the estimations to average out the noisy measurements and converge on the green line. ---------------------------------------------------------------------------------------------- Dynamic example: if robot is in area with lots of obstacles and reference points, we want to give high weight to our estimates from the LIDAR data. If we then move into a clearing, we want to fall back on our wheel encoder measurements for dead reckoning, without throwing out all the estimates so far and getting lost.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8ab52c49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8ab52c49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Localization, Mapping, Trajectory Generation, Path Planning, Navigation, and Obstacle Avoidance. More and better knowledge about the environment improves a robot’s ability to do things.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8ab52c49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8ab52c49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kalmanfilter.net" TargetMode="External"/><Relationship Id="rId4" Type="http://schemas.openxmlformats.org/officeDocument/2006/relationships/hyperlink" Target="http://www.neuralnetworksanddeeplearning.com" TargetMode="External"/><Relationship Id="rId5" Type="http://schemas.openxmlformats.org/officeDocument/2006/relationships/hyperlink" Target="https://www.researchgate.net/publication/251439107_Improving_Adaptive_Kalman_Filter_in_GPSSDINS_Integration_with_Neural_Network" TargetMode="External"/><Relationship Id="rId6" Type="http://schemas.openxmlformats.org/officeDocument/2006/relationships/hyperlink" Target="http://github.com/SoonerRobotics/SCR-SWC-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491550" y="1404950"/>
            <a:ext cx="81609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Machine Learning to Tune a Kalman Filter for Intelligent Robots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30198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Kevin Robb with Dr. Dean Hougen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212400"/>
            <a:ext cx="75057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Motivation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87350" y="814350"/>
            <a:ext cx="34281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Kalman Filter</a:t>
            </a:r>
            <a:endParaRPr u="sng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Cyclic process: a kind of average-over-time to measure and estimate “state variables” using a model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Takes uncertainties into account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4753825" y="826200"/>
            <a:ext cx="37797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Machine Learning - ANN</a:t>
            </a:r>
            <a:endParaRPr u="sng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Takes data, produces output, and uses feedback to improve itself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Our cost function: minimize the innovation</a:t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238" y="2185350"/>
            <a:ext cx="3043125" cy="12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5234725" y="3358750"/>
            <a:ext cx="35751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 simple artificial neural network (ANN). 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Image from Neural Networks and Deep Learning.</a:t>
            </a:r>
            <a:endParaRPr i="1"/>
          </a:p>
        </p:txBody>
      </p: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1971725" y="3315550"/>
            <a:ext cx="27822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The Kalman Filter process (simplified).</a:t>
            </a:r>
            <a:endParaRPr i="1" sz="1200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503525" y="3972550"/>
            <a:ext cx="443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Why use them together? </a:t>
            </a:r>
            <a:endParaRPr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-&gt; Mobile robots do not have a simple State Expectation Equation.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 -&gt; Kalman Filters are not dynamic enough.</a:t>
            </a:r>
            <a:endParaRPr sz="1200"/>
          </a:p>
        </p:txBody>
      </p:sp>
      <p:sp>
        <p:nvSpPr>
          <p:cNvPr id="141" name="Google Shape;141;p14"/>
          <p:cNvSpPr/>
          <p:nvPr/>
        </p:nvSpPr>
        <p:spPr>
          <a:xfrm>
            <a:off x="3497092" y="2446285"/>
            <a:ext cx="1174800" cy="405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PREDICT</a:t>
            </a:r>
            <a:endParaRPr sz="1300"/>
          </a:p>
        </p:txBody>
      </p:sp>
      <p:sp>
        <p:nvSpPr>
          <p:cNvPr id="142" name="Google Shape;142;p14"/>
          <p:cNvSpPr/>
          <p:nvPr/>
        </p:nvSpPr>
        <p:spPr>
          <a:xfrm>
            <a:off x="503525" y="3232689"/>
            <a:ext cx="1174800" cy="405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MEASURE</a:t>
            </a:r>
            <a:endParaRPr sz="1300"/>
          </a:p>
        </p:txBody>
      </p:sp>
      <p:sp>
        <p:nvSpPr>
          <p:cNvPr id="143" name="Google Shape;143;p14"/>
          <p:cNvSpPr/>
          <p:nvPr/>
        </p:nvSpPr>
        <p:spPr>
          <a:xfrm>
            <a:off x="503525" y="2446285"/>
            <a:ext cx="1174800" cy="405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UPDATE</a:t>
            </a:r>
            <a:endParaRPr sz="1300"/>
          </a:p>
        </p:txBody>
      </p:sp>
      <p:sp>
        <p:nvSpPr>
          <p:cNvPr id="144" name="Google Shape;144;p14"/>
          <p:cNvSpPr/>
          <p:nvPr/>
        </p:nvSpPr>
        <p:spPr>
          <a:xfrm>
            <a:off x="1971582" y="2411950"/>
            <a:ext cx="1232700" cy="4746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OUTPUT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 state</a:t>
            </a:r>
            <a:endParaRPr sz="1300"/>
          </a:p>
        </p:txBody>
      </p:sp>
      <p:cxnSp>
        <p:nvCxnSpPr>
          <p:cNvPr id="145" name="Google Shape;145;p14"/>
          <p:cNvCxnSpPr>
            <a:stCxn id="143" idx="3"/>
            <a:endCxn id="144" idx="1"/>
          </p:cNvCxnSpPr>
          <p:nvPr/>
        </p:nvCxnSpPr>
        <p:spPr>
          <a:xfrm>
            <a:off x="1678325" y="2649235"/>
            <a:ext cx="29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4"/>
          <p:cNvCxnSpPr>
            <a:stCxn id="144" idx="3"/>
            <a:endCxn id="141" idx="1"/>
          </p:cNvCxnSpPr>
          <p:nvPr/>
        </p:nvCxnSpPr>
        <p:spPr>
          <a:xfrm>
            <a:off x="3204282" y="2649250"/>
            <a:ext cx="29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4"/>
          <p:cNvCxnSpPr>
            <a:stCxn id="141" idx="2"/>
            <a:endCxn id="143" idx="2"/>
          </p:cNvCxnSpPr>
          <p:nvPr/>
        </p:nvCxnSpPr>
        <p:spPr>
          <a:xfrm rot="5400000">
            <a:off x="2587342" y="1355635"/>
            <a:ext cx="600" cy="29937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4"/>
          <p:cNvCxnSpPr>
            <a:stCxn id="142" idx="0"/>
            <a:endCxn id="143" idx="2"/>
          </p:cNvCxnSpPr>
          <p:nvPr/>
        </p:nvCxnSpPr>
        <p:spPr>
          <a:xfrm rot="10800000">
            <a:off x="1090925" y="2852289"/>
            <a:ext cx="0" cy="3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555275" y="241625"/>
            <a:ext cx="70581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for part of the KF we can tune</a:t>
            </a:r>
            <a:endParaRPr/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776175" y="896825"/>
            <a:ext cx="6763800" cy="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We choose the “Process Noise” parameter, representing the estimate uncertainty.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-&gt; Mimics unpredictable deviations from the Dynamic Model.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-&gt; We want this to be dynamic with environmental changes! (The standard KF does not do this.)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425" y="1793225"/>
            <a:ext cx="3738745" cy="230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170" y="1793225"/>
            <a:ext cx="3799257" cy="230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5"/>
          <p:cNvSpPr txBox="1"/>
          <p:nvPr>
            <p:ph idx="1" type="body"/>
          </p:nvPr>
        </p:nvSpPr>
        <p:spPr>
          <a:xfrm>
            <a:off x="822575" y="4033750"/>
            <a:ext cx="3554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noise is too low -&gt; Lag error.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Can’t keep up with changes in the true value.</a:t>
            </a:r>
            <a:endParaRPr/>
          </a:p>
        </p:txBody>
      </p:sp>
      <p:sp>
        <p:nvSpPr>
          <p:cNvPr id="158" name="Google Shape;158;p15"/>
          <p:cNvSpPr txBox="1"/>
          <p:nvPr>
            <p:ph idx="1" type="body"/>
          </p:nvPr>
        </p:nvSpPr>
        <p:spPr>
          <a:xfrm>
            <a:off x="4813125" y="4033750"/>
            <a:ext cx="3554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noise is too high -&gt; Overfitting.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Follows the measurements (ruins the point of KF).</a:t>
            </a:r>
            <a:endParaRPr/>
          </a:p>
        </p:txBody>
      </p:sp>
      <p:sp>
        <p:nvSpPr>
          <p:cNvPr id="159" name="Google Shape;159;p15"/>
          <p:cNvSpPr txBox="1"/>
          <p:nvPr>
            <p:ph idx="1" type="body"/>
          </p:nvPr>
        </p:nvSpPr>
        <p:spPr>
          <a:xfrm>
            <a:off x="6867750" y="4568475"/>
            <a:ext cx="20748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200"/>
              <a:t>Images from kalmanfilter.net</a:t>
            </a:r>
            <a:endParaRPr i="1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819150" y="280600"/>
            <a:ext cx="75057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this to real robots</a:t>
            </a:r>
            <a:endParaRPr/>
          </a:p>
        </p:txBody>
      </p:sp>
      <p:sp>
        <p:nvSpPr>
          <p:cNvPr id="165" name="Google Shape;165;p16"/>
          <p:cNvSpPr txBox="1"/>
          <p:nvPr>
            <p:ph idx="1" type="body"/>
          </p:nvPr>
        </p:nvSpPr>
        <p:spPr>
          <a:xfrm>
            <a:off x="819150" y="1026325"/>
            <a:ext cx="3447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Robots need to do several things: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Path Planning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Navigation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Tracking obstacles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Variety of sensors + KF + ML = accurate and frequently updated world model: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Able to do more complex tasks.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Safer and more precise.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Faster convergence on an optimal route.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knowledge is better!</a:t>
            </a:r>
            <a:endParaRPr/>
          </a:p>
        </p:txBody>
      </p:sp>
      <p:pic>
        <p:nvPicPr>
          <p:cNvPr id="166" name="Google Shape;1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175" y="1026325"/>
            <a:ext cx="3064674" cy="27241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6"/>
          <p:cNvSpPr txBox="1"/>
          <p:nvPr>
            <p:ph idx="1" type="body"/>
          </p:nvPr>
        </p:nvSpPr>
        <p:spPr>
          <a:xfrm>
            <a:off x="5260113" y="3750475"/>
            <a:ext cx="30648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200"/>
              <a:t>Screenshot</a:t>
            </a:r>
            <a:r>
              <a:rPr i="1" lang="en" sz="1200"/>
              <a:t> of the simulator I may be using. Simulator created by Noah Zemlin for Sooner Competitive Robotics.</a:t>
            </a:r>
            <a:endParaRPr i="1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819150" y="290350"/>
            <a:ext cx="7505700" cy="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819150" y="993550"/>
            <a:ext cx="75057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Kalman Filter Tutorial, Alex Becker. Last modified 2018,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www.kalmanfilter.net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Michael Nielson, </a:t>
            </a:r>
            <a:r>
              <a:rPr i="1" lang="en"/>
              <a:t>Neural Networks and Deep Learning</a:t>
            </a:r>
            <a:r>
              <a:rPr lang="en"/>
              <a:t> (2019), Chapter 1, </a:t>
            </a:r>
            <a:r>
              <a:rPr lang="en" u="sng">
                <a:solidFill>
                  <a:schemeClr val="hlink"/>
                </a:solidFill>
                <a:hlinkClick r:id="rId4"/>
              </a:rPr>
              <a:t>www.neuralnetworksanddeeplearning.com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Jianguo Jack Wang, Weidong Ding, and Jinling Wang, “</a:t>
            </a:r>
            <a:r>
              <a:rPr lang="en"/>
              <a:t>Improving Adaptive Kalman Filter in GPS/SDINS Integration with Neural Network,” School of Surveying and Spatial Information Systems, University of New South Wales, Australia. </a:t>
            </a:r>
            <a:r>
              <a:rPr i="1" lang="en"/>
              <a:t>ResearchGate</a:t>
            </a:r>
            <a:r>
              <a:rPr lang="en"/>
              <a:t>, 2013, </a:t>
            </a:r>
            <a:r>
              <a:rPr lang="en" u="sng">
                <a:solidFill>
                  <a:schemeClr val="hlink"/>
                </a:solidFill>
                <a:hlinkClick r:id="rId5"/>
              </a:rPr>
              <a:t>www.researchgate.net/publication/251439107_Improving_Adaptive_Kalman_Filter_in_GPSSDINS_Integration_with_Neural_Network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Justin Kleiber, </a:t>
            </a:r>
            <a:r>
              <a:rPr i="1" lang="en"/>
              <a:t>IGVC Kalman Filter Derivation</a:t>
            </a:r>
            <a:r>
              <a:rPr lang="en"/>
              <a:t>, Sooner Competitive Robotics, Intelligent Ground Vehicle Competition design document submission, March 16th 2020.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Noah Zemlin, </a:t>
            </a:r>
            <a:r>
              <a:rPr i="1" lang="en"/>
              <a:t>SCR Software Challenge Simulator</a:t>
            </a:r>
            <a:r>
              <a:rPr lang="en"/>
              <a:t>, Sooner Competitive Robotics, 2020, </a:t>
            </a:r>
            <a:r>
              <a:rPr lang="en" u="sng">
                <a:solidFill>
                  <a:schemeClr val="hlink"/>
                </a:solidFill>
                <a:hlinkClick r:id="rId6"/>
              </a:rPr>
              <a:t>github.com/SoonerRobotics/SCR-SWC-20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