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4118bb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4118bb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76b4f5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76b4f5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76b4f5b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76b4f5b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76b4f5b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76b4f5b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c76b4f5b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c76b4f5b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c76b4f5b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c76b4f5b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76b4f5b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76b4f5b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c76b4f5b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c76b4f5b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c76b4f5b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c76b4f5b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40000" y="2418700"/>
            <a:ext cx="6113100" cy="133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57825" y="2848925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704825" y="2848925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485900" y="2848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810475" y="1901175"/>
            <a:ext cx="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2463125" y="3073663"/>
            <a:ext cx="1005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7" idx="3"/>
            <a:endCxn id="56" idx="1"/>
          </p:cNvCxnSpPr>
          <p:nvPr/>
        </p:nvCxnSpPr>
        <p:spPr>
          <a:xfrm>
            <a:off x="4791200" y="3215000"/>
            <a:ext cx="91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6268075" y="1906025"/>
            <a:ext cx="0" cy="9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flipH="1" rot="10800000">
            <a:off x="2463125" y="3398363"/>
            <a:ext cx="1000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1810475" y="1934200"/>
            <a:ext cx="72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Waypoints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GPS</a:t>
            </a:r>
            <a:endParaRPr sz="700"/>
          </a:p>
        </p:txBody>
      </p:sp>
      <p:sp>
        <p:nvSpPr>
          <p:cNvPr id="64" name="Google Shape;64;p13"/>
          <p:cNvSpPr txBox="1"/>
          <p:nvPr/>
        </p:nvSpPr>
        <p:spPr>
          <a:xfrm>
            <a:off x="2491801" y="3073675"/>
            <a:ext cx="8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Relative position of next waypoint</a:t>
            </a:r>
            <a:endParaRPr sz="700"/>
          </a:p>
        </p:txBody>
      </p:sp>
      <p:sp>
        <p:nvSpPr>
          <p:cNvPr id="65" name="Google Shape;65;p13"/>
          <p:cNvSpPr txBox="1"/>
          <p:nvPr/>
        </p:nvSpPr>
        <p:spPr>
          <a:xfrm>
            <a:off x="2479500" y="2848925"/>
            <a:ext cx="88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Current heading</a:t>
            </a:r>
            <a:endParaRPr sz="700"/>
          </a:p>
        </p:txBody>
      </p:sp>
      <p:sp>
        <p:nvSpPr>
          <p:cNvPr id="66" name="Google Shape;66;p13"/>
          <p:cNvSpPr txBox="1"/>
          <p:nvPr/>
        </p:nvSpPr>
        <p:spPr>
          <a:xfrm>
            <a:off x="4818563" y="2873875"/>
            <a:ext cx="8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Relative heading to next waypoint</a:t>
            </a:r>
            <a:endParaRPr sz="700"/>
          </a:p>
        </p:txBody>
      </p:sp>
      <p:sp>
        <p:nvSpPr>
          <p:cNvPr id="67" name="Google Shape;67;p13"/>
          <p:cNvSpPr txBox="1"/>
          <p:nvPr/>
        </p:nvSpPr>
        <p:spPr>
          <a:xfrm>
            <a:off x="5257850" y="1988050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Bumper state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LiDAR</a:t>
            </a:r>
            <a:endParaRPr sz="700"/>
          </a:p>
        </p:txBody>
      </p:sp>
      <p:cxnSp>
        <p:nvCxnSpPr>
          <p:cNvPr id="68" name="Google Shape;68;p13"/>
          <p:cNvCxnSpPr/>
          <p:nvPr/>
        </p:nvCxnSpPr>
        <p:spPr>
          <a:xfrm>
            <a:off x="6022250" y="1915275"/>
            <a:ext cx="0" cy="9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6268075" y="1988050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velocity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heading</a:t>
            </a:r>
            <a:endParaRPr sz="700"/>
          </a:p>
        </p:txBody>
      </p:sp>
      <p:sp>
        <p:nvSpPr>
          <p:cNvPr id="70" name="Google Shape;70;p13"/>
          <p:cNvSpPr txBox="1"/>
          <p:nvPr/>
        </p:nvSpPr>
        <p:spPr>
          <a:xfrm>
            <a:off x="3775500" y="2418700"/>
            <a:ext cx="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ROS</a:t>
            </a:r>
            <a:endParaRPr b="1"/>
          </a:p>
        </p:txBody>
      </p:sp>
      <p:sp>
        <p:nvSpPr>
          <p:cNvPr id="71" name="Google Shape;71;p13"/>
          <p:cNvSpPr/>
          <p:nvPr/>
        </p:nvSpPr>
        <p:spPr>
          <a:xfrm>
            <a:off x="1040000" y="1363900"/>
            <a:ext cx="61131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Simulator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221175" y="169400"/>
            <a:ext cx="33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OS Architecture for </a:t>
            </a:r>
            <a:r>
              <a:rPr i="1" lang="en">
                <a:solidFill>
                  <a:schemeClr val="dk1"/>
                </a:solidFill>
              </a:rPr>
              <a:t>Simple Agent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504550" y="795825"/>
            <a:ext cx="4373700" cy="871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47" name="Google Shape;347;p22"/>
          <p:cNvSpPr txBox="1"/>
          <p:nvPr/>
        </p:nvSpPr>
        <p:spPr>
          <a:xfrm>
            <a:off x="442800" y="312100"/>
            <a:ext cx="6983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Motivation for improving perception flow chart for talk, and maybe can also put in paper</a:t>
            </a:r>
            <a:endParaRPr b="1" i="1"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574275" y="1884288"/>
            <a:ext cx="1890900" cy="40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Utilize More Sensors</a:t>
            </a:r>
            <a:endParaRPr sz="1300"/>
          </a:p>
        </p:txBody>
      </p:sp>
      <p:sp>
        <p:nvSpPr>
          <p:cNvPr id="349" name="Google Shape;349;p22"/>
          <p:cNvSpPr/>
          <p:nvPr/>
        </p:nvSpPr>
        <p:spPr>
          <a:xfrm>
            <a:off x="2913975" y="1884288"/>
            <a:ext cx="1890900" cy="40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More Accurate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World Model</a:t>
            </a:r>
            <a:endParaRPr sz="1300"/>
          </a:p>
        </p:txBody>
      </p:sp>
      <p:sp>
        <p:nvSpPr>
          <p:cNvPr id="350" name="Google Shape;350;p22"/>
          <p:cNvSpPr/>
          <p:nvPr/>
        </p:nvSpPr>
        <p:spPr>
          <a:xfrm>
            <a:off x="1932825" y="2507463"/>
            <a:ext cx="1514100" cy="700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Better Localization</a:t>
            </a:r>
            <a:endParaRPr sz="1300"/>
          </a:p>
        </p:txBody>
      </p:sp>
      <p:sp>
        <p:nvSpPr>
          <p:cNvPr id="351" name="Google Shape;351;p22"/>
          <p:cNvSpPr/>
          <p:nvPr/>
        </p:nvSpPr>
        <p:spPr>
          <a:xfrm>
            <a:off x="1631800" y="3561375"/>
            <a:ext cx="2119200" cy="871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Higher Potential for Mapping, Path Planning,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Navigation, etc</a:t>
            </a:r>
            <a:endParaRPr sz="1300"/>
          </a:p>
        </p:txBody>
      </p:sp>
      <p:sp>
        <p:nvSpPr>
          <p:cNvPr id="352" name="Google Shape;352;p22"/>
          <p:cNvSpPr/>
          <p:nvPr/>
        </p:nvSpPr>
        <p:spPr>
          <a:xfrm>
            <a:off x="574275" y="1180725"/>
            <a:ext cx="1890900" cy="40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Sensor Fusion</a:t>
            </a:r>
            <a:endParaRPr sz="1300"/>
          </a:p>
        </p:txBody>
      </p:sp>
      <p:sp>
        <p:nvSpPr>
          <p:cNvPr id="353" name="Google Shape;353;p22"/>
          <p:cNvSpPr/>
          <p:nvPr/>
        </p:nvSpPr>
        <p:spPr>
          <a:xfrm>
            <a:off x="2913975" y="1180725"/>
            <a:ext cx="1890900" cy="40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Averaging Over Time</a:t>
            </a:r>
            <a:endParaRPr sz="1300"/>
          </a:p>
        </p:txBody>
      </p:sp>
      <p:sp>
        <p:nvSpPr>
          <p:cNvPr id="354" name="Google Shape;354;p22"/>
          <p:cNvSpPr/>
          <p:nvPr/>
        </p:nvSpPr>
        <p:spPr>
          <a:xfrm>
            <a:off x="5256300" y="2507475"/>
            <a:ext cx="1623000" cy="871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Less Risk to Self, Humans, and Environment</a:t>
            </a:r>
            <a:endParaRPr sz="1300"/>
          </a:p>
        </p:txBody>
      </p:sp>
      <p:sp>
        <p:nvSpPr>
          <p:cNvPr id="355" name="Google Shape;355;p22"/>
          <p:cNvSpPr txBox="1"/>
          <p:nvPr/>
        </p:nvSpPr>
        <p:spPr>
          <a:xfrm>
            <a:off x="1545250" y="795825"/>
            <a:ext cx="229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Kalman Filter</a:t>
            </a:r>
            <a:endParaRPr b="1"/>
          </a:p>
        </p:txBody>
      </p:sp>
      <p:sp>
        <p:nvSpPr>
          <p:cNvPr id="356" name="Google Shape;356;p22"/>
          <p:cNvSpPr txBox="1"/>
          <p:nvPr/>
        </p:nvSpPr>
        <p:spPr>
          <a:xfrm>
            <a:off x="2509875" y="1183575"/>
            <a:ext cx="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357" name="Google Shape;357;p22"/>
          <p:cNvCxnSpPr>
            <a:stCxn id="352" idx="2"/>
            <a:endCxn id="348" idx="0"/>
          </p:cNvCxnSpPr>
          <p:nvPr/>
        </p:nvCxnSpPr>
        <p:spPr>
          <a:xfrm>
            <a:off x="1519725" y="158662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2"/>
          <p:cNvCxnSpPr>
            <a:stCxn id="353" idx="2"/>
            <a:endCxn id="349" idx="0"/>
          </p:cNvCxnSpPr>
          <p:nvPr/>
        </p:nvCxnSpPr>
        <p:spPr>
          <a:xfrm>
            <a:off x="3859425" y="158662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2"/>
          <p:cNvCxnSpPr>
            <a:stCxn id="348" idx="2"/>
            <a:endCxn id="350" idx="1"/>
          </p:cNvCxnSpPr>
          <p:nvPr/>
        </p:nvCxnSpPr>
        <p:spPr>
          <a:xfrm flipH="1" rot="-5400000">
            <a:off x="1442475" y="2367438"/>
            <a:ext cx="567600" cy="41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2"/>
          <p:cNvCxnSpPr>
            <a:stCxn id="349" idx="2"/>
            <a:endCxn id="350" idx="3"/>
          </p:cNvCxnSpPr>
          <p:nvPr/>
        </p:nvCxnSpPr>
        <p:spPr>
          <a:xfrm rot="5400000">
            <a:off x="3369375" y="2367738"/>
            <a:ext cx="567600" cy="41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2"/>
          <p:cNvCxnSpPr>
            <a:stCxn id="350" idx="2"/>
            <a:endCxn id="351" idx="0"/>
          </p:cNvCxnSpPr>
          <p:nvPr/>
        </p:nvCxnSpPr>
        <p:spPr>
          <a:xfrm>
            <a:off x="2689875" y="3208263"/>
            <a:ext cx="15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2"/>
          <p:cNvCxnSpPr>
            <a:stCxn id="351" idx="3"/>
            <a:endCxn id="354" idx="1"/>
          </p:cNvCxnSpPr>
          <p:nvPr/>
        </p:nvCxnSpPr>
        <p:spPr>
          <a:xfrm flipH="1" rot="10800000">
            <a:off x="3751000" y="2943075"/>
            <a:ext cx="1505400" cy="1053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2"/>
          <p:cNvSpPr/>
          <p:nvPr/>
        </p:nvSpPr>
        <p:spPr>
          <a:xfrm>
            <a:off x="5256300" y="3561375"/>
            <a:ext cx="1623000" cy="871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More Efficient and Effective Performance</a:t>
            </a:r>
            <a:endParaRPr sz="1300"/>
          </a:p>
        </p:txBody>
      </p:sp>
      <p:cxnSp>
        <p:nvCxnSpPr>
          <p:cNvPr id="364" name="Google Shape;364;p22"/>
          <p:cNvCxnSpPr>
            <a:endCxn id="363" idx="1"/>
          </p:cNvCxnSpPr>
          <p:nvPr/>
        </p:nvCxnSpPr>
        <p:spPr>
          <a:xfrm>
            <a:off x="3750900" y="3996975"/>
            <a:ext cx="150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1040000" y="2442100"/>
            <a:ext cx="6113100" cy="18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157825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704825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485900" y="3389775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1476375" y="192000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2463125" y="3614588"/>
            <a:ext cx="1005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80" idx="3"/>
            <a:endCxn id="79" idx="1"/>
          </p:cNvCxnSpPr>
          <p:nvPr/>
        </p:nvCxnSpPr>
        <p:spPr>
          <a:xfrm>
            <a:off x="4791200" y="3755925"/>
            <a:ext cx="91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6268075" y="192015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 flipH="1" rot="10800000">
            <a:off x="2463125" y="3939288"/>
            <a:ext cx="1000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750375" y="1934200"/>
            <a:ext cx="72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Waypoints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87" name="Google Shape;87;p14"/>
          <p:cNvSpPr txBox="1"/>
          <p:nvPr/>
        </p:nvSpPr>
        <p:spPr>
          <a:xfrm>
            <a:off x="2491801" y="3614600"/>
            <a:ext cx="8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Relative position of next waypoint</a:t>
            </a:r>
            <a:endParaRPr sz="700"/>
          </a:p>
        </p:txBody>
      </p:sp>
      <p:sp>
        <p:nvSpPr>
          <p:cNvPr id="88" name="Google Shape;88;p14"/>
          <p:cNvSpPr txBox="1"/>
          <p:nvPr/>
        </p:nvSpPr>
        <p:spPr>
          <a:xfrm>
            <a:off x="2464500" y="3380550"/>
            <a:ext cx="91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Current heading </a:t>
            </a:r>
            <a:endParaRPr sz="700"/>
          </a:p>
        </p:txBody>
      </p:sp>
      <p:sp>
        <p:nvSpPr>
          <p:cNvPr id="89" name="Google Shape;89;p14"/>
          <p:cNvSpPr txBox="1"/>
          <p:nvPr/>
        </p:nvSpPr>
        <p:spPr>
          <a:xfrm>
            <a:off x="4818563" y="3414800"/>
            <a:ext cx="8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Relative heading to next waypoint</a:t>
            </a:r>
            <a:endParaRPr sz="700"/>
          </a:p>
        </p:txBody>
      </p:sp>
      <p:sp>
        <p:nvSpPr>
          <p:cNvPr id="90" name="Google Shape;90;p14"/>
          <p:cNvSpPr txBox="1"/>
          <p:nvPr/>
        </p:nvSpPr>
        <p:spPr>
          <a:xfrm>
            <a:off x="5328450" y="1988050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Bumper state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LiDAR</a:t>
            </a:r>
            <a:endParaRPr sz="700"/>
          </a:p>
        </p:txBody>
      </p:sp>
      <p:cxnSp>
        <p:nvCxnSpPr>
          <p:cNvPr id="91" name="Google Shape;91;p14"/>
          <p:cNvCxnSpPr/>
          <p:nvPr/>
        </p:nvCxnSpPr>
        <p:spPr>
          <a:xfrm>
            <a:off x="6092850" y="1922400"/>
            <a:ext cx="0" cy="14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4"/>
          <p:cNvSpPr txBox="1"/>
          <p:nvPr/>
        </p:nvSpPr>
        <p:spPr>
          <a:xfrm>
            <a:off x="6268075" y="1988050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velocity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heading</a:t>
            </a:r>
            <a:endParaRPr sz="700"/>
          </a:p>
        </p:txBody>
      </p:sp>
      <p:sp>
        <p:nvSpPr>
          <p:cNvPr id="93" name="Google Shape;93;p14"/>
          <p:cNvSpPr txBox="1"/>
          <p:nvPr/>
        </p:nvSpPr>
        <p:spPr>
          <a:xfrm>
            <a:off x="3745838" y="2430688"/>
            <a:ext cx="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ROS</a:t>
            </a:r>
            <a:endParaRPr b="1"/>
          </a:p>
        </p:txBody>
      </p:sp>
      <p:sp>
        <p:nvSpPr>
          <p:cNvPr id="94" name="Google Shape;94;p14"/>
          <p:cNvSpPr/>
          <p:nvPr/>
        </p:nvSpPr>
        <p:spPr>
          <a:xfrm>
            <a:off x="1040000" y="1363900"/>
            <a:ext cx="61131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Simulator</a:t>
            </a:r>
            <a:endParaRPr b="1"/>
          </a:p>
        </p:txBody>
      </p:sp>
      <p:sp>
        <p:nvSpPr>
          <p:cNvPr id="95" name="Google Shape;95;p14"/>
          <p:cNvSpPr txBox="1"/>
          <p:nvPr/>
        </p:nvSpPr>
        <p:spPr>
          <a:xfrm>
            <a:off x="221175" y="169400"/>
            <a:ext cx="3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ROS Architecture for </a:t>
            </a:r>
            <a:r>
              <a:rPr i="1" lang="en">
                <a:solidFill>
                  <a:schemeClr val="dk1"/>
                </a:solidFill>
              </a:rPr>
              <a:t>Simple Agent + KF</a:t>
            </a:r>
            <a:endParaRPr i="1"/>
          </a:p>
        </p:txBody>
      </p:sp>
      <p:sp>
        <p:nvSpPr>
          <p:cNvPr id="96" name="Google Shape;96;p14"/>
          <p:cNvSpPr/>
          <p:nvPr/>
        </p:nvSpPr>
        <p:spPr>
          <a:xfrm>
            <a:off x="1635775" y="2545650"/>
            <a:ext cx="1305300" cy="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926075" y="2980350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1434025" y="29803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Current heading</a:t>
            </a:r>
            <a:endParaRPr sz="700"/>
          </a:p>
        </p:txBody>
      </p:sp>
      <p:cxnSp>
        <p:nvCxnSpPr>
          <p:cNvPr id="99" name="Google Shape;99;p14"/>
          <p:cNvCxnSpPr/>
          <p:nvPr/>
        </p:nvCxnSpPr>
        <p:spPr>
          <a:xfrm>
            <a:off x="1924700" y="1911400"/>
            <a:ext cx="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1926075" y="1922800"/>
            <a:ext cx="100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GPS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Velocity (Encoders)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</p:txBody>
      </p:sp>
      <p:cxnSp>
        <p:nvCxnSpPr>
          <p:cNvPr id="101" name="Google Shape;101;p14"/>
          <p:cNvCxnSpPr/>
          <p:nvPr/>
        </p:nvCxnSpPr>
        <p:spPr>
          <a:xfrm>
            <a:off x="2141175" y="29835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2086875" y="2951975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state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(position, velocity)</a:t>
            </a:r>
            <a:endParaRPr sz="7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2941075" y="2880450"/>
            <a:ext cx="2955300" cy="507900"/>
          </a:xfrm>
          <a:prstGeom prst="bentConnector3">
            <a:avLst>
              <a:gd fmla="val 10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2941063" y="2631100"/>
            <a:ext cx="61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init flag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2804675" y="2442100"/>
            <a:ext cx="4648800" cy="18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922500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976600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739200" y="3380550"/>
            <a:ext cx="7260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3241050" y="192000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4227800" y="3615188"/>
            <a:ext cx="5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12" idx="3"/>
            <a:endCxn id="111" idx="1"/>
          </p:cNvCxnSpPr>
          <p:nvPr/>
        </p:nvCxnSpPr>
        <p:spPr>
          <a:xfrm>
            <a:off x="5465200" y="3746700"/>
            <a:ext cx="511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/>
          <p:nvPr/>
        </p:nvCxnSpPr>
        <p:spPr>
          <a:xfrm rot="10800000">
            <a:off x="6500625" y="192015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4227800" y="3944988"/>
            <a:ext cx="49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5"/>
          <p:cNvSpPr txBox="1"/>
          <p:nvPr/>
        </p:nvSpPr>
        <p:spPr>
          <a:xfrm>
            <a:off x="2515050" y="1934200"/>
            <a:ext cx="72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Waypoints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9" name="Google Shape;119;p15"/>
          <p:cNvSpPr txBox="1"/>
          <p:nvPr/>
        </p:nvSpPr>
        <p:spPr>
          <a:xfrm>
            <a:off x="4127000" y="3614600"/>
            <a:ext cx="6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next waypoint</a:t>
            </a:r>
            <a:endParaRPr sz="700"/>
          </a:p>
        </p:txBody>
      </p:sp>
      <p:sp>
        <p:nvSpPr>
          <p:cNvPr id="120" name="Google Shape;120;p15"/>
          <p:cNvSpPr txBox="1"/>
          <p:nvPr/>
        </p:nvSpPr>
        <p:spPr>
          <a:xfrm>
            <a:off x="4208975" y="3387600"/>
            <a:ext cx="40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hdg </a:t>
            </a:r>
            <a:endParaRPr sz="700"/>
          </a:p>
        </p:txBody>
      </p:sp>
      <p:sp>
        <p:nvSpPr>
          <p:cNvPr id="121" name="Google Shape;121;p15"/>
          <p:cNvSpPr txBox="1"/>
          <p:nvPr/>
        </p:nvSpPr>
        <p:spPr>
          <a:xfrm>
            <a:off x="5427575" y="3468950"/>
            <a:ext cx="57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goal hdg</a:t>
            </a:r>
            <a:endParaRPr sz="700"/>
          </a:p>
        </p:txBody>
      </p:sp>
      <p:sp>
        <p:nvSpPr>
          <p:cNvPr id="122" name="Google Shape;122;p15"/>
          <p:cNvSpPr txBox="1"/>
          <p:nvPr/>
        </p:nvSpPr>
        <p:spPr>
          <a:xfrm>
            <a:off x="5561000" y="1988050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Bumper state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LiDAR</a:t>
            </a:r>
            <a:endParaRPr sz="700"/>
          </a:p>
        </p:txBody>
      </p:sp>
      <p:cxnSp>
        <p:nvCxnSpPr>
          <p:cNvPr id="123" name="Google Shape;123;p15"/>
          <p:cNvCxnSpPr/>
          <p:nvPr/>
        </p:nvCxnSpPr>
        <p:spPr>
          <a:xfrm>
            <a:off x="6325400" y="1922400"/>
            <a:ext cx="0" cy="14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 txBox="1"/>
          <p:nvPr/>
        </p:nvSpPr>
        <p:spPr>
          <a:xfrm>
            <a:off x="6500625" y="1988050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velocity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heading</a:t>
            </a:r>
            <a:endParaRPr sz="700"/>
          </a:p>
        </p:txBody>
      </p:sp>
      <p:sp>
        <p:nvSpPr>
          <p:cNvPr id="125" name="Google Shape;125;p15"/>
          <p:cNvSpPr txBox="1"/>
          <p:nvPr/>
        </p:nvSpPr>
        <p:spPr>
          <a:xfrm>
            <a:off x="5300663" y="2422225"/>
            <a:ext cx="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ROS</a:t>
            </a:r>
            <a:endParaRPr b="1"/>
          </a:p>
        </p:txBody>
      </p:sp>
      <p:sp>
        <p:nvSpPr>
          <p:cNvPr id="126" name="Google Shape;126;p15"/>
          <p:cNvSpPr/>
          <p:nvPr/>
        </p:nvSpPr>
        <p:spPr>
          <a:xfrm>
            <a:off x="2804525" y="1363900"/>
            <a:ext cx="46488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Simulator</a:t>
            </a:r>
            <a:endParaRPr b="1"/>
          </a:p>
        </p:txBody>
      </p:sp>
      <p:sp>
        <p:nvSpPr>
          <p:cNvPr id="127" name="Google Shape;127;p15"/>
          <p:cNvSpPr txBox="1"/>
          <p:nvPr/>
        </p:nvSpPr>
        <p:spPr>
          <a:xfrm>
            <a:off x="221175" y="169400"/>
            <a:ext cx="6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ROS Architecture for </a:t>
            </a:r>
            <a:r>
              <a:rPr i="1" lang="en">
                <a:solidFill>
                  <a:schemeClr val="dk1"/>
                </a:solidFill>
              </a:rPr>
              <a:t>Simple Agent + KF + Plotting Script</a:t>
            </a:r>
            <a:endParaRPr i="1"/>
          </a:p>
        </p:txBody>
      </p:sp>
      <p:sp>
        <p:nvSpPr>
          <p:cNvPr id="128" name="Google Shape;128;p15"/>
          <p:cNvSpPr/>
          <p:nvPr/>
        </p:nvSpPr>
        <p:spPr>
          <a:xfrm>
            <a:off x="3400450" y="2545650"/>
            <a:ext cx="1305300" cy="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10800000">
            <a:off x="3690750" y="2980350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3380700" y="3038850"/>
            <a:ext cx="331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hdg</a:t>
            </a:r>
            <a:endParaRPr sz="700"/>
          </a:p>
        </p:txBody>
      </p:sp>
      <p:cxnSp>
        <p:nvCxnSpPr>
          <p:cNvPr id="131" name="Google Shape;131;p15"/>
          <p:cNvCxnSpPr/>
          <p:nvPr/>
        </p:nvCxnSpPr>
        <p:spPr>
          <a:xfrm>
            <a:off x="3689375" y="1911400"/>
            <a:ext cx="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 txBox="1"/>
          <p:nvPr/>
        </p:nvSpPr>
        <p:spPr>
          <a:xfrm>
            <a:off x="3690750" y="1922800"/>
            <a:ext cx="100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GPS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Velocity (Encoders)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</p:txBody>
      </p:sp>
      <p:cxnSp>
        <p:nvCxnSpPr>
          <p:cNvPr id="133" name="Google Shape;133;p15"/>
          <p:cNvCxnSpPr/>
          <p:nvPr/>
        </p:nvCxnSpPr>
        <p:spPr>
          <a:xfrm>
            <a:off x="3905850" y="29835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5"/>
          <p:cNvSpPr txBox="1"/>
          <p:nvPr/>
        </p:nvSpPr>
        <p:spPr>
          <a:xfrm>
            <a:off x="3851550" y="2951975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state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(position, velocity)</a:t>
            </a:r>
            <a:endParaRPr sz="700"/>
          </a:p>
        </p:txBody>
      </p:sp>
      <p:cxnSp>
        <p:nvCxnSpPr>
          <p:cNvPr id="135" name="Google Shape;135;p15"/>
          <p:cNvCxnSpPr/>
          <p:nvPr/>
        </p:nvCxnSpPr>
        <p:spPr>
          <a:xfrm>
            <a:off x="4705738" y="2891875"/>
            <a:ext cx="1477500" cy="507600"/>
          </a:xfrm>
          <a:prstGeom prst="bentConnector3">
            <a:avLst>
              <a:gd fmla="val 996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5"/>
          <p:cNvSpPr txBox="1"/>
          <p:nvPr/>
        </p:nvSpPr>
        <p:spPr>
          <a:xfrm>
            <a:off x="4705738" y="2631100"/>
            <a:ext cx="61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init flag</a:t>
            </a:r>
            <a:endParaRPr sz="700"/>
          </a:p>
        </p:txBody>
      </p:sp>
      <p:sp>
        <p:nvSpPr>
          <p:cNvPr id="137" name="Google Shape;137;p15"/>
          <p:cNvSpPr/>
          <p:nvPr/>
        </p:nvSpPr>
        <p:spPr>
          <a:xfrm>
            <a:off x="1404450" y="3162100"/>
            <a:ext cx="11718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plot_one_run.R</a:t>
            </a:r>
            <a:endParaRPr sz="1000"/>
          </a:p>
        </p:txBody>
      </p:sp>
      <p:cxnSp>
        <p:nvCxnSpPr>
          <p:cNvPr id="138" name="Google Shape;138;p15"/>
          <p:cNvCxnSpPr>
            <a:stCxn id="128" idx="1"/>
            <a:endCxn id="139" idx="3"/>
          </p:cNvCxnSpPr>
          <p:nvPr/>
        </p:nvCxnSpPr>
        <p:spPr>
          <a:xfrm rot="10800000">
            <a:off x="2340850" y="2763000"/>
            <a:ext cx="10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39" name="Google Shape;139;p15"/>
          <p:cNvSpPr/>
          <p:nvPr/>
        </p:nvSpPr>
        <p:spPr>
          <a:xfrm>
            <a:off x="1639800" y="2589900"/>
            <a:ext cx="7011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kf_data/</a:t>
            </a:r>
            <a:endParaRPr sz="1000"/>
          </a:p>
        </p:txBody>
      </p:sp>
      <p:cxnSp>
        <p:nvCxnSpPr>
          <p:cNvPr id="140" name="Google Shape;140;p15"/>
          <p:cNvCxnSpPr>
            <a:stCxn id="126" idx="1"/>
            <a:endCxn id="141" idx="3"/>
          </p:cNvCxnSpPr>
          <p:nvPr/>
        </p:nvCxnSpPr>
        <p:spPr>
          <a:xfrm rot="10800000">
            <a:off x="2372525" y="1637650"/>
            <a:ext cx="4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41" name="Google Shape;141;p15"/>
          <p:cNvSpPr/>
          <p:nvPr/>
        </p:nvSpPr>
        <p:spPr>
          <a:xfrm>
            <a:off x="1608150" y="1464550"/>
            <a:ext cx="7644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results.txt</a:t>
            </a:r>
            <a:endParaRPr sz="1000"/>
          </a:p>
        </p:txBody>
      </p:sp>
      <p:cxnSp>
        <p:nvCxnSpPr>
          <p:cNvPr id="142" name="Google Shape;142;p15"/>
          <p:cNvCxnSpPr>
            <a:stCxn id="139" idx="2"/>
            <a:endCxn id="137" idx="0"/>
          </p:cNvCxnSpPr>
          <p:nvPr/>
        </p:nvCxnSpPr>
        <p:spPr>
          <a:xfrm>
            <a:off x="1990350" y="29361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1990350" y="35761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44" name="Google Shape;144;p15"/>
          <p:cNvSpPr/>
          <p:nvPr/>
        </p:nvSpPr>
        <p:spPr>
          <a:xfrm>
            <a:off x="1639800" y="3802100"/>
            <a:ext cx="7011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kf_plots/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4239975" y="2442100"/>
            <a:ext cx="4648800" cy="18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4357800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7411900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174500" y="3380550"/>
            <a:ext cx="7260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153" name="Google Shape;153;p16"/>
          <p:cNvCxnSpPr/>
          <p:nvPr/>
        </p:nvCxnSpPr>
        <p:spPr>
          <a:xfrm>
            <a:off x="4676350" y="192000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5663100" y="3615188"/>
            <a:ext cx="5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>
            <a:stCxn id="152" idx="3"/>
            <a:endCxn id="151" idx="1"/>
          </p:cNvCxnSpPr>
          <p:nvPr/>
        </p:nvCxnSpPr>
        <p:spPr>
          <a:xfrm>
            <a:off x="6900500" y="3746700"/>
            <a:ext cx="511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7935925" y="192015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5663100" y="3944988"/>
            <a:ext cx="49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3950350" y="1934200"/>
            <a:ext cx="72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Waypoints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9" name="Google Shape;159;p16"/>
          <p:cNvSpPr txBox="1"/>
          <p:nvPr/>
        </p:nvSpPr>
        <p:spPr>
          <a:xfrm>
            <a:off x="5596875" y="3715525"/>
            <a:ext cx="50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next wp</a:t>
            </a:r>
            <a:endParaRPr sz="700"/>
          </a:p>
        </p:txBody>
      </p:sp>
      <p:sp>
        <p:nvSpPr>
          <p:cNvPr id="160" name="Google Shape;160;p16"/>
          <p:cNvSpPr txBox="1"/>
          <p:nvPr/>
        </p:nvSpPr>
        <p:spPr>
          <a:xfrm>
            <a:off x="5644275" y="3387600"/>
            <a:ext cx="40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hdg </a:t>
            </a:r>
            <a:endParaRPr sz="700"/>
          </a:p>
        </p:txBody>
      </p:sp>
      <p:sp>
        <p:nvSpPr>
          <p:cNvPr id="161" name="Google Shape;161;p16"/>
          <p:cNvSpPr txBox="1"/>
          <p:nvPr/>
        </p:nvSpPr>
        <p:spPr>
          <a:xfrm>
            <a:off x="6862875" y="3468950"/>
            <a:ext cx="57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goal hdg</a:t>
            </a:r>
            <a:endParaRPr sz="700"/>
          </a:p>
        </p:txBody>
      </p:sp>
      <p:sp>
        <p:nvSpPr>
          <p:cNvPr id="162" name="Google Shape;162;p16"/>
          <p:cNvSpPr txBox="1"/>
          <p:nvPr/>
        </p:nvSpPr>
        <p:spPr>
          <a:xfrm>
            <a:off x="6996300" y="1988050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Bumper state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LiDAR</a:t>
            </a:r>
            <a:endParaRPr sz="700"/>
          </a:p>
        </p:txBody>
      </p:sp>
      <p:cxnSp>
        <p:nvCxnSpPr>
          <p:cNvPr id="163" name="Google Shape;163;p16"/>
          <p:cNvCxnSpPr/>
          <p:nvPr/>
        </p:nvCxnSpPr>
        <p:spPr>
          <a:xfrm>
            <a:off x="7760700" y="1922400"/>
            <a:ext cx="0" cy="14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 txBox="1"/>
          <p:nvPr/>
        </p:nvSpPr>
        <p:spPr>
          <a:xfrm>
            <a:off x="7935925" y="1988050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velocity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heading</a:t>
            </a:r>
            <a:endParaRPr sz="700"/>
          </a:p>
        </p:txBody>
      </p:sp>
      <p:sp>
        <p:nvSpPr>
          <p:cNvPr id="165" name="Google Shape;165;p16"/>
          <p:cNvSpPr txBox="1"/>
          <p:nvPr/>
        </p:nvSpPr>
        <p:spPr>
          <a:xfrm>
            <a:off x="6735963" y="2422225"/>
            <a:ext cx="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ROS</a:t>
            </a:r>
            <a:endParaRPr b="1"/>
          </a:p>
        </p:txBody>
      </p:sp>
      <p:sp>
        <p:nvSpPr>
          <p:cNvPr id="166" name="Google Shape;166;p16"/>
          <p:cNvSpPr/>
          <p:nvPr/>
        </p:nvSpPr>
        <p:spPr>
          <a:xfrm>
            <a:off x="4239825" y="1363900"/>
            <a:ext cx="46488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Simulator</a:t>
            </a:r>
            <a:endParaRPr b="1"/>
          </a:p>
        </p:txBody>
      </p:sp>
      <p:sp>
        <p:nvSpPr>
          <p:cNvPr id="167" name="Google Shape;167;p16"/>
          <p:cNvSpPr txBox="1"/>
          <p:nvPr/>
        </p:nvSpPr>
        <p:spPr>
          <a:xfrm>
            <a:off x="221175" y="169400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ROS Architecture for </a:t>
            </a:r>
            <a:r>
              <a:rPr i="1" lang="en">
                <a:solidFill>
                  <a:schemeClr val="dk1"/>
                </a:solidFill>
              </a:rPr>
              <a:t>Simple Agent + KF + EC</a:t>
            </a:r>
            <a:endParaRPr i="1"/>
          </a:p>
        </p:txBody>
      </p:sp>
      <p:sp>
        <p:nvSpPr>
          <p:cNvPr id="168" name="Google Shape;168;p16"/>
          <p:cNvSpPr/>
          <p:nvPr/>
        </p:nvSpPr>
        <p:spPr>
          <a:xfrm>
            <a:off x="4835750" y="2545650"/>
            <a:ext cx="1305300" cy="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</a:t>
            </a:r>
            <a:endParaRPr/>
          </a:p>
        </p:txBody>
      </p:sp>
      <p:cxnSp>
        <p:nvCxnSpPr>
          <p:cNvPr id="169" name="Google Shape;169;p16"/>
          <p:cNvCxnSpPr/>
          <p:nvPr/>
        </p:nvCxnSpPr>
        <p:spPr>
          <a:xfrm rot="10800000">
            <a:off x="5126050" y="2980350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6"/>
          <p:cNvSpPr txBox="1"/>
          <p:nvPr/>
        </p:nvSpPr>
        <p:spPr>
          <a:xfrm>
            <a:off x="4816000" y="3038850"/>
            <a:ext cx="331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hdg</a:t>
            </a:r>
            <a:endParaRPr sz="700"/>
          </a:p>
        </p:txBody>
      </p:sp>
      <p:cxnSp>
        <p:nvCxnSpPr>
          <p:cNvPr id="171" name="Google Shape;171;p16"/>
          <p:cNvCxnSpPr/>
          <p:nvPr/>
        </p:nvCxnSpPr>
        <p:spPr>
          <a:xfrm>
            <a:off x="5124675" y="1911400"/>
            <a:ext cx="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6"/>
          <p:cNvSpPr txBox="1"/>
          <p:nvPr/>
        </p:nvSpPr>
        <p:spPr>
          <a:xfrm>
            <a:off x="5126050" y="1922800"/>
            <a:ext cx="100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GPS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Velocity (Encoders)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</p:txBody>
      </p:sp>
      <p:cxnSp>
        <p:nvCxnSpPr>
          <p:cNvPr id="173" name="Google Shape;173;p16"/>
          <p:cNvCxnSpPr/>
          <p:nvPr/>
        </p:nvCxnSpPr>
        <p:spPr>
          <a:xfrm>
            <a:off x="5341150" y="29835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6"/>
          <p:cNvSpPr txBox="1"/>
          <p:nvPr/>
        </p:nvSpPr>
        <p:spPr>
          <a:xfrm>
            <a:off x="5286850" y="2951975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state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(position, velocity)</a:t>
            </a:r>
            <a:endParaRPr sz="700"/>
          </a:p>
        </p:txBody>
      </p:sp>
      <p:cxnSp>
        <p:nvCxnSpPr>
          <p:cNvPr id="175" name="Google Shape;175;p16"/>
          <p:cNvCxnSpPr/>
          <p:nvPr/>
        </p:nvCxnSpPr>
        <p:spPr>
          <a:xfrm>
            <a:off x="6141038" y="2891875"/>
            <a:ext cx="1477500" cy="507600"/>
          </a:xfrm>
          <a:prstGeom prst="bentConnector3">
            <a:avLst>
              <a:gd fmla="val 996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6"/>
          <p:cNvSpPr txBox="1"/>
          <p:nvPr/>
        </p:nvSpPr>
        <p:spPr>
          <a:xfrm>
            <a:off x="6141038" y="2631100"/>
            <a:ext cx="61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init flag</a:t>
            </a:r>
            <a:endParaRPr sz="700"/>
          </a:p>
        </p:txBody>
      </p:sp>
      <p:sp>
        <p:nvSpPr>
          <p:cNvPr id="177" name="Google Shape;177;p16"/>
          <p:cNvSpPr/>
          <p:nvPr/>
        </p:nvSpPr>
        <p:spPr>
          <a:xfrm>
            <a:off x="950600" y="1363900"/>
            <a:ext cx="2041800" cy="29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1133597" y="1363900"/>
            <a:ext cx="164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Evolutionary Computation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Driver</a:t>
            </a:r>
            <a:endParaRPr b="1"/>
          </a:p>
        </p:txBody>
      </p:sp>
      <p:sp>
        <p:nvSpPr>
          <p:cNvPr id="179" name="Google Shape;179;p16"/>
          <p:cNvSpPr txBox="1"/>
          <p:nvPr/>
        </p:nvSpPr>
        <p:spPr>
          <a:xfrm>
            <a:off x="970400" y="2138975"/>
            <a:ext cx="200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-Generations are comprised of many Agents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-Agents are defined by their genome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-Genome contains KF and Control params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>
            <a:off x="3981175" y="2442100"/>
            <a:ext cx="4648800" cy="18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4099000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153100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5915700" y="3380550"/>
            <a:ext cx="7260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188" name="Google Shape;188;p17"/>
          <p:cNvCxnSpPr/>
          <p:nvPr/>
        </p:nvCxnSpPr>
        <p:spPr>
          <a:xfrm>
            <a:off x="4417550" y="192000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5404300" y="3615188"/>
            <a:ext cx="5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>
            <a:stCxn id="187" idx="3"/>
            <a:endCxn id="186" idx="1"/>
          </p:cNvCxnSpPr>
          <p:nvPr/>
        </p:nvCxnSpPr>
        <p:spPr>
          <a:xfrm>
            <a:off x="6641700" y="3746700"/>
            <a:ext cx="511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7"/>
          <p:cNvCxnSpPr/>
          <p:nvPr/>
        </p:nvCxnSpPr>
        <p:spPr>
          <a:xfrm rot="10800000">
            <a:off x="7677125" y="192015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7"/>
          <p:cNvCxnSpPr/>
          <p:nvPr/>
        </p:nvCxnSpPr>
        <p:spPr>
          <a:xfrm>
            <a:off x="5404300" y="3944988"/>
            <a:ext cx="49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7"/>
          <p:cNvSpPr txBox="1"/>
          <p:nvPr/>
        </p:nvSpPr>
        <p:spPr>
          <a:xfrm>
            <a:off x="3801050" y="1934200"/>
            <a:ext cx="6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Waypoints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</p:txBody>
      </p:sp>
      <p:sp>
        <p:nvSpPr>
          <p:cNvPr id="194" name="Google Shape;194;p17"/>
          <p:cNvSpPr txBox="1"/>
          <p:nvPr/>
        </p:nvSpPr>
        <p:spPr>
          <a:xfrm>
            <a:off x="5338075" y="3715525"/>
            <a:ext cx="50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next wp</a:t>
            </a:r>
            <a:endParaRPr sz="700"/>
          </a:p>
        </p:txBody>
      </p:sp>
      <p:sp>
        <p:nvSpPr>
          <p:cNvPr id="195" name="Google Shape;195;p17"/>
          <p:cNvSpPr txBox="1"/>
          <p:nvPr/>
        </p:nvSpPr>
        <p:spPr>
          <a:xfrm>
            <a:off x="5385475" y="3387600"/>
            <a:ext cx="40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hdg </a:t>
            </a:r>
            <a:endParaRPr sz="700"/>
          </a:p>
        </p:txBody>
      </p:sp>
      <p:sp>
        <p:nvSpPr>
          <p:cNvPr id="196" name="Google Shape;196;p17"/>
          <p:cNvSpPr txBox="1"/>
          <p:nvPr/>
        </p:nvSpPr>
        <p:spPr>
          <a:xfrm>
            <a:off x="6604075" y="3468950"/>
            <a:ext cx="57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goal hdg</a:t>
            </a:r>
            <a:endParaRPr sz="700"/>
          </a:p>
        </p:txBody>
      </p:sp>
      <p:sp>
        <p:nvSpPr>
          <p:cNvPr id="197" name="Google Shape;197;p17"/>
          <p:cNvSpPr txBox="1"/>
          <p:nvPr/>
        </p:nvSpPr>
        <p:spPr>
          <a:xfrm>
            <a:off x="6737500" y="1988050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Bumper state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LiDAR</a:t>
            </a:r>
            <a:endParaRPr sz="700"/>
          </a:p>
        </p:txBody>
      </p:sp>
      <p:cxnSp>
        <p:nvCxnSpPr>
          <p:cNvPr id="198" name="Google Shape;198;p17"/>
          <p:cNvCxnSpPr/>
          <p:nvPr/>
        </p:nvCxnSpPr>
        <p:spPr>
          <a:xfrm>
            <a:off x="7501900" y="1922400"/>
            <a:ext cx="0" cy="14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7"/>
          <p:cNvSpPr txBox="1"/>
          <p:nvPr/>
        </p:nvSpPr>
        <p:spPr>
          <a:xfrm>
            <a:off x="7677125" y="1988050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velocity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heading</a:t>
            </a:r>
            <a:endParaRPr sz="700"/>
          </a:p>
        </p:txBody>
      </p:sp>
      <p:sp>
        <p:nvSpPr>
          <p:cNvPr id="200" name="Google Shape;200;p17"/>
          <p:cNvSpPr txBox="1"/>
          <p:nvPr/>
        </p:nvSpPr>
        <p:spPr>
          <a:xfrm>
            <a:off x="6477163" y="2422225"/>
            <a:ext cx="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ROS</a:t>
            </a:r>
            <a:endParaRPr b="1"/>
          </a:p>
        </p:txBody>
      </p:sp>
      <p:sp>
        <p:nvSpPr>
          <p:cNvPr id="201" name="Google Shape;201;p17"/>
          <p:cNvSpPr/>
          <p:nvPr/>
        </p:nvSpPr>
        <p:spPr>
          <a:xfrm>
            <a:off x="3981025" y="1363900"/>
            <a:ext cx="46488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Simulator</a:t>
            </a:r>
            <a:endParaRPr b="1"/>
          </a:p>
        </p:txBody>
      </p:sp>
      <p:sp>
        <p:nvSpPr>
          <p:cNvPr id="202" name="Google Shape;202;p17"/>
          <p:cNvSpPr txBox="1"/>
          <p:nvPr/>
        </p:nvSpPr>
        <p:spPr>
          <a:xfrm>
            <a:off x="221175" y="169400"/>
            <a:ext cx="6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ROS Architecture for </a:t>
            </a:r>
            <a:r>
              <a:rPr i="1" lang="en">
                <a:solidFill>
                  <a:schemeClr val="dk1"/>
                </a:solidFill>
              </a:rPr>
              <a:t>Simple Agent + KF + Plotting Script + EC</a:t>
            </a:r>
            <a:endParaRPr i="1"/>
          </a:p>
        </p:txBody>
      </p:sp>
      <p:sp>
        <p:nvSpPr>
          <p:cNvPr id="203" name="Google Shape;203;p17"/>
          <p:cNvSpPr/>
          <p:nvPr/>
        </p:nvSpPr>
        <p:spPr>
          <a:xfrm>
            <a:off x="4576950" y="2545650"/>
            <a:ext cx="1305300" cy="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</a:t>
            </a:r>
            <a:endParaRPr/>
          </a:p>
        </p:txBody>
      </p:sp>
      <p:cxnSp>
        <p:nvCxnSpPr>
          <p:cNvPr id="204" name="Google Shape;204;p17"/>
          <p:cNvCxnSpPr/>
          <p:nvPr/>
        </p:nvCxnSpPr>
        <p:spPr>
          <a:xfrm rot="10800000">
            <a:off x="4867250" y="2980350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7"/>
          <p:cNvSpPr txBox="1"/>
          <p:nvPr/>
        </p:nvSpPr>
        <p:spPr>
          <a:xfrm>
            <a:off x="4557200" y="3038850"/>
            <a:ext cx="331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hdg</a:t>
            </a:r>
            <a:endParaRPr sz="700"/>
          </a:p>
        </p:txBody>
      </p:sp>
      <p:cxnSp>
        <p:nvCxnSpPr>
          <p:cNvPr id="206" name="Google Shape;206;p17"/>
          <p:cNvCxnSpPr/>
          <p:nvPr/>
        </p:nvCxnSpPr>
        <p:spPr>
          <a:xfrm>
            <a:off x="4865875" y="1911400"/>
            <a:ext cx="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7"/>
          <p:cNvSpPr txBox="1"/>
          <p:nvPr/>
        </p:nvSpPr>
        <p:spPr>
          <a:xfrm>
            <a:off x="4867250" y="1922800"/>
            <a:ext cx="100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GPS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Velocity (Encoders)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</p:txBody>
      </p:sp>
      <p:cxnSp>
        <p:nvCxnSpPr>
          <p:cNvPr id="208" name="Google Shape;208;p17"/>
          <p:cNvCxnSpPr/>
          <p:nvPr/>
        </p:nvCxnSpPr>
        <p:spPr>
          <a:xfrm>
            <a:off x="5082350" y="29835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7"/>
          <p:cNvSpPr txBox="1"/>
          <p:nvPr/>
        </p:nvSpPr>
        <p:spPr>
          <a:xfrm>
            <a:off x="5028050" y="2951975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state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(position, velocity)</a:t>
            </a:r>
            <a:endParaRPr sz="700"/>
          </a:p>
        </p:txBody>
      </p:sp>
      <p:cxnSp>
        <p:nvCxnSpPr>
          <p:cNvPr id="210" name="Google Shape;210;p17"/>
          <p:cNvCxnSpPr/>
          <p:nvPr/>
        </p:nvCxnSpPr>
        <p:spPr>
          <a:xfrm>
            <a:off x="5882238" y="2891875"/>
            <a:ext cx="1477500" cy="507600"/>
          </a:xfrm>
          <a:prstGeom prst="bentConnector3">
            <a:avLst>
              <a:gd fmla="val 996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7"/>
          <p:cNvSpPr txBox="1"/>
          <p:nvPr/>
        </p:nvSpPr>
        <p:spPr>
          <a:xfrm>
            <a:off x="5882238" y="2631100"/>
            <a:ext cx="61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init flag</a:t>
            </a:r>
            <a:endParaRPr sz="700"/>
          </a:p>
        </p:txBody>
      </p:sp>
      <p:sp>
        <p:nvSpPr>
          <p:cNvPr id="212" name="Google Shape;212;p17"/>
          <p:cNvSpPr/>
          <p:nvPr/>
        </p:nvSpPr>
        <p:spPr>
          <a:xfrm>
            <a:off x="2580950" y="3277900"/>
            <a:ext cx="11718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plot_one_run.R</a:t>
            </a:r>
            <a:endParaRPr/>
          </a:p>
        </p:txBody>
      </p:sp>
      <p:cxnSp>
        <p:nvCxnSpPr>
          <p:cNvPr id="213" name="Google Shape;213;p17"/>
          <p:cNvCxnSpPr>
            <a:endCxn id="214" idx="3"/>
          </p:cNvCxnSpPr>
          <p:nvPr/>
        </p:nvCxnSpPr>
        <p:spPr>
          <a:xfrm rot="10800000">
            <a:off x="3517400" y="2878800"/>
            <a:ext cx="10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14" name="Google Shape;214;p17"/>
          <p:cNvSpPr/>
          <p:nvPr/>
        </p:nvSpPr>
        <p:spPr>
          <a:xfrm>
            <a:off x="2816300" y="2705700"/>
            <a:ext cx="7011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kf_data/</a:t>
            </a:r>
            <a:endParaRPr sz="1000"/>
          </a:p>
        </p:txBody>
      </p:sp>
      <p:cxnSp>
        <p:nvCxnSpPr>
          <p:cNvPr id="215" name="Google Shape;215;p17"/>
          <p:cNvCxnSpPr>
            <a:stCxn id="201" idx="1"/>
            <a:endCxn id="216" idx="3"/>
          </p:cNvCxnSpPr>
          <p:nvPr/>
        </p:nvCxnSpPr>
        <p:spPr>
          <a:xfrm rot="10800000">
            <a:off x="3652825" y="1637650"/>
            <a:ext cx="3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16" name="Google Shape;216;p17"/>
          <p:cNvSpPr/>
          <p:nvPr/>
        </p:nvSpPr>
        <p:spPr>
          <a:xfrm>
            <a:off x="2888288" y="1464550"/>
            <a:ext cx="7644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results.txt</a:t>
            </a:r>
            <a:endParaRPr sz="1000"/>
          </a:p>
        </p:txBody>
      </p:sp>
      <p:cxnSp>
        <p:nvCxnSpPr>
          <p:cNvPr id="217" name="Google Shape;217;p17"/>
          <p:cNvCxnSpPr>
            <a:stCxn id="214" idx="2"/>
            <a:endCxn id="212" idx="0"/>
          </p:cNvCxnSpPr>
          <p:nvPr/>
        </p:nvCxnSpPr>
        <p:spPr>
          <a:xfrm>
            <a:off x="3166850" y="3051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18" name="Google Shape;218;p17"/>
          <p:cNvCxnSpPr/>
          <p:nvPr/>
        </p:nvCxnSpPr>
        <p:spPr>
          <a:xfrm>
            <a:off x="3166850" y="3691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19" name="Google Shape;219;p17"/>
          <p:cNvSpPr/>
          <p:nvPr/>
        </p:nvSpPr>
        <p:spPr>
          <a:xfrm>
            <a:off x="2816300" y="3917900"/>
            <a:ext cx="7011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kf_plots/</a:t>
            </a:r>
            <a:endParaRPr sz="1000"/>
          </a:p>
        </p:txBody>
      </p:sp>
      <p:sp>
        <p:nvSpPr>
          <p:cNvPr id="220" name="Google Shape;220;p17"/>
          <p:cNvSpPr/>
          <p:nvPr/>
        </p:nvSpPr>
        <p:spPr>
          <a:xfrm>
            <a:off x="912950" y="1363900"/>
            <a:ext cx="1647000" cy="151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912972" y="1363900"/>
            <a:ext cx="164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Evolutionary Computation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Driver</a:t>
            </a:r>
            <a:endParaRPr b="1"/>
          </a:p>
        </p:txBody>
      </p:sp>
      <p:sp>
        <p:nvSpPr>
          <p:cNvPr id="222" name="Google Shape;222;p17"/>
          <p:cNvSpPr txBox="1"/>
          <p:nvPr/>
        </p:nvSpPr>
        <p:spPr>
          <a:xfrm>
            <a:off x="927050" y="2077800"/>
            <a:ext cx="162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-Generations comprised of Agents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-Agent defined by Genome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-Genome = KF &amp; Control params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-Fitness = score given by Simulator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223" name="Google Shape;223;p17"/>
          <p:cNvCxnSpPr/>
          <p:nvPr/>
        </p:nvCxnSpPr>
        <p:spPr>
          <a:xfrm>
            <a:off x="2574100" y="2644475"/>
            <a:ext cx="19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7"/>
          <p:cNvCxnSpPr>
            <a:stCxn id="216" idx="1"/>
          </p:cNvCxnSpPr>
          <p:nvPr/>
        </p:nvCxnSpPr>
        <p:spPr>
          <a:xfrm rot="10800000">
            <a:off x="2564588" y="1637650"/>
            <a:ext cx="32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25" name="Google Shape;225;p17"/>
          <p:cNvSpPr txBox="1"/>
          <p:nvPr/>
        </p:nvSpPr>
        <p:spPr>
          <a:xfrm>
            <a:off x="2580950" y="2398075"/>
            <a:ext cx="57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Genome</a:t>
            </a:r>
            <a:endParaRPr sz="700"/>
          </a:p>
        </p:txBody>
      </p:sp>
      <p:cxnSp>
        <p:nvCxnSpPr>
          <p:cNvPr id="226" name="Google Shape;226;p17"/>
          <p:cNvCxnSpPr/>
          <p:nvPr/>
        </p:nvCxnSpPr>
        <p:spPr>
          <a:xfrm>
            <a:off x="2324700" y="2884700"/>
            <a:ext cx="0" cy="15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7"/>
          <p:cNvCxnSpPr/>
          <p:nvPr/>
        </p:nvCxnSpPr>
        <p:spPr>
          <a:xfrm>
            <a:off x="2329400" y="4414100"/>
            <a:ext cx="50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7"/>
          <p:cNvCxnSpPr/>
          <p:nvPr/>
        </p:nvCxnSpPr>
        <p:spPr>
          <a:xfrm rot="10800000">
            <a:off x="7388300" y="4122000"/>
            <a:ext cx="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29" name="Google Shape;229;p17"/>
          <p:cNvSpPr txBox="1"/>
          <p:nvPr/>
        </p:nvSpPr>
        <p:spPr>
          <a:xfrm>
            <a:off x="2287050" y="4184175"/>
            <a:ext cx="57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Genome</a:t>
            </a:r>
            <a:endParaRPr sz="700"/>
          </a:p>
        </p:txBody>
      </p:sp>
      <p:cxnSp>
        <p:nvCxnSpPr>
          <p:cNvPr id="230" name="Google Shape;230;p17"/>
          <p:cNvCxnSpPr>
            <a:endCxn id="231" idx="0"/>
          </p:cNvCxnSpPr>
          <p:nvPr/>
        </p:nvCxnSpPr>
        <p:spPr>
          <a:xfrm>
            <a:off x="1538825" y="2879863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31" name="Google Shape;231;p17"/>
          <p:cNvSpPr/>
          <p:nvPr/>
        </p:nvSpPr>
        <p:spPr>
          <a:xfrm>
            <a:off x="1012775" y="3054463"/>
            <a:ext cx="10521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summary.csv</a:t>
            </a:r>
            <a:endParaRPr sz="1000"/>
          </a:p>
        </p:txBody>
      </p:sp>
      <p:sp>
        <p:nvSpPr>
          <p:cNvPr id="232" name="Google Shape;232;p17"/>
          <p:cNvSpPr/>
          <p:nvPr/>
        </p:nvSpPr>
        <p:spPr>
          <a:xfrm>
            <a:off x="952925" y="3597850"/>
            <a:ext cx="11718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plot_summary.R</a:t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886175" y="4209050"/>
            <a:ext cx="1305300" cy="4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</a:t>
            </a:r>
            <a:r>
              <a:rPr lang="en" sz="1000"/>
              <a:t>ummary.png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summary_full.png</a:t>
            </a:r>
            <a:endParaRPr sz="1000"/>
          </a:p>
        </p:txBody>
      </p:sp>
      <p:cxnSp>
        <p:nvCxnSpPr>
          <p:cNvPr id="234" name="Google Shape;234;p17"/>
          <p:cNvCxnSpPr/>
          <p:nvPr/>
        </p:nvCxnSpPr>
        <p:spPr>
          <a:xfrm>
            <a:off x="1538825" y="3411950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5" name="Google Shape;235;p17"/>
          <p:cNvCxnSpPr/>
          <p:nvPr/>
        </p:nvCxnSpPr>
        <p:spPr>
          <a:xfrm>
            <a:off x="1538825" y="4023150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/>
          <p:nvPr/>
        </p:nvSpPr>
        <p:spPr>
          <a:xfrm>
            <a:off x="3981175" y="2442100"/>
            <a:ext cx="4648800" cy="18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099000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7153100" y="3389850"/>
            <a:ext cx="13053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915700" y="3380550"/>
            <a:ext cx="7260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244" name="Google Shape;244;p18"/>
          <p:cNvCxnSpPr/>
          <p:nvPr/>
        </p:nvCxnSpPr>
        <p:spPr>
          <a:xfrm>
            <a:off x="4417550" y="192000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8"/>
          <p:cNvCxnSpPr/>
          <p:nvPr/>
        </p:nvCxnSpPr>
        <p:spPr>
          <a:xfrm>
            <a:off x="5404300" y="3615188"/>
            <a:ext cx="5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8"/>
          <p:cNvCxnSpPr>
            <a:stCxn id="243" idx="3"/>
            <a:endCxn id="242" idx="1"/>
          </p:cNvCxnSpPr>
          <p:nvPr/>
        </p:nvCxnSpPr>
        <p:spPr>
          <a:xfrm>
            <a:off x="6641700" y="3746700"/>
            <a:ext cx="511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8"/>
          <p:cNvCxnSpPr/>
          <p:nvPr/>
        </p:nvCxnSpPr>
        <p:spPr>
          <a:xfrm rot="10800000">
            <a:off x="7677125" y="1920150"/>
            <a:ext cx="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18"/>
          <p:cNvCxnSpPr/>
          <p:nvPr/>
        </p:nvCxnSpPr>
        <p:spPr>
          <a:xfrm>
            <a:off x="5404300" y="3944988"/>
            <a:ext cx="49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18"/>
          <p:cNvSpPr txBox="1"/>
          <p:nvPr/>
        </p:nvSpPr>
        <p:spPr>
          <a:xfrm>
            <a:off x="3801050" y="1934200"/>
            <a:ext cx="6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Waypoints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</p:txBody>
      </p:sp>
      <p:sp>
        <p:nvSpPr>
          <p:cNvPr id="250" name="Google Shape;250;p18"/>
          <p:cNvSpPr txBox="1"/>
          <p:nvPr/>
        </p:nvSpPr>
        <p:spPr>
          <a:xfrm>
            <a:off x="5338075" y="3715525"/>
            <a:ext cx="50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next wp</a:t>
            </a:r>
            <a:endParaRPr sz="700"/>
          </a:p>
        </p:txBody>
      </p:sp>
      <p:sp>
        <p:nvSpPr>
          <p:cNvPr id="251" name="Google Shape;251;p18"/>
          <p:cNvSpPr txBox="1"/>
          <p:nvPr/>
        </p:nvSpPr>
        <p:spPr>
          <a:xfrm>
            <a:off x="5385475" y="3387600"/>
            <a:ext cx="40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hdg </a:t>
            </a:r>
            <a:endParaRPr sz="700"/>
          </a:p>
        </p:txBody>
      </p:sp>
      <p:sp>
        <p:nvSpPr>
          <p:cNvPr id="252" name="Google Shape;252;p18"/>
          <p:cNvSpPr txBox="1"/>
          <p:nvPr/>
        </p:nvSpPr>
        <p:spPr>
          <a:xfrm>
            <a:off x="6604075" y="3468950"/>
            <a:ext cx="57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goal hdg</a:t>
            </a:r>
            <a:endParaRPr sz="700"/>
          </a:p>
        </p:txBody>
      </p:sp>
      <p:sp>
        <p:nvSpPr>
          <p:cNvPr id="253" name="Google Shape;253;p18"/>
          <p:cNvSpPr txBox="1"/>
          <p:nvPr/>
        </p:nvSpPr>
        <p:spPr>
          <a:xfrm>
            <a:off x="6737500" y="1988050"/>
            <a:ext cx="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Bumper state</a:t>
            </a:r>
            <a:endParaRPr sz="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LiDAR</a:t>
            </a:r>
            <a:endParaRPr sz="700"/>
          </a:p>
        </p:txBody>
      </p:sp>
      <p:cxnSp>
        <p:nvCxnSpPr>
          <p:cNvPr id="254" name="Google Shape;254;p18"/>
          <p:cNvCxnSpPr/>
          <p:nvPr/>
        </p:nvCxnSpPr>
        <p:spPr>
          <a:xfrm>
            <a:off x="7501900" y="1922400"/>
            <a:ext cx="0" cy="14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18"/>
          <p:cNvSpPr txBox="1"/>
          <p:nvPr/>
        </p:nvSpPr>
        <p:spPr>
          <a:xfrm>
            <a:off x="7677125" y="1988050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velocity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Command heading</a:t>
            </a:r>
            <a:endParaRPr sz="700"/>
          </a:p>
        </p:txBody>
      </p:sp>
      <p:sp>
        <p:nvSpPr>
          <p:cNvPr id="256" name="Google Shape;256;p18"/>
          <p:cNvSpPr txBox="1"/>
          <p:nvPr/>
        </p:nvSpPr>
        <p:spPr>
          <a:xfrm>
            <a:off x="6477163" y="2422225"/>
            <a:ext cx="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ROS</a:t>
            </a:r>
            <a:endParaRPr b="1"/>
          </a:p>
        </p:txBody>
      </p:sp>
      <p:sp>
        <p:nvSpPr>
          <p:cNvPr id="257" name="Google Shape;257;p18"/>
          <p:cNvSpPr/>
          <p:nvPr/>
        </p:nvSpPr>
        <p:spPr>
          <a:xfrm>
            <a:off x="3981025" y="1363900"/>
            <a:ext cx="46488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Simulator</a:t>
            </a:r>
            <a:endParaRPr b="1"/>
          </a:p>
        </p:txBody>
      </p:sp>
      <p:sp>
        <p:nvSpPr>
          <p:cNvPr id="258" name="Google Shape;258;p18"/>
          <p:cNvSpPr txBox="1"/>
          <p:nvPr/>
        </p:nvSpPr>
        <p:spPr>
          <a:xfrm>
            <a:off x="221175" y="169400"/>
            <a:ext cx="6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ROS Architecture for </a:t>
            </a:r>
            <a:r>
              <a:rPr i="1" lang="en">
                <a:solidFill>
                  <a:schemeClr val="dk1"/>
                </a:solidFill>
              </a:rPr>
              <a:t>Simple Agent + KF + Plotting Script + EC</a:t>
            </a:r>
            <a:endParaRPr i="1"/>
          </a:p>
        </p:txBody>
      </p:sp>
      <p:sp>
        <p:nvSpPr>
          <p:cNvPr id="259" name="Google Shape;259;p18"/>
          <p:cNvSpPr/>
          <p:nvPr/>
        </p:nvSpPr>
        <p:spPr>
          <a:xfrm>
            <a:off x="4576950" y="2545650"/>
            <a:ext cx="1305300" cy="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</a:t>
            </a:r>
            <a:endParaRPr/>
          </a:p>
        </p:txBody>
      </p:sp>
      <p:cxnSp>
        <p:nvCxnSpPr>
          <p:cNvPr id="260" name="Google Shape;260;p18"/>
          <p:cNvCxnSpPr/>
          <p:nvPr/>
        </p:nvCxnSpPr>
        <p:spPr>
          <a:xfrm rot="10800000">
            <a:off x="4867250" y="2980350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18"/>
          <p:cNvSpPr txBox="1"/>
          <p:nvPr/>
        </p:nvSpPr>
        <p:spPr>
          <a:xfrm>
            <a:off x="4557200" y="3038850"/>
            <a:ext cx="331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hdg</a:t>
            </a:r>
            <a:endParaRPr sz="700"/>
          </a:p>
        </p:txBody>
      </p:sp>
      <p:cxnSp>
        <p:nvCxnSpPr>
          <p:cNvPr id="262" name="Google Shape;262;p18"/>
          <p:cNvCxnSpPr/>
          <p:nvPr/>
        </p:nvCxnSpPr>
        <p:spPr>
          <a:xfrm>
            <a:off x="4865875" y="1911400"/>
            <a:ext cx="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18"/>
          <p:cNvSpPr txBox="1"/>
          <p:nvPr/>
        </p:nvSpPr>
        <p:spPr>
          <a:xfrm>
            <a:off x="4867250" y="1922800"/>
            <a:ext cx="100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GPS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Velocity (Encoders)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IMU</a:t>
            </a:r>
            <a:endParaRPr sz="700"/>
          </a:p>
        </p:txBody>
      </p:sp>
      <p:cxnSp>
        <p:nvCxnSpPr>
          <p:cNvPr id="264" name="Google Shape;264;p18"/>
          <p:cNvCxnSpPr/>
          <p:nvPr/>
        </p:nvCxnSpPr>
        <p:spPr>
          <a:xfrm>
            <a:off x="5082350" y="29835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18"/>
          <p:cNvSpPr txBox="1"/>
          <p:nvPr/>
        </p:nvSpPr>
        <p:spPr>
          <a:xfrm>
            <a:off x="5028050" y="2951975"/>
            <a:ext cx="9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state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(position, velocity)</a:t>
            </a:r>
            <a:endParaRPr sz="700"/>
          </a:p>
        </p:txBody>
      </p:sp>
      <p:cxnSp>
        <p:nvCxnSpPr>
          <p:cNvPr id="266" name="Google Shape;266;p18"/>
          <p:cNvCxnSpPr/>
          <p:nvPr/>
        </p:nvCxnSpPr>
        <p:spPr>
          <a:xfrm>
            <a:off x="5882238" y="2891875"/>
            <a:ext cx="1477500" cy="507600"/>
          </a:xfrm>
          <a:prstGeom prst="bentConnector3">
            <a:avLst>
              <a:gd fmla="val 996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18"/>
          <p:cNvSpPr txBox="1"/>
          <p:nvPr/>
        </p:nvSpPr>
        <p:spPr>
          <a:xfrm>
            <a:off x="5882238" y="2631100"/>
            <a:ext cx="61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KF init flag</a:t>
            </a:r>
            <a:endParaRPr sz="700"/>
          </a:p>
        </p:txBody>
      </p:sp>
      <p:sp>
        <p:nvSpPr>
          <p:cNvPr id="268" name="Google Shape;268;p18"/>
          <p:cNvSpPr/>
          <p:nvPr/>
        </p:nvSpPr>
        <p:spPr>
          <a:xfrm>
            <a:off x="2580950" y="3277900"/>
            <a:ext cx="11718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plot_one_run.R</a:t>
            </a:r>
            <a:endParaRPr/>
          </a:p>
        </p:txBody>
      </p:sp>
      <p:cxnSp>
        <p:nvCxnSpPr>
          <p:cNvPr id="269" name="Google Shape;269;p18"/>
          <p:cNvCxnSpPr>
            <a:endCxn id="270" idx="3"/>
          </p:cNvCxnSpPr>
          <p:nvPr/>
        </p:nvCxnSpPr>
        <p:spPr>
          <a:xfrm rot="10800000">
            <a:off x="3517400" y="2878800"/>
            <a:ext cx="10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70" name="Google Shape;270;p18"/>
          <p:cNvSpPr/>
          <p:nvPr/>
        </p:nvSpPr>
        <p:spPr>
          <a:xfrm>
            <a:off x="2816300" y="2705700"/>
            <a:ext cx="7011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kf_data/</a:t>
            </a:r>
            <a:endParaRPr sz="1000"/>
          </a:p>
        </p:txBody>
      </p:sp>
      <p:cxnSp>
        <p:nvCxnSpPr>
          <p:cNvPr id="271" name="Google Shape;271;p18"/>
          <p:cNvCxnSpPr>
            <a:stCxn id="257" idx="1"/>
            <a:endCxn id="272" idx="3"/>
          </p:cNvCxnSpPr>
          <p:nvPr/>
        </p:nvCxnSpPr>
        <p:spPr>
          <a:xfrm rot="10800000">
            <a:off x="3652825" y="1637650"/>
            <a:ext cx="3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72" name="Google Shape;272;p18"/>
          <p:cNvSpPr/>
          <p:nvPr/>
        </p:nvSpPr>
        <p:spPr>
          <a:xfrm>
            <a:off x="2888288" y="1464550"/>
            <a:ext cx="7644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results.txt</a:t>
            </a:r>
            <a:endParaRPr sz="1000"/>
          </a:p>
        </p:txBody>
      </p:sp>
      <p:cxnSp>
        <p:nvCxnSpPr>
          <p:cNvPr id="273" name="Google Shape;273;p18"/>
          <p:cNvCxnSpPr>
            <a:stCxn id="270" idx="2"/>
            <a:endCxn id="268" idx="0"/>
          </p:cNvCxnSpPr>
          <p:nvPr/>
        </p:nvCxnSpPr>
        <p:spPr>
          <a:xfrm>
            <a:off x="3166850" y="3051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74" name="Google Shape;274;p18"/>
          <p:cNvCxnSpPr/>
          <p:nvPr/>
        </p:nvCxnSpPr>
        <p:spPr>
          <a:xfrm>
            <a:off x="3166850" y="3691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75" name="Google Shape;275;p18"/>
          <p:cNvSpPr/>
          <p:nvPr/>
        </p:nvSpPr>
        <p:spPr>
          <a:xfrm>
            <a:off x="2816300" y="3917900"/>
            <a:ext cx="7011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kf_plots/</a:t>
            </a:r>
            <a:endParaRPr sz="1000"/>
          </a:p>
        </p:txBody>
      </p:sp>
      <p:sp>
        <p:nvSpPr>
          <p:cNvPr id="276" name="Google Shape;276;p18"/>
          <p:cNvSpPr/>
          <p:nvPr/>
        </p:nvSpPr>
        <p:spPr>
          <a:xfrm>
            <a:off x="912950" y="1363900"/>
            <a:ext cx="16470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912972" y="1363900"/>
            <a:ext cx="164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Evolutionary Computation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Driver</a:t>
            </a:r>
            <a:endParaRPr b="1"/>
          </a:p>
        </p:txBody>
      </p:sp>
      <p:cxnSp>
        <p:nvCxnSpPr>
          <p:cNvPr id="278" name="Google Shape;278;p18"/>
          <p:cNvCxnSpPr/>
          <p:nvPr/>
        </p:nvCxnSpPr>
        <p:spPr>
          <a:xfrm>
            <a:off x="2404700" y="2202350"/>
            <a:ext cx="2164500" cy="44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18"/>
          <p:cNvCxnSpPr>
            <a:stCxn id="272" idx="1"/>
          </p:cNvCxnSpPr>
          <p:nvPr/>
        </p:nvCxnSpPr>
        <p:spPr>
          <a:xfrm rot="10800000">
            <a:off x="2564588" y="1637650"/>
            <a:ext cx="32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80" name="Google Shape;280;p18"/>
          <p:cNvSpPr txBox="1"/>
          <p:nvPr/>
        </p:nvSpPr>
        <p:spPr>
          <a:xfrm>
            <a:off x="2359288" y="2398075"/>
            <a:ext cx="57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Genome</a:t>
            </a:r>
            <a:endParaRPr sz="700"/>
          </a:p>
        </p:txBody>
      </p:sp>
      <p:cxnSp>
        <p:nvCxnSpPr>
          <p:cNvPr id="281" name="Google Shape;281;p18"/>
          <p:cNvCxnSpPr/>
          <p:nvPr/>
        </p:nvCxnSpPr>
        <p:spPr>
          <a:xfrm>
            <a:off x="2324700" y="2207050"/>
            <a:ext cx="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2329400" y="4414100"/>
            <a:ext cx="50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8"/>
          <p:cNvCxnSpPr/>
          <p:nvPr/>
        </p:nvCxnSpPr>
        <p:spPr>
          <a:xfrm rot="10800000">
            <a:off x="7388300" y="4122000"/>
            <a:ext cx="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84" name="Google Shape;284;p18"/>
          <p:cNvSpPr txBox="1"/>
          <p:nvPr/>
        </p:nvSpPr>
        <p:spPr>
          <a:xfrm>
            <a:off x="2287050" y="4184175"/>
            <a:ext cx="57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Genome</a:t>
            </a:r>
            <a:endParaRPr sz="700"/>
          </a:p>
        </p:txBody>
      </p:sp>
      <p:cxnSp>
        <p:nvCxnSpPr>
          <p:cNvPr id="285" name="Google Shape;285;p18"/>
          <p:cNvCxnSpPr>
            <a:endCxn id="286" idx="0"/>
          </p:cNvCxnSpPr>
          <p:nvPr/>
        </p:nvCxnSpPr>
        <p:spPr>
          <a:xfrm>
            <a:off x="1538825" y="2195188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86" name="Google Shape;286;p18"/>
          <p:cNvSpPr/>
          <p:nvPr/>
        </p:nvSpPr>
        <p:spPr>
          <a:xfrm>
            <a:off x="1012775" y="2369788"/>
            <a:ext cx="10521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summary.csv</a:t>
            </a:r>
            <a:endParaRPr sz="1000"/>
          </a:p>
        </p:txBody>
      </p:sp>
      <p:sp>
        <p:nvSpPr>
          <p:cNvPr id="287" name="Google Shape;287;p18"/>
          <p:cNvSpPr/>
          <p:nvPr/>
        </p:nvSpPr>
        <p:spPr>
          <a:xfrm>
            <a:off x="952925" y="2913175"/>
            <a:ext cx="11718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plot_summary.R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886175" y="3524375"/>
            <a:ext cx="1305300" cy="4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summary.png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summary_full.png</a:t>
            </a:r>
            <a:endParaRPr sz="1000"/>
          </a:p>
        </p:txBody>
      </p:sp>
      <p:cxnSp>
        <p:nvCxnSpPr>
          <p:cNvPr id="289" name="Google Shape;289;p18"/>
          <p:cNvCxnSpPr/>
          <p:nvPr/>
        </p:nvCxnSpPr>
        <p:spPr>
          <a:xfrm>
            <a:off x="1538825" y="2727275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0" name="Google Shape;290;p18"/>
          <p:cNvCxnSpPr/>
          <p:nvPr/>
        </p:nvCxnSpPr>
        <p:spPr>
          <a:xfrm>
            <a:off x="1538825" y="3338475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 txBox="1"/>
          <p:nvPr/>
        </p:nvSpPr>
        <p:spPr>
          <a:xfrm>
            <a:off x="442800" y="337600"/>
            <a:ext cx="2782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Kalman Filter process (simplified). </a:t>
            </a:r>
            <a:endParaRPr b="1" i="1"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3081392" y="2602335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PREDICT</a:t>
            </a:r>
            <a:endParaRPr sz="1300"/>
          </a:p>
        </p:txBody>
      </p:sp>
      <p:sp>
        <p:nvSpPr>
          <p:cNvPr id="297" name="Google Shape;297;p19"/>
          <p:cNvSpPr/>
          <p:nvPr/>
        </p:nvSpPr>
        <p:spPr>
          <a:xfrm>
            <a:off x="4815650" y="1910214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</a:t>
            </a:r>
            <a:endParaRPr sz="1300"/>
          </a:p>
        </p:txBody>
      </p:sp>
      <p:sp>
        <p:nvSpPr>
          <p:cNvPr id="298" name="Google Shape;298;p19"/>
          <p:cNvSpPr/>
          <p:nvPr/>
        </p:nvSpPr>
        <p:spPr>
          <a:xfrm>
            <a:off x="4815575" y="2602335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UPDATE</a:t>
            </a:r>
            <a:endParaRPr sz="1300"/>
          </a:p>
        </p:txBody>
      </p:sp>
      <p:sp>
        <p:nvSpPr>
          <p:cNvPr id="299" name="Google Shape;299;p19"/>
          <p:cNvSpPr/>
          <p:nvPr/>
        </p:nvSpPr>
        <p:spPr>
          <a:xfrm>
            <a:off x="4786707" y="3294425"/>
            <a:ext cx="1232700" cy="4746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OUTPUT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 state</a:t>
            </a:r>
            <a:endParaRPr sz="1300"/>
          </a:p>
        </p:txBody>
      </p:sp>
      <p:cxnSp>
        <p:nvCxnSpPr>
          <p:cNvPr id="300" name="Google Shape;300;p19"/>
          <p:cNvCxnSpPr>
            <a:stCxn id="298" idx="2"/>
            <a:endCxn id="299" idx="0"/>
          </p:cNvCxnSpPr>
          <p:nvPr/>
        </p:nvCxnSpPr>
        <p:spPr>
          <a:xfrm>
            <a:off x="5402975" y="3008235"/>
            <a:ext cx="0" cy="2862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>
            <a:stCxn id="297" idx="2"/>
            <a:endCxn id="298" idx="0"/>
          </p:cNvCxnSpPr>
          <p:nvPr/>
        </p:nvCxnSpPr>
        <p:spPr>
          <a:xfrm>
            <a:off x="5403050" y="2316114"/>
            <a:ext cx="0" cy="2862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>
            <a:stCxn id="299" idx="2"/>
            <a:endCxn id="296" idx="2"/>
          </p:cNvCxnSpPr>
          <p:nvPr/>
        </p:nvCxnSpPr>
        <p:spPr>
          <a:xfrm flipH="1" rot="5400000">
            <a:off x="4155507" y="2521475"/>
            <a:ext cx="760800" cy="1734300"/>
          </a:xfrm>
          <a:prstGeom prst="bentConnector3">
            <a:avLst>
              <a:gd fmla="val -31299" name="adj1"/>
            </a:avLst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9"/>
          <p:cNvCxnSpPr>
            <a:stCxn id="296" idx="3"/>
            <a:endCxn id="298" idx="1"/>
          </p:cNvCxnSpPr>
          <p:nvPr/>
        </p:nvCxnSpPr>
        <p:spPr>
          <a:xfrm>
            <a:off x="4256192" y="2805285"/>
            <a:ext cx="559500" cy="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19"/>
          <p:cNvSpPr/>
          <p:nvPr/>
        </p:nvSpPr>
        <p:spPr>
          <a:xfrm>
            <a:off x="3081400" y="1910314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INITIALIZE</a:t>
            </a:r>
            <a:endParaRPr sz="1300"/>
          </a:p>
        </p:txBody>
      </p:sp>
      <p:cxnSp>
        <p:nvCxnSpPr>
          <p:cNvPr id="305" name="Google Shape;305;p19"/>
          <p:cNvCxnSpPr>
            <a:stCxn id="304" idx="2"/>
            <a:endCxn id="296" idx="0"/>
          </p:cNvCxnSpPr>
          <p:nvPr/>
        </p:nvCxnSpPr>
        <p:spPr>
          <a:xfrm>
            <a:off x="3668800" y="2316214"/>
            <a:ext cx="0" cy="2862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06" name="Google Shape;306;p19"/>
          <p:cNvCxnSpPr>
            <a:stCxn id="299" idx="3"/>
          </p:cNvCxnSpPr>
          <p:nvPr/>
        </p:nvCxnSpPr>
        <p:spPr>
          <a:xfrm flipH="1" rot="10800000">
            <a:off x="6019407" y="3524525"/>
            <a:ext cx="557400" cy="72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/>
          <p:nvPr/>
        </p:nvSpPr>
        <p:spPr>
          <a:xfrm>
            <a:off x="2931750" y="2381175"/>
            <a:ext cx="3308100" cy="117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 txBox="1"/>
          <p:nvPr/>
        </p:nvSpPr>
        <p:spPr>
          <a:xfrm>
            <a:off x="442800" y="337600"/>
            <a:ext cx="2782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Kalman Filter process (simplified). </a:t>
            </a:r>
            <a:endParaRPr b="1" i="1"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3081392" y="2602335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PREDICT</a:t>
            </a:r>
            <a:endParaRPr sz="1300"/>
          </a:p>
        </p:txBody>
      </p:sp>
      <p:sp>
        <p:nvSpPr>
          <p:cNvPr id="314" name="Google Shape;314;p20"/>
          <p:cNvSpPr/>
          <p:nvPr/>
        </p:nvSpPr>
        <p:spPr>
          <a:xfrm>
            <a:off x="4815575" y="1604414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</a:t>
            </a:r>
            <a:endParaRPr sz="1300"/>
          </a:p>
        </p:txBody>
      </p:sp>
      <p:sp>
        <p:nvSpPr>
          <p:cNvPr id="315" name="Google Shape;315;p20"/>
          <p:cNvSpPr/>
          <p:nvPr/>
        </p:nvSpPr>
        <p:spPr>
          <a:xfrm>
            <a:off x="4815575" y="2602335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UPDATE</a:t>
            </a:r>
            <a:endParaRPr sz="1300"/>
          </a:p>
        </p:txBody>
      </p:sp>
      <p:cxnSp>
        <p:nvCxnSpPr>
          <p:cNvPr id="316" name="Google Shape;316;p20"/>
          <p:cNvCxnSpPr>
            <a:stCxn id="315" idx="2"/>
            <a:endCxn id="313" idx="2"/>
          </p:cNvCxnSpPr>
          <p:nvPr/>
        </p:nvCxnSpPr>
        <p:spPr>
          <a:xfrm rot="5400000">
            <a:off x="4535525" y="2141385"/>
            <a:ext cx="600" cy="1734300"/>
          </a:xfrm>
          <a:prstGeom prst="bentConnector3">
            <a:avLst>
              <a:gd fmla="val 56273270" name="adj1"/>
            </a:avLst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0"/>
          <p:cNvCxnSpPr>
            <a:stCxn id="314" idx="2"/>
            <a:endCxn id="315" idx="0"/>
          </p:cNvCxnSpPr>
          <p:nvPr/>
        </p:nvCxnSpPr>
        <p:spPr>
          <a:xfrm>
            <a:off x="5402975" y="2010314"/>
            <a:ext cx="0" cy="5919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0"/>
          <p:cNvCxnSpPr>
            <a:stCxn id="313" idx="3"/>
            <a:endCxn id="315" idx="1"/>
          </p:cNvCxnSpPr>
          <p:nvPr/>
        </p:nvCxnSpPr>
        <p:spPr>
          <a:xfrm>
            <a:off x="4256192" y="2805285"/>
            <a:ext cx="559500" cy="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0"/>
          <p:cNvSpPr/>
          <p:nvPr/>
        </p:nvSpPr>
        <p:spPr>
          <a:xfrm>
            <a:off x="3081400" y="1604414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INITIALIZE</a:t>
            </a:r>
            <a:endParaRPr sz="1300"/>
          </a:p>
        </p:txBody>
      </p:sp>
      <p:cxnSp>
        <p:nvCxnSpPr>
          <p:cNvPr id="320" name="Google Shape;320;p20"/>
          <p:cNvCxnSpPr/>
          <p:nvPr/>
        </p:nvCxnSpPr>
        <p:spPr>
          <a:xfrm>
            <a:off x="4585800" y="3355275"/>
            <a:ext cx="0" cy="5178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21" name="Google Shape;321;p20"/>
          <p:cNvCxnSpPr>
            <a:stCxn id="319" idx="2"/>
            <a:endCxn id="313" idx="0"/>
          </p:cNvCxnSpPr>
          <p:nvPr/>
        </p:nvCxnSpPr>
        <p:spPr>
          <a:xfrm>
            <a:off x="3668800" y="2010314"/>
            <a:ext cx="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322" name="Google Shape;322;p20"/>
          <p:cNvSpPr/>
          <p:nvPr/>
        </p:nvSpPr>
        <p:spPr>
          <a:xfrm>
            <a:off x="3969457" y="3882475"/>
            <a:ext cx="1232700" cy="474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OUTPUT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 state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21"/>
          <p:cNvCxnSpPr/>
          <p:nvPr/>
        </p:nvCxnSpPr>
        <p:spPr>
          <a:xfrm flipH="1">
            <a:off x="3543500" y="2727100"/>
            <a:ext cx="2254200" cy="3294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5776475" y="1378825"/>
            <a:ext cx="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1"/>
          <p:cNvCxnSpPr/>
          <p:nvPr/>
        </p:nvCxnSpPr>
        <p:spPr>
          <a:xfrm flipH="1" rot="10800000">
            <a:off x="3543500" y="1383400"/>
            <a:ext cx="2244600" cy="306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21"/>
          <p:cNvSpPr/>
          <p:nvPr/>
        </p:nvSpPr>
        <p:spPr>
          <a:xfrm>
            <a:off x="2000025" y="1686675"/>
            <a:ext cx="1953000" cy="9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2074275" y="1091625"/>
            <a:ext cx="1149300" cy="3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0.  </a:t>
            </a:r>
            <a:r>
              <a:rPr lang="en" sz="900"/>
              <a:t>Initial Estimate</a:t>
            </a:r>
            <a:endParaRPr sz="900"/>
          </a:p>
        </p:txBody>
      </p:sp>
      <p:sp>
        <p:nvSpPr>
          <p:cNvPr id="332" name="Google Shape;332;p21"/>
          <p:cNvSpPr txBox="1"/>
          <p:nvPr/>
        </p:nvSpPr>
        <p:spPr>
          <a:xfrm>
            <a:off x="2421225" y="1714900"/>
            <a:ext cx="11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endParaRPr/>
          </a:p>
        </p:txBody>
      </p:sp>
      <p:cxnSp>
        <p:nvCxnSpPr>
          <p:cNvPr id="333" name="Google Shape;333;p21"/>
          <p:cNvCxnSpPr/>
          <p:nvPr/>
        </p:nvCxnSpPr>
        <p:spPr>
          <a:xfrm>
            <a:off x="2143575" y="2077250"/>
            <a:ext cx="16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1"/>
          <p:cNvSpPr txBox="1"/>
          <p:nvPr/>
        </p:nvSpPr>
        <p:spPr>
          <a:xfrm>
            <a:off x="1971825" y="2146613"/>
            <a:ext cx="20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State Extrapolation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Uncertainty Extrapolation</a:t>
            </a:r>
            <a:endParaRPr sz="900"/>
          </a:p>
        </p:txBody>
      </p:sp>
      <p:sp>
        <p:nvSpPr>
          <p:cNvPr id="335" name="Google Shape;335;p21"/>
          <p:cNvSpPr/>
          <p:nvPr/>
        </p:nvSpPr>
        <p:spPr>
          <a:xfrm>
            <a:off x="4536425" y="1681425"/>
            <a:ext cx="2479800" cy="114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5221025" y="1709650"/>
            <a:ext cx="11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</a:t>
            </a:r>
            <a:endParaRPr/>
          </a:p>
        </p:txBody>
      </p:sp>
      <p:cxnSp>
        <p:nvCxnSpPr>
          <p:cNvPr id="337" name="Google Shape;337;p21"/>
          <p:cNvCxnSpPr/>
          <p:nvPr/>
        </p:nvCxnSpPr>
        <p:spPr>
          <a:xfrm>
            <a:off x="4943375" y="2072000"/>
            <a:ext cx="16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1"/>
          <p:cNvSpPr txBox="1"/>
          <p:nvPr/>
        </p:nvSpPr>
        <p:spPr>
          <a:xfrm>
            <a:off x="4503475" y="2166100"/>
            <a:ext cx="25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 startAt="3"/>
            </a:pPr>
            <a:r>
              <a:rPr lang="en" sz="900"/>
              <a:t>Compute Kalman Gain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 startAt="3"/>
            </a:pPr>
            <a:r>
              <a:rPr lang="en" sz="900"/>
              <a:t>Update Estimate with Measurement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 startAt="3"/>
            </a:pPr>
            <a:r>
              <a:rPr lang="en" sz="900"/>
              <a:t>Update Estimate Uncertainty</a:t>
            </a:r>
            <a:endParaRPr sz="900"/>
          </a:p>
        </p:txBody>
      </p:sp>
      <p:cxnSp>
        <p:nvCxnSpPr>
          <p:cNvPr id="339" name="Google Shape;339;p21"/>
          <p:cNvCxnSpPr/>
          <p:nvPr/>
        </p:nvCxnSpPr>
        <p:spPr>
          <a:xfrm rot="10800000">
            <a:off x="3548300" y="2639825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1"/>
          <p:cNvCxnSpPr/>
          <p:nvPr/>
        </p:nvCxnSpPr>
        <p:spPr>
          <a:xfrm>
            <a:off x="2602425" y="1458825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341" name="Google Shape;341;p21"/>
          <p:cNvSpPr txBox="1"/>
          <p:nvPr/>
        </p:nvSpPr>
        <p:spPr>
          <a:xfrm>
            <a:off x="221175" y="169400"/>
            <a:ext cx="6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KF process with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