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86" autoAdjust="0"/>
    <p:restoredTop sz="94660"/>
  </p:normalViewPr>
  <p:slideViewPr>
    <p:cSldViewPr snapToGrid="0">
      <p:cViewPr>
        <p:scale>
          <a:sx n="33" d="100"/>
          <a:sy n="33" d="100"/>
        </p:scale>
        <p:origin x="185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428C5-BB22-495C-BFBF-92B1ADB4EBD0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CAB2-52EA-434F-A037-83CE88D83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5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E712-B37D-4D15-B9F7-B7603FCDB60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AD56-2C54-4ABD-ACFC-E428C26A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8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E712-B37D-4D15-B9F7-B7603FCDB60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AD56-2C54-4ABD-ACFC-E428C26A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4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E712-B37D-4D15-B9F7-B7603FCDB60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AD56-2C54-4ABD-ACFC-E428C26A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7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E712-B37D-4D15-B9F7-B7603FCDB60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AD56-2C54-4ABD-ACFC-E428C26A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E712-B37D-4D15-B9F7-B7603FCDB60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AD56-2C54-4ABD-ACFC-E428C26A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0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E712-B37D-4D15-B9F7-B7603FCDB60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AD56-2C54-4ABD-ACFC-E428C26A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9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E712-B37D-4D15-B9F7-B7603FCDB60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AD56-2C54-4ABD-ACFC-E428C26A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E712-B37D-4D15-B9F7-B7603FCDB60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AD56-2C54-4ABD-ACFC-E428C26A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9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E712-B37D-4D15-B9F7-B7603FCDB60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AD56-2C54-4ABD-ACFC-E428C26A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7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E712-B37D-4D15-B9F7-B7603FCDB60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AD56-2C54-4ABD-ACFC-E428C26A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1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E712-B37D-4D15-B9F7-B7603FCDB60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AD56-2C54-4ABD-ACFC-E428C26A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6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2E712-B37D-4D15-B9F7-B7603FCDB60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CAD56-2C54-4ABD-ACFC-E428C26A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4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A7069F-D1DD-4200-8BFD-D48327E77DA6}"/>
              </a:ext>
            </a:extLst>
          </p:cNvPr>
          <p:cNvSpPr txBox="1"/>
          <p:nvPr/>
        </p:nvSpPr>
        <p:spPr>
          <a:xfrm>
            <a:off x="577133" y="1273627"/>
            <a:ext cx="29564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Learning, Nurturing, and Evolving Risk Neutrality in a Simulated Population.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83BDB-9127-4208-B458-29E42E4CA0F1}"/>
              </a:ext>
            </a:extLst>
          </p:cNvPr>
          <p:cNvSpPr/>
          <p:nvPr/>
        </p:nvSpPr>
        <p:spPr>
          <a:xfrm>
            <a:off x="0" y="0"/>
            <a:ext cx="36576000" cy="94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3963D0-1B9B-4646-BC0A-03E9779E1CC9}"/>
              </a:ext>
            </a:extLst>
          </p:cNvPr>
          <p:cNvSpPr/>
          <p:nvPr/>
        </p:nvSpPr>
        <p:spPr>
          <a:xfrm>
            <a:off x="0" y="26525041"/>
            <a:ext cx="36576000" cy="94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C4E62-FAFD-4CCD-85BC-62F55D5DDF60}"/>
              </a:ext>
            </a:extLst>
          </p:cNvPr>
          <p:cNvSpPr txBox="1"/>
          <p:nvPr/>
        </p:nvSpPr>
        <p:spPr>
          <a:xfrm>
            <a:off x="577132" y="2390550"/>
            <a:ext cx="2818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Kevin Robb and Dr. Dean Hougen; Robotics, Evolution, Adaptation, and Learning Laboratory (REAL Lab); School of Computer Science, Gallogly College of Engineering, University of Oklahoma; Summer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428E5-DA2D-4956-A431-7C81DF4FD279}"/>
              </a:ext>
            </a:extLst>
          </p:cNvPr>
          <p:cNvSpPr txBox="1"/>
          <p:nvPr/>
        </p:nvSpPr>
        <p:spPr>
          <a:xfrm>
            <a:off x="573951" y="3493457"/>
            <a:ext cx="103030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under what conditions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reinforcement learning population will evolve greater risk aversion or greater risk neutrality.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role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nurturing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trends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data that reflect a broader insight to machine learning theory.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physical world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environments where a population will diverge into two distinct groups based on minor differences.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evolution of machine 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demonstrating ways to guide evolution of risk evaluation.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EA03CC-A9FE-4E5B-8579-44BD71375D11}"/>
              </a:ext>
            </a:extLst>
          </p:cNvPr>
          <p:cNvSpPr txBox="1"/>
          <p:nvPr/>
        </p:nvSpPr>
        <p:spPr>
          <a:xfrm>
            <a:off x="574130" y="6881597"/>
            <a:ext cx="10365757" cy="966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with Context: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(RL): machine 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in which an agent learns an action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acting then receiving a numerical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based on its action. This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tells the agent whether it has done a good job or a bad job,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will use this to improve its policy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shorthand for a certain choice and its possible reward values. Denoting a state as B[0-220] means option B will return either 0 or 220, chosen at random. A[100] has only one possible reward.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Aversion (RA):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preference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alternatives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even when a risky option may have a higher expected turnout. RA agents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minor statistical benefits and prefer a guaranteed reward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they will choose A&gt;(B=C).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Neutrality (RN):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preference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certain option based on its riskiness. RN agents put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priority on expected value rather than relative safety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Ideally, a RN agent in this three-choice environment will be able to recognize that B&gt;A&gt;C.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Parameter (L):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“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riskiness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 the range 0 to 1.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agent has its own 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constant during its life; L is only changed between generations. This L value is used to recalculate estimations after each trial: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newEstimate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reward * L + currentEstimate * (1 - L)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value of L puts more weight on recency,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risk aversion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Reward 0 drops an estimated value very low, making it unlikely to be chosen again for a while.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value of L puts more weight on previous experiences,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represents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neutrality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Reward 0 preserves current estimations, and allows gradual progression towards the true mean.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Nurturing Period: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time to freely explore and learn the true mean values of all options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fitness matters. Choices during this time do not affect fitness. This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nurtured agents an advantage.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BB726-C6EE-44CD-92A8-2D3C86381308}"/>
              </a:ext>
            </a:extLst>
          </p:cNvPr>
          <p:cNvSpPr txBox="1"/>
          <p:nvPr/>
        </p:nvSpPr>
        <p:spPr>
          <a:xfrm>
            <a:off x="25154021" y="25952152"/>
            <a:ext cx="1090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was able to undertake this research through the FYRE program at OU because of NSF grant #1726889.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B7ED646-8015-4A35-B2EC-0BC64D460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18355"/>
              </p:ext>
            </p:extLst>
          </p:nvPr>
        </p:nvGraphicFramePr>
        <p:xfrm>
          <a:off x="599901" y="17799090"/>
          <a:ext cx="10344470" cy="7852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235">
                  <a:extLst>
                    <a:ext uri="{9D8B030D-6E8A-4147-A177-3AD203B41FA5}">
                      <a16:colId xmlns:a16="http://schemas.microsoft.com/office/drawing/2014/main" val="1256327980"/>
                    </a:ext>
                  </a:extLst>
                </a:gridCol>
                <a:gridCol w="5172235">
                  <a:extLst>
                    <a:ext uri="{9D8B030D-6E8A-4147-A177-3AD203B41FA5}">
                      <a16:colId xmlns:a16="http://schemas.microsoft.com/office/drawing/2014/main" val="1805713887"/>
                    </a:ext>
                  </a:extLst>
                </a:gridCol>
              </a:tblGrid>
              <a:tr h="632223">
                <a:tc>
                  <a:txBody>
                    <a:bodyPr/>
                    <a:lstStyle/>
                    <a:p>
                      <a:r>
                        <a:rPr lang="en-US" sz="40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613626"/>
                  </a:ext>
                </a:extLst>
              </a:tr>
              <a:tr h="774936">
                <a:tc>
                  <a:txBody>
                    <a:bodyPr/>
                    <a:lstStyle/>
                    <a:p>
                      <a:r>
                        <a:rPr lang="en-US" sz="2800" dirty="0"/>
                        <a:t>Initial Learning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17327"/>
                  </a:ext>
                </a:extLst>
              </a:tr>
              <a:tr h="885113">
                <a:tc>
                  <a:txBody>
                    <a:bodyPr/>
                    <a:lstStyle/>
                    <a:p>
                      <a:r>
                        <a:rPr lang="en-US" sz="2800" dirty="0"/>
                        <a:t>Mutation 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3752"/>
                  </a:ext>
                </a:extLst>
              </a:tr>
              <a:tr h="649755">
                <a:tc>
                  <a:txBody>
                    <a:bodyPr/>
                    <a:lstStyle/>
                    <a:p>
                      <a:r>
                        <a:rPr lang="en-US" sz="2800" dirty="0"/>
                        <a:t>Number of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09423"/>
                  </a:ext>
                </a:extLst>
              </a:tr>
              <a:tr h="649755">
                <a:tc>
                  <a:txBody>
                    <a:bodyPr/>
                    <a:lstStyle/>
                    <a:p>
                      <a:r>
                        <a:rPr lang="en-US" sz="2800" dirty="0"/>
                        <a:t>Number of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466108"/>
                  </a:ext>
                </a:extLst>
              </a:tr>
              <a:tr h="858693">
                <a:tc>
                  <a:txBody>
                    <a:bodyPr/>
                    <a:lstStyle/>
                    <a:p>
                      <a:r>
                        <a:rPr lang="en-US" sz="2800" dirty="0"/>
                        <a:t>Number of Nurturing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18990"/>
                  </a:ext>
                </a:extLst>
              </a:tr>
              <a:tr h="733735">
                <a:tc>
                  <a:txBody>
                    <a:bodyPr/>
                    <a:lstStyle/>
                    <a:p>
                      <a:r>
                        <a:rPr lang="en-US" sz="2800" dirty="0"/>
                        <a:t>Number of 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319335"/>
                  </a:ext>
                </a:extLst>
              </a:tr>
              <a:tr h="649755">
                <a:tc>
                  <a:txBody>
                    <a:bodyPr/>
                    <a:lstStyle/>
                    <a:p>
                      <a:r>
                        <a:rPr lang="en-US" sz="2800" dirty="0"/>
                        <a:t>Tournament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62157"/>
                  </a:ext>
                </a:extLst>
              </a:tr>
              <a:tr h="649755">
                <a:tc>
                  <a:txBody>
                    <a:bodyPr/>
                    <a:lstStyle/>
                    <a:p>
                      <a:r>
                        <a:rPr lang="en-US" sz="2800" dirty="0"/>
                        <a:t>Certain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A[100]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21385"/>
                  </a:ext>
                </a:extLst>
              </a:tr>
              <a:tr h="649755">
                <a:tc>
                  <a:txBody>
                    <a:bodyPr/>
                    <a:lstStyle/>
                    <a:p>
                      <a:r>
                        <a:rPr lang="en-US" sz="2800" dirty="0"/>
                        <a:t>Uncertain States (Symmetric)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B[0-220] and C[0-180]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028171"/>
                  </a:ext>
                </a:extLst>
              </a:tr>
              <a:tr h="649755">
                <a:tc>
                  <a:txBody>
                    <a:bodyPr/>
                    <a:lstStyle/>
                    <a:p>
                      <a:r>
                        <a:rPr lang="en-US" sz="2800" dirty="0"/>
                        <a:t>Uncertain States (Asymmetric)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B[0-220] and C[0-150]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1617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EC7D0D6-A09C-4F0C-B632-7C6BD2118AAD}"/>
              </a:ext>
            </a:extLst>
          </p:cNvPr>
          <p:cNvSpPr txBox="1"/>
          <p:nvPr/>
        </p:nvSpPr>
        <p:spPr>
          <a:xfrm>
            <a:off x="577132" y="16932028"/>
            <a:ext cx="96175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 Configuration Parameters for Environment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(values not mentioned in analysis are assumed to be the defaults from this table) </a:t>
            </a:r>
          </a:p>
          <a:p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DB90FA-310A-42C1-807D-5DAEB21F4EFF}"/>
              </a:ext>
            </a:extLst>
          </p:cNvPr>
          <p:cNvSpPr txBox="1"/>
          <p:nvPr/>
        </p:nvSpPr>
        <p:spPr>
          <a:xfrm>
            <a:off x="11362084" y="10249048"/>
            <a:ext cx="124487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Progression:</a:t>
            </a:r>
          </a:p>
          <a:p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Two-state environment, with results opposite of expected. Non-nurturing is risk neutral, and nurturing is risk averse.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Graphed: average L as a function of generation number. 30 complete runs of the simulation. 300 generations, 200 trials each. </a:t>
            </a:r>
          </a:p>
          <a:p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855B6B-B6F0-4A0E-BB96-5EB87FF4C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360" y="12625406"/>
            <a:ext cx="6096000" cy="3657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64C464-1B69-47F8-9735-7F6FD1CB3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4308" y="12635802"/>
            <a:ext cx="6096000" cy="3657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78524E-020B-4E5A-903D-38947D3356A8}"/>
              </a:ext>
            </a:extLst>
          </p:cNvPr>
          <p:cNvSpPr txBox="1"/>
          <p:nvPr/>
        </p:nvSpPr>
        <p:spPr>
          <a:xfrm>
            <a:off x="11461994" y="16932028"/>
            <a:ext cx="124712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contradicts RL theory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Three-state environment implemented at this point. Tracking specific data.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Graphed: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functions of trial number. 200 trials. One graph represents a single agent during a single generation.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flat segment of the fitness line (purple) is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nurturing period.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Ideally the estimations will each converge to approximate their real mean values. This does not happen very successfully yet.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spikes and drops mean the agent has a high L and is very risk averse. If the lines experience minimal change, the agent has a low L and is very risk neutral. Non-nurturing (left) is still risk neutral, and nurturing (right) is risk averse.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D9FA0E-05E4-4C6B-8A7E-29AA1B4A2546}"/>
              </a:ext>
            </a:extLst>
          </p:cNvPr>
          <p:cNvSpPr txBox="1"/>
          <p:nvPr/>
        </p:nvSpPr>
        <p:spPr>
          <a:xfrm>
            <a:off x="11565360" y="24736884"/>
            <a:ext cx="11324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Issues: still contradicts RL theory, cannot distinguish between risky options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 at top of next column.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8C08E4-1C10-4E87-8778-B7BCA3928A37}"/>
              </a:ext>
            </a:extLst>
          </p:cNvPr>
          <p:cNvSpPr txBox="1"/>
          <p:nvPr/>
        </p:nvSpPr>
        <p:spPr>
          <a:xfrm>
            <a:off x="24164463" y="9985829"/>
            <a:ext cx="11624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introduced: Using B[0-220] and C[0-150], the average of B’s and C’s expected values no longer equals A’s, but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this was higher, both cases would of course become RN.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is lower,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risky is bad unless an agent can tell the difference between B and C.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Nurturing allows agents to learn to choose B and avoid C (evolving RN)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nurturing, agents avoid both B and C, sticking with safe A (evolving RA).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behavior meets our initial query, but the type of environment that cause this behavior was unexpected.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2B98B-2BED-4260-8928-C29F7F4FCA8E}"/>
              </a:ext>
            </a:extLst>
          </p:cNvPr>
          <p:cNvSpPr txBox="1"/>
          <p:nvPr/>
        </p:nvSpPr>
        <p:spPr>
          <a:xfrm>
            <a:off x="11918945" y="12246087"/>
            <a:ext cx="10062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Non-Nurturing											Nurturing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6FC26-C726-4FE3-A55A-AD9E743DB937}"/>
              </a:ext>
            </a:extLst>
          </p:cNvPr>
          <p:cNvSpPr txBox="1"/>
          <p:nvPr/>
        </p:nvSpPr>
        <p:spPr>
          <a:xfrm>
            <a:off x="13693874" y="16191599"/>
            <a:ext cx="1023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Number											Generation 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B7640-AE19-4B93-A4F4-9856873CADDB}"/>
              </a:ext>
            </a:extLst>
          </p:cNvPr>
          <p:cNvSpPr txBox="1"/>
          <p:nvPr/>
        </p:nvSpPr>
        <p:spPr>
          <a:xfrm rot="16200000">
            <a:off x="16564903" y="14143749"/>
            <a:ext cx="2542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Learning Parameter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026BD-D251-4615-ABBA-E10DF5AF7029}"/>
              </a:ext>
            </a:extLst>
          </p:cNvPr>
          <p:cNvSpPr txBox="1"/>
          <p:nvPr/>
        </p:nvSpPr>
        <p:spPr>
          <a:xfrm rot="16200000">
            <a:off x="10271342" y="14130168"/>
            <a:ext cx="2542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Learning Parameter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B934A6A-E153-4577-8F1A-851A5DE67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072" y="20600723"/>
            <a:ext cx="5855836" cy="35135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C586FE-1BF4-42B4-B9F9-2E3887716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532" y="20581902"/>
            <a:ext cx="5914440" cy="35486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D3140B2-5F9C-456B-9874-C11F52BBF1F3}"/>
              </a:ext>
            </a:extLst>
          </p:cNvPr>
          <p:cNvSpPr txBox="1"/>
          <p:nvPr/>
        </p:nvSpPr>
        <p:spPr>
          <a:xfrm>
            <a:off x="13543700" y="24095318"/>
            <a:ext cx="1023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 Number													Trial Number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C7FE0D-7A16-4333-A2C8-A371F2D74F77}"/>
              </a:ext>
            </a:extLst>
          </p:cNvPr>
          <p:cNvSpPr txBox="1"/>
          <p:nvPr/>
        </p:nvSpPr>
        <p:spPr>
          <a:xfrm rot="16200000">
            <a:off x="16774655" y="22031551"/>
            <a:ext cx="225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and Estimations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DBCCDC-96F7-428C-BD95-EDD306401734}"/>
              </a:ext>
            </a:extLst>
          </p:cNvPr>
          <p:cNvSpPr txBox="1"/>
          <p:nvPr/>
        </p:nvSpPr>
        <p:spPr>
          <a:xfrm rot="16200000">
            <a:off x="10412343" y="22041001"/>
            <a:ext cx="225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and Estimations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761F093-B98A-497E-BF4C-B5C492655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158" y="5757381"/>
            <a:ext cx="5796459" cy="34778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2669E6A-96B1-4A59-930D-3EE2725EE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916" y="5742849"/>
            <a:ext cx="5796459" cy="34778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A66D30A-7BFF-45A7-A155-2C8A284E3B5B}"/>
              </a:ext>
            </a:extLst>
          </p:cNvPr>
          <p:cNvSpPr txBox="1"/>
          <p:nvPr/>
        </p:nvSpPr>
        <p:spPr>
          <a:xfrm>
            <a:off x="26040080" y="9269759"/>
            <a:ext cx="9748678" cy="34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 Number												Trial Number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B310D2-8D32-427C-9501-13B2FAB3D360}"/>
              </a:ext>
            </a:extLst>
          </p:cNvPr>
          <p:cNvSpPr txBox="1"/>
          <p:nvPr/>
        </p:nvSpPr>
        <p:spPr>
          <a:xfrm rot="16200000">
            <a:off x="28940954" y="7502107"/>
            <a:ext cx="225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and Estimations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3CF315-5631-441C-964D-8DCEF329DBA9}"/>
              </a:ext>
            </a:extLst>
          </p:cNvPr>
          <p:cNvSpPr txBox="1"/>
          <p:nvPr/>
        </p:nvSpPr>
        <p:spPr>
          <a:xfrm rot="16200000">
            <a:off x="22858542" y="7507362"/>
            <a:ext cx="225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and Estimations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D862F8-A5F9-4243-AA90-84470785BA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755" y="1255110"/>
            <a:ext cx="2188003" cy="21789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282215-221B-4230-9CA6-2E5CDE521F00}"/>
              </a:ext>
            </a:extLst>
          </p:cNvPr>
          <p:cNvSpPr txBox="1"/>
          <p:nvPr/>
        </p:nvSpPr>
        <p:spPr>
          <a:xfrm>
            <a:off x="11362085" y="3213676"/>
            <a:ext cx="1236953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Nurturing and non-nurturing simulations are run completely separately, with the same parameters, and analyzed afterwards. There is no interaction between the populations.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Generations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Trials each. First 150 trials are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nurturing period.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agent makes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recalculates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increments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fitness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written at end, and next generation formed.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random agents chosen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tournament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Agent with higher fitness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fitness agents are more likely to “produce offspring,” but low fitness agents are not excluded.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long run, bad genes are removed from the gene pool.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tournament size allows risk-seeking agents to take over the population. (avoided)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50 times to form a new population. Agents can be selected more than once.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agents undergo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to their L values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Mutations are chosen from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distribution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mean 0.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mutation (positive or negative) is added to each L value.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agents are formed with these L values,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estimations reset to 100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estimations to carry over would constitute the evolution of instincts, rather than learning, and is not part of this study. 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2C34D6-331D-4D6B-A9F1-329042DDEE1B}"/>
              </a:ext>
            </a:extLst>
          </p:cNvPr>
          <p:cNvSpPr txBox="1"/>
          <p:nvPr/>
        </p:nvSpPr>
        <p:spPr>
          <a:xfrm>
            <a:off x="24214597" y="13145882"/>
            <a:ext cx="119246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negatively-skewed asymmetry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introduced,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non-nurtured agents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only able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 that riskiness is bad on average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(Figure 1), while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nurtured agents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able to distinguish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two uncertain options and choose the better (Figure 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non-nurtured population evolves risk aversion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closely gathered around a mean fitness of 100.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nurtured population evolves risk neutrality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very spread out around a mean fitness greater than 100.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landscape has two optima;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one is settled depends on mutation rate (MR).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L: global optimum, but small basin of attraction (hard to find; high MR or nurturing)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L: local optimum, but large basin of attraction (easy to find, low MR)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527ED7-48EA-49BA-AF32-8E00A3803EA8}"/>
              </a:ext>
            </a:extLst>
          </p:cNvPr>
          <p:cNvSpPr txBox="1"/>
          <p:nvPr/>
        </p:nvSpPr>
        <p:spPr>
          <a:xfrm>
            <a:off x="24632144" y="17109657"/>
            <a:ext cx="10062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Non-Nurturing							Figure 2: Nurturing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9EEE52-CE7D-4E00-B45D-5B5F1C561FCE}"/>
              </a:ext>
            </a:extLst>
          </p:cNvPr>
          <p:cNvSpPr txBox="1"/>
          <p:nvPr/>
        </p:nvSpPr>
        <p:spPr>
          <a:xfrm>
            <a:off x="26312138" y="21009663"/>
            <a:ext cx="914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Trial Number											Trial Number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8F6A944-979E-4757-82CC-D323A45DC2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972" y="17539541"/>
            <a:ext cx="5733914" cy="344034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8FA9A0D-A493-4187-9CAD-97D159EF9A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5603" y="17525526"/>
            <a:ext cx="5733914" cy="34403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0F94319-95E9-41A5-A54E-D1981AE40432}"/>
              </a:ext>
            </a:extLst>
          </p:cNvPr>
          <p:cNvSpPr txBox="1"/>
          <p:nvPr/>
        </p:nvSpPr>
        <p:spPr>
          <a:xfrm rot="16200000">
            <a:off x="29119609" y="19100097"/>
            <a:ext cx="225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and Estimations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53111A-70D6-4221-9EE1-E0391EEF1EAC}"/>
              </a:ext>
            </a:extLst>
          </p:cNvPr>
          <p:cNvSpPr txBox="1"/>
          <p:nvPr/>
        </p:nvSpPr>
        <p:spPr>
          <a:xfrm rot="16200000">
            <a:off x="23254738" y="19080575"/>
            <a:ext cx="225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and Estimations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1519A-DAAC-4491-B200-332982018854}"/>
              </a:ext>
            </a:extLst>
          </p:cNvPr>
          <p:cNvSpPr txBox="1"/>
          <p:nvPr/>
        </p:nvSpPr>
        <p:spPr>
          <a:xfrm>
            <a:off x="24153812" y="3487053"/>
            <a:ext cx="1184823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 Progression: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physical world, nurtured organisms (e.g., humans) live well beyond their nurturing period. Increased number of trials to 500, but left 150 nurturing trials, so now an agent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nurtured for 30% of their life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rather than 75%. This change caused nurtured agents to also evolve risk neutrality, and both became more successful. 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FCD20B-907B-45BA-9E0C-11465E0B2562}"/>
              </a:ext>
            </a:extLst>
          </p:cNvPr>
          <p:cNvSpPr txBox="1"/>
          <p:nvPr/>
        </p:nvSpPr>
        <p:spPr>
          <a:xfrm>
            <a:off x="24473305" y="21982750"/>
            <a:ext cx="112123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Footnotes: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was successful in demonstrating that the type of environment affects what type of risk evaluation will evolve in an artificially intelligent system. An interesting follow-up to this experiment would be evolving instincts, such as the estimations (to some extent), or changing the environment throughout the simulation to see how that affects the population’s reliance on learning.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non-nurturing case evolving RA upholds the concepts proven in the 2002 paper written by Yael Niv et al., which defined the fundamentals of RL. In the future, I will continue working with risk evaluation and the evolution of learning in Dr. Hougen’s REAL Lab. </a:t>
            </a:r>
          </a:p>
          <a:p>
            <a:pPr algn="just"/>
            <a:endParaRPr 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C25E67-C537-4645-B361-6E4922F4BFA8}"/>
              </a:ext>
            </a:extLst>
          </p:cNvPr>
          <p:cNvSpPr txBox="1"/>
          <p:nvPr/>
        </p:nvSpPr>
        <p:spPr>
          <a:xfrm>
            <a:off x="11918945" y="20243317"/>
            <a:ext cx="10062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Non-Nurturing											Nurturing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804767-5A18-4B1E-A77F-C884F36AA7A4}"/>
              </a:ext>
            </a:extLst>
          </p:cNvPr>
          <p:cNvSpPr txBox="1"/>
          <p:nvPr/>
        </p:nvSpPr>
        <p:spPr>
          <a:xfrm>
            <a:off x="24216691" y="5404159"/>
            <a:ext cx="10062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Non-Nurturing											Nurturing</a:t>
            </a:r>
          </a:p>
        </p:txBody>
      </p:sp>
    </p:spTree>
    <p:extLst>
      <p:ext uri="{BB962C8B-B14F-4D97-AF65-F5344CB8AC3E}">
        <p14:creationId xmlns:p14="http://schemas.microsoft.com/office/powerpoint/2010/main" val="238655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1506</Words>
  <Application>Microsoft Office PowerPoint</Application>
  <PresentationFormat>Custom</PresentationFormat>
  <Paragraphs>120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Robb</dc:creator>
  <cp:lastModifiedBy>Kevin Robb</cp:lastModifiedBy>
  <cp:revision>102</cp:revision>
  <dcterms:created xsi:type="dcterms:W3CDTF">2018-07-15T18:58:41Z</dcterms:created>
  <dcterms:modified xsi:type="dcterms:W3CDTF">2018-07-23T02:41:18Z</dcterms:modified>
</cp:coreProperties>
</file>