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57" r:id="rId5"/>
    <p:sldId id="261" r:id="rId6"/>
    <p:sldId id="262" r:id="rId7"/>
    <p:sldId id="259" r:id="rId8"/>
    <p:sldId id="260" r:id="rId9"/>
    <p:sldId id="258" r:id="rId10"/>
    <p:sldId id="263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A02C"/>
    <a:srgbClr val="0BB52B"/>
    <a:srgbClr val="0097CC"/>
    <a:srgbClr val="51ABE9"/>
    <a:srgbClr val="2BBCE9"/>
    <a:srgbClr val="BC3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5BA78-A69E-4D55-B8B1-5BE64C26A9F0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F4574-558B-49BC-BB2C-4D7E0440E5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644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F4574-558B-49BC-BB2C-4D7E0440E5C0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2420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F4574-558B-49BC-BB2C-4D7E0440E5C0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731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FB1AEC-F6E1-479B-AE18-B031F9BB8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34BD071-FAA0-4DF6-A68D-DD4907348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1FE3D5F-DAF4-4247-A3D8-59AA0BEB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E20C-8855-4AC2-86E5-613E664632E1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BE57448-5D36-4F4F-8898-03519442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CF73055-A46A-413E-BAB6-37C2482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A9-0BA9-4B6B-981E-4CB534BB9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531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3647E2-E98F-402E-87CD-9BF8A7E9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B5039634-6FFE-4612-9788-0B5C995C1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07E9F42-CDD1-4991-A3D4-894EBF84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E20C-8855-4AC2-86E5-613E664632E1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450C8BF-791A-4E2E-9AB6-7ABD12CE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960BEFD-7758-44FD-B9B2-7A6AB843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A9-0BA9-4B6B-981E-4CB534BB9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0329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6D13FDC6-C5BA-41AB-9D03-70D1AE9C6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383380A-582D-496F-B7D3-35F5A3490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D6AE7F2-DF32-4DDD-8A7D-322E69A2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E20C-8855-4AC2-86E5-613E664632E1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A97F792-E78F-4DAE-947D-5DFFC240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3E27CCC-F221-472D-94F3-861D85FC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A9-0BA9-4B6B-981E-4CB534BB9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33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095EDF1-C562-4F18-9292-8E6B1C29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F8B34E2-8919-430A-8F95-1C11E107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B286E4F-8192-407D-B8A1-79D41223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E20C-8855-4AC2-86E5-613E664632E1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AF56C6D-A0E5-40C8-BE04-95AAD487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69A7F06-8915-4527-BE59-2414CAAE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A9-0BA9-4B6B-981E-4CB534BB9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8166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18FB9E8-1835-4DC2-8F60-7A71139E5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80C3393-2D51-44AB-902F-00235C064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93E9A57-A377-4443-9B0D-59A9949D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E20C-8855-4AC2-86E5-613E664632E1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0BE04E-C969-4630-8E95-7D434ECE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4305880-656A-41A8-9A3B-2B989399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A9-0BA9-4B6B-981E-4CB534BB9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182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AA2FF2A-A003-42DB-AA2D-782C5076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089774D-491D-4AA7-A88A-7A54AE7BF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B0967EAF-0BC2-4224-B8CD-9FB5D593C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1FE6D03-F982-40A7-BEF6-88FF44D5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E20C-8855-4AC2-86E5-613E664632E1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12F9B9C-F655-4876-973F-8F2D940A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167B346-7EDC-4701-81AD-ED6B65BE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A9-0BA9-4B6B-981E-4CB534BB9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585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C1C0C4-0B54-4E44-BCF9-F27F2AC5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E052EE4-67AA-4B48-A417-DBF9672A5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A87328B-5289-4ABB-9843-0699FAE2C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2D5F086C-BC6B-41F0-A8AF-083419F84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B9020AD4-54AC-4243-9285-1AB128C4A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7DFD70CD-0013-4FD7-A41C-45F19E67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E20C-8855-4AC2-86E5-613E664632E1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98188DEB-E864-49CB-88E5-995EEA74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0F8E33E4-8AA9-460D-AB17-4F11C623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A9-0BA9-4B6B-981E-4CB534BB9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4824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97AD1DE-4EE6-411B-87DA-CE6F07C1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4308964A-59FC-4EF5-8310-8A6A01A3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E20C-8855-4AC2-86E5-613E664632E1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7AFBBC4C-CB63-4547-9CE1-DBB4F3D2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2C598C0E-AC26-4C40-801C-1CA5B531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A9-0BA9-4B6B-981E-4CB534BB9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660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04B65EC8-4F94-46E5-87CC-D33E8DF6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E20C-8855-4AC2-86E5-613E664632E1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28A9F452-900A-40ED-B5BE-BE761A68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E554DD4A-C7AA-40F6-A0C3-37492514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A9-0BA9-4B6B-981E-4CB534BB9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732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0CEE5BA-2DEF-4AF7-ABA7-A26DDE0B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5BBCD40-7740-4F18-A5A0-7E4961956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B3C1C3B8-1FC8-44A4-BA9A-A6DB326C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F6496BD-1209-460A-8A22-E745E38C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E20C-8855-4AC2-86E5-613E664632E1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33927D1-61E7-42CA-9A44-6EBFC34D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2465B51E-3786-453E-A951-665AAAE2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A9-0BA9-4B6B-981E-4CB534BB9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31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1BBB07A-BC81-4DE9-BFF4-AF7C5938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52998B30-D9D8-4A53-98EF-F18A42E9A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B0FFB949-04E1-4D18-91E3-25698C460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E975414-53C3-4DF6-8355-46AD4F3C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E20C-8855-4AC2-86E5-613E664632E1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5966F30-26C2-4E34-9AB8-D9323042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2F0B3A9-4C02-4B24-8938-27E6AFDB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E2A9-0BA9-4B6B-981E-4CB534BB9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880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7547D567-8FB0-4B32-BE56-B3C684C3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8806ADA-E401-417F-977E-83862D4BC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B325332-989C-4A2E-B385-8E63E92F5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E20C-8855-4AC2-86E5-613E664632E1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50211FB-A916-4626-BE05-9A62100D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96BF3E2-A3AB-47EA-9F1C-3A2EE65FF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DE2A9-0BA9-4B6B-981E-4CB534BB9A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134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1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1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0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3590370" y="571500"/>
            <a:ext cx="4410630" cy="5304777"/>
            <a:chOff x="3190320" y="581025"/>
            <a:chExt cx="4410630" cy="5304777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xmlns="" id="{FDD4B368-3C3A-470D-9562-C9F86C7C7CBC}"/>
                </a:ext>
              </a:extLst>
            </p:cNvPr>
            <p:cNvSpPr/>
            <p:nvPr/>
          </p:nvSpPr>
          <p:spPr>
            <a:xfrm>
              <a:off x="3190320" y="581025"/>
              <a:ext cx="4410630" cy="53047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xmlns="" id="{EBD4DA42-EDC7-4FAA-A8BE-9CB1AA76C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0623" y="918751"/>
              <a:ext cx="2251176" cy="923334"/>
            </a:xfrm>
            <a:prstGeom prst="rect">
              <a:avLst/>
            </a:prstGeom>
          </p:spPr>
        </p:pic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xmlns="" id="{4D890FDC-530C-45F4-8FAE-8096D4727EC1}"/>
                </a:ext>
              </a:extLst>
            </p:cNvPr>
            <p:cNvCxnSpPr/>
            <p:nvPr/>
          </p:nvCxnSpPr>
          <p:spPr>
            <a:xfrm>
              <a:off x="3638550" y="2886075"/>
              <a:ext cx="3505200" cy="76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xmlns="" id="{A2559586-9AC2-44B7-9B68-3696AF651074}"/>
                </a:ext>
              </a:extLst>
            </p:cNvPr>
            <p:cNvSpPr txBox="1"/>
            <p:nvPr/>
          </p:nvSpPr>
          <p:spPr>
            <a:xfrm>
              <a:off x="4845013" y="2191632"/>
              <a:ext cx="10922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Correo</a:t>
              </a:r>
              <a:endParaRPr lang="es-CO" sz="20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xmlns="" id="{2284511A-19D1-4259-9DD8-2C5AF75E3E86}"/>
                </a:ext>
              </a:extLst>
            </p:cNvPr>
            <p:cNvSpPr txBox="1"/>
            <p:nvPr/>
          </p:nvSpPr>
          <p:spPr>
            <a:xfrm>
              <a:off x="4689694" y="3274885"/>
              <a:ext cx="1402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Contraseña</a:t>
              </a:r>
              <a:endParaRPr lang="es-CO" sz="20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2" name="CuadroTexto 11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199693E8-547A-4657-9F7E-FD1B2C74C046}"/>
                </a:ext>
              </a:extLst>
            </p:cNvPr>
            <p:cNvSpPr txBox="1"/>
            <p:nvPr/>
          </p:nvSpPr>
          <p:spPr>
            <a:xfrm>
              <a:off x="5362575" y="3958146"/>
              <a:ext cx="185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rgbClr val="00B0F0"/>
                  </a:solidFill>
                  <a:latin typeface="Berlin Sans FB" panose="020E0602020502020306" pitchFamily="34" charset="0"/>
                </a:rPr>
                <a:t>¿Olvidaste tu contraseña?</a:t>
              </a:r>
              <a:endParaRPr lang="es-CO" sz="1200" dirty="0">
                <a:solidFill>
                  <a:srgbClr val="00B0F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4" name="Rectángulo: esquinas redondeadas 13">
              <a:hlinkClick r:id="rId5" action="ppaction://hlinksldjump"/>
              <a:extLst>
                <a:ext uri="{FF2B5EF4-FFF2-40B4-BE49-F238E27FC236}">
                  <a16:creationId xmlns:a16="http://schemas.microsoft.com/office/drawing/2014/main" xmlns="" id="{77BD790A-11DD-4EE5-9939-74E7E48E59BF}"/>
                </a:ext>
              </a:extLst>
            </p:cNvPr>
            <p:cNvSpPr/>
            <p:nvPr/>
          </p:nvSpPr>
          <p:spPr>
            <a:xfrm>
              <a:off x="4764822" y="5016769"/>
              <a:ext cx="1252651" cy="484387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bg1"/>
                  </a:solidFill>
                  <a:latin typeface="Franklin Gothic Medium Cond" panose="020B0606030402020204" pitchFamily="34" charset="0"/>
                </a:rPr>
                <a:t>Ingresar</a:t>
              </a:r>
              <a:endParaRPr lang="es-CO" sz="2000" dirty="0">
                <a:solidFill>
                  <a:schemeClr val="bg1"/>
                </a:solidFill>
                <a:latin typeface="Franklin Gothic Medium Cond" panose="020B0606030402020204" pitchFamily="34" charset="0"/>
              </a:endParaRPr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xmlns="" id="{4D890FDC-530C-45F4-8FAE-8096D4727EC1}"/>
                </a:ext>
              </a:extLst>
            </p:cNvPr>
            <p:cNvCxnSpPr/>
            <p:nvPr/>
          </p:nvCxnSpPr>
          <p:spPr>
            <a:xfrm>
              <a:off x="3638550" y="3944698"/>
              <a:ext cx="3505200" cy="76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A2559586-9AC2-44B7-9B68-3696AF651074}"/>
              </a:ext>
            </a:extLst>
          </p:cNvPr>
          <p:cNvSpPr txBox="1"/>
          <p:nvPr/>
        </p:nvSpPr>
        <p:spPr>
          <a:xfrm>
            <a:off x="4200526" y="2536375"/>
            <a:ext cx="311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anose="020E0602020502020306" pitchFamily="34" charset="0"/>
              </a:rPr>
              <a:t>Admin-Eps@Prueba.eps.co</a:t>
            </a:r>
            <a:endParaRPr lang="es-CO" sz="1600" dirty="0">
              <a:solidFill>
                <a:schemeClr val="tx1">
                  <a:lumMod val="85000"/>
                  <a:lumOff val="15000"/>
                </a:schemeClr>
              </a:solidFill>
              <a:latin typeface="Berlin Sans FB" panose="020E0602020502020306" pitchFamily="34" charset="0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5000215" y="3810135"/>
            <a:ext cx="1514885" cy="66540"/>
            <a:chOff x="5057365" y="3810135"/>
            <a:chExt cx="1514885" cy="66540"/>
          </a:xfrm>
        </p:grpSpPr>
        <p:sp>
          <p:nvSpPr>
            <p:cNvPr id="19" name="Elipse 18"/>
            <p:cNvSpPr/>
            <p:nvPr/>
          </p:nvSpPr>
          <p:spPr>
            <a:xfrm>
              <a:off x="5266981" y="3810135"/>
              <a:ext cx="57705" cy="571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Elipse 19"/>
            <p:cNvSpPr/>
            <p:nvPr/>
          </p:nvSpPr>
          <p:spPr>
            <a:xfrm>
              <a:off x="5476597" y="3813310"/>
              <a:ext cx="57705" cy="571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Elipse 20"/>
            <p:cNvSpPr/>
            <p:nvPr/>
          </p:nvSpPr>
          <p:spPr>
            <a:xfrm>
              <a:off x="5686213" y="3810135"/>
              <a:ext cx="57705" cy="571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Elipse 21"/>
            <p:cNvSpPr/>
            <p:nvPr/>
          </p:nvSpPr>
          <p:spPr>
            <a:xfrm>
              <a:off x="5057365" y="3811820"/>
              <a:ext cx="57705" cy="571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Elipse 22"/>
            <p:cNvSpPr/>
            <p:nvPr/>
          </p:nvSpPr>
          <p:spPr>
            <a:xfrm>
              <a:off x="5895730" y="3816155"/>
              <a:ext cx="57705" cy="571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Elipse 23"/>
            <p:cNvSpPr/>
            <p:nvPr/>
          </p:nvSpPr>
          <p:spPr>
            <a:xfrm>
              <a:off x="6105247" y="3819525"/>
              <a:ext cx="57705" cy="571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Elipse 24"/>
            <p:cNvSpPr/>
            <p:nvPr/>
          </p:nvSpPr>
          <p:spPr>
            <a:xfrm>
              <a:off x="6308481" y="3816155"/>
              <a:ext cx="57705" cy="571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Elipse 25"/>
            <p:cNvSpPr/>
            <p:nvPr/>
          </p:nvSpPr>
          <p:spPr>
            <a:xfrm>
              <a:off x="6514545" y="3819525"/>
              <a:ext cx="57705" cy="571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4238917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xmlns="" id="{022B61CB-2E23-41E1-ABB3-AEACD8240A76}"/>
              </a:ext>
            </a:extLst>
          </p:cNvPr>
          <p:cNvGrpSpPr/>
          <p:nvPr/>
        </p:nvGrpSpPr>
        <p:grpSpPr>
          <a:xfrm>
            <a:off x="0" y="5815584"/>
            <a:ext cx="12192000" cy="1042416"/>
            <a:chOff x="0" y="5815584"/>
            <a:chExt cx="12192000" cy="1042416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xmlns="" id="{2CAA35DA-74AA-45F9-A39F-0A5E6DCA1C2C}"/>
                </a:ext>
              </a:extLst>
            </p:cNvPr>
            <p:cNvSpPr/>
            <p:nvPr/>
          </p:nvSpPr>
          <p:spPr>
            <a:xfrm>
              <a:off x="0" y="5815584"/>
              <a:ext cx="12192000" cy="1042416"/>
            </a:xfrm>
            <a:prstGeom prst="rect">
              <a:avLst/>
            </a:prstGeom>
            <a:solidFill>
              <a:srgbClr val="2BBCE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xmlns="" id="{FEF18171-1138-47C6-9100-89146B840724}"/>
                </a:ext>
              </a:extLst>
            </p:cNvPr>
            <p:cNvSpPr txBox="1"/>
            <p:nvPr/>
          </p:nvSpPr>
          <p:spPr>
            <a:xfrm>
              <a:off x="528602" y="6152126"/>
              <a:ext cx="2007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000" dirty="0">
                  <a:solidFill>
                    <a:schemeClr val="bg1"/>
                  </a:solidFill>
                  <a:effectLst/>
                  <a:latin typeface="Berlin Sans FB" panose="020E0602020502020306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©</a:t>
              </a:r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Creado por ADSI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xmlns="" id="{EF206B2F-F506-4E1A-B9EB-283441A578EA}"/>
              </a:ext>
            </a:extLst>
          </p:cNvPr>
          <p:cNvGrpSpPr/>
          <p:nvPr/>
        </p:nvGrpSpPr>
        <p:grpSpPr>
          <a:xfrm>
            <a:off x="5516084" y="1374166"/>
            <a:ext cx="6471095" cy="3397286"/>
            <a:chOff x="414337" y="1182142"/>
            <a:chExt cx="7156757" cy="3397286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xmlns="" id="{86D4A4D5-49D4-4898-85A5-E5726DBADDF9}"/>
                </a:ext>
              </a:extLst>
            </p:cNvPr>
            <p:cNvSpPr/>
            <p:nvPr/>
          </p:nvSpPr>
          <p:spPr>
            <a:xfrm>
              <a:off x="414337" y="1182142"/>
              <a:ext cx="7156757" cy="338328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BBCE9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xmlns="" id="{583CD1DA-B21F-4A58-BD03-016E5B3F7CF2}"/>
                </a:ext>
              </a:extLst>
            </p:cNvPr>
            <p:cNvSpPr txBox="1"/>
            <p:nvPr/>
          </p:nvSpPr>
          <p:spPr>
            <a:xfrm>
              <a:off x="2752189" y="1731510"/>
              <a:ext cx="24445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rgbClr val="002060"/>
                  </a:solidFill>
                  <a:latin typeface="Berlin Sans FB" panose="020E0602020502020306" pitchFamily="34" charset="0"/>
                </a:rPr>
                <a:t>Historial Entradas y salidas</a:t>
              </a:r>
              <a:endParaRPr lang="es-CO" sz="1400" dirty="0">
                <a:solidFill>
                  <a:srgbClr val="00206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xmlns="" id="{D73356D3-CA28-4620-82BC-FF4E298A157F}"/>
                </a:ext>
              </a:extLst>
            </p:cNvPr>
            <p:cNvSpPr txBox="1"/>
            <p:nvPr/>
          </p:nvSpPr>
          <p:spPr>
            <a:xfrm>
              <a:off x="507372" y="2331380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José Martínez	Pediatra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xmlns="" id="{8096AF4E-C294-4565-875C-90D33D9E7EB3}"/>
                </a:ext>
              </a:extLst>
            </p:cNvPr>
            <p:cNvSpPr txBox="1"/>
            <p:nvPr/>
          </p:nvSpPr>
          <p:spPr>
            <a:xfrm>
              <a:off x="489945" y="2670771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Juan Pérez	Medico General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xmlns="" id="{607AD311-BF80-47D8-BCD2-FBE2132E8D94}"/>
                </a:ext>
              </a:extLst>
            </p:cNvPr>
            <p:cNvSpPr txBox="1"/>
            <p:nvPr/>
          </p:nvSpPr>
          <p:spPr>
            <a:xfrm>
              <a:off x="507372" y="3010162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María Benavidez	Odontólogo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xmlns="" id="{8C076A59-5AC6-429E-8FEE-FC41595BDFCA}"/>
                </a:ext>
              </a:extLst>
            </p:cNvPr>
            <p:cNvSpPr txBox="1"/>
            <p:nvPr/>
          </p:nvSpPr>
          <p:spPr>
            <a:xfrm>
              <a:off x="507371" y="3323737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Raúl Rodríguez	Enfermero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xmlns="" id="{2347B01B-AAB4-4DE2-82CC-73864065526C}"/>
                </a:ext>
              </a:extLst>
            </p:cNvPr>
            <p:cNvSpPr txBox="1"/>
            <p:nvPr/>
          </p:nvSpPr>
          <p:spPr>
            <a:xfrm>
              <a:off x="4029687" y="2682601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2:00 AM</a:t>
              </a:r>
              <a:endParaRPr lang="es-CO" sz="1200" dirty="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xmlns="" id="{770EAFCA-9CC5-4674-8C46-6A3A32F2B7C1}"/>
                </a:ext>
              </a:extLst>
            </p:cNvPr>
            <p:cNvSpPr txBox="1"/>
            <p:nvPr/>
          </p:nvSpPr>
          <p:spPr>
            <a:xfrm>
              <a:off x="4029686" y="2352574"/>
              <a:ext cx="1520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19/02/2021  12:00 PM</a:t>
              </a:r>
              <a:endParaRPr lang="es-CO" sz="1200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xmlns="" id="{FFF2847A-62F3-4302-BF04-90940D03FAFA}"/>
                </a:ext>
              </a:extLst>
            </p:cNvPr>
            <p:cNvSpPr txBox="1"/>
            <p:nvPr/>
          </p:nvSpPr>
          <p:spPr>
            <a:xfrm>
              <a:off x="4029687" y="3012755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4:00 AM</a:t>
              </a:r>
              <a:endParaRPr lang="es-CO" sz="1200" dirty="0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xmlns="" id="{D509ACB0-6939-403D-B04B-14164C31BA13}"/>
                </a:ext>
              </a:extLst>
            </p:cNvPr>
            <p:cNvSpPr txBox="1"/>
            <p:nvPr/>
          </p:nvSpPr>
          <p:spPr>
            <a:xfrm>
              <a:off x="4029687" y="3359751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6:00 AM</a:t>
              </a:r>
              <a:endParaRPr lang="es-CO" sz="1200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xmlns="" id="{C61B31AC-8F78-487E-8CCD-21AADC1736AC}"/>
                </a:ext>
              </a:extLst>
            </p:cNvPr>
            <p:cNvSpPr txBox="1"/>
            <p:nvPr/>
          </p:nvSpPr>
          <p:spPr>
            <a:xfrm>
              <a:off x="5551866" y="2352447"/>
              <a:ext cx="1520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8:00 AM</a:t>
              </a:r>
              <a:endParaRPr lang="es-CO" sz="1200" dirty="0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xmlns="" id="{DF8ECA54-36DE-46FD-B42B-E9FF19C29289}"/>
                </a:ext>
              </a:extLst>
            </p:cNvPr>
            <p:cNvSpPr txBox="1"/>
            <p:nvPr/>
          </p:nvSpPr>
          <p:spPr>
            <a:xfrm>
              <a:off x="5551867" y="2665734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10:00 AM</a:t>
              </a:r>
              <a:endParaRPr lang="es-CO" sz="1200" dirty="0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xmlns="" id="{F2365428-4012-437E-9449-3A9A3AC5D3B9}"/>
                </a:ext>
              </a:extLst>
            </p:cNvPr>
            <p:cNvSpPr txBox="1"/>
            <p:nvPr/>
          </p:nvSpPr>
          <p:spPr>
            <a:xfrm>
              <a:off x="5551866" y="2995761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12:00 AM</a:t>
              </a:r>
              <a:endParaRPr lang="es-CO" sz="1200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xmlns="" id="{88A8C075-5F62-447F-ACC6-830D9C3C2724}"/>
                </a:ext>
              </a:extLst>
            </p:cNvPr>
            <p:cNvSpPr txBox="1"/>
            <p:nvPr/>
          </p:nvSpPr>
          <p:spPr>
            <a:xfrm>
              <a:off x="5551866" y="3359751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2:00 PM</a:t>
              </a:r>
              <a:endParaRPr lang="es-CO" sz="1200" dirty="0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xmlns="" id="{0F12E941-0EBF-4006-A7B8-878C38180D58}"/>
                </a:ext>
              </a:extLst>
            </p:cNvPr>
            <p:cNvSpPr txBox="1"/>
            <p:nvPr/>
          </p:nvSpPr>
          <p:spPr>
            <a:xfrm>
              <a:off x="505777" y="2039287"/>
              <a:ext cx="646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Cedula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xmlns="" id="{E5930FAE-5FB9-4ECA-80E8-9EBAED8EEDAD}"/>
                </a:ext>
              </a:extLst>
            </p:cNvPr>
            <p:cNvSpPr txBox="1"/>
            <p:nvPr/>
          </p:nvSpPr>
          <p:spPr>
            <a:xfrm>
              <a:off x="1188583" y="2034851"/>
              <a:ext cx="740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Nombre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xmlns="" id="{F8D47630-0C04-4676-8833-2FE4411B324C}"/>
                </a:ext>
              </a:extLst>
            </p:cNvPr>
            <p:cNvSpPr txBox="1"/>
            <p:nvPr/>
          </p:nvSpPr>
          <p:spPr>
            <a:xfrm>
              <a:off x="2249442" y="2054381"/>
              <a:ext cx="646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Cargo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xmlns="" id="{2F36EBF3-5758-4F03-8635-E0E3871463F6}"/>
                </a:ext>
              </a:extLst>
            </p:cNvPr>
            <p:cNvSpPr txBox="1"/>
            <p:nvPr/>
          </p:nvSpPr>
          <p:spPr>
            <a:xfrm>
              <a:off x="4028090" y="2037690"/>
              <a:ext cx="1261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Hora  Entrada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xmlns="" id="{D8EFA2B8-4C17-4CC1-8633-43ECA80E0C4D}"/>
                </a:ext>
              </a:extLst>
            </p:cNvPr>
            <p:cNvSpPr txBox="1"/>
            <p:nvPr/>
          </p:nvSpPr>
          <p:spPr>
            <a:xfrm>
              <a:off x="5550271" y="2028674"/>
              <a:ext cx="1261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Hora  Salida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xmlns="" id="{D8DBA36E-6A05-4708-992C-E1E44ED3A967}"/>
                </a:ext>
              </a:extLst>
            </p:cNvPr>
            <p:cNvSpPr/>
            <p:nvPr/>
          </p:nvSpPr>
          <p:spPr>
            <a:xfrm>
              <a:off x="414337" y="1196148"/>
              <a:ext cx="7156757" cy="338328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BBCE9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xmlns="" id="{FBAF0A33-3DA2-4D1C-90C3-1885DBC7AE5E}"/>
                </a:ext>
              </a:extLst>
            </p:cNvPr>
            <p:cNvSpPr txBox="1"/>
            <p:nvPr/>
          </p:nvSpPr>
          <p:spPr>
            <a:xfrm>
              <a:off x="507372" y="2345386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José Martínez	Pediatra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xmlns="" id="{36C766F6-C6C6-4965-9886-C6E0DCA54804}"/>
                </a:ext>
              </a:extLst>
            </p:cNvPr>
            <p:cNvSpPr txBox="1"/>
            <p:nvPr/>
          </p:nvSpPr>
          <p:spPr>
            <a:xfrm>
              <a:off x="489945" y="2684777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latin typeface="Berlin Sans FB" panose="020E0602020502020306" pitchFamily="34" charset="0"/>
                </a:rPr>
                <a:t>14144557  </a:t>
              </a:r>
              <a:r>
                <a:rPr lang="es-ES" sz="1200" dirty="0">
                  <a:latin typeface="Berlin Sans FB" panose="020E0602020502020306" pitchFamily="34" charset="0"/>
                </a:rPr>
                <a:t>Juan Pérez	Medico General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xmlns="" id="{5E77051F-4B45-4A05-B5A6-4A3DAD091D1C}"/>
                </a:ext>
              </a:extLst>
            </p:cNvPr>
            <p:cNvSpPr txBox="1"/>
            <p:nvPr/>
          </p:nvSpPr>
          <p:spPr>
            <a:xfrm>
              <a:off x="507372" y="3024168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latin typeface="Berlin Sans FB" panose="020E0602020502020306" pitchFamily="34" charset="0"/>
                </a:rPr>
                <a:t>13234867  </a:t>
              </a:r>
              <a:r>
                <a:rPr lang="es-ES" sz="1200" dirty="0">
                  <a:latin typeface="Berlin Sans FB" panose="020E0602020502020306" pitchFamily="34" charset="0"/>
                </a:rPr>
                <a:t>María Benavidez	Odontólogo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xmlns="" id="{283A02C4-E5C0-4F2A-BF55-CD98A88199C9}"/>
                </a:ext>
              </a:extLst>
            </p:cNvPr>
            <p:cNvSpPr txBox="1"/>
            <p:nvPr/>
          </p:nvSpPr>
          <p:spPr>
            <a:xfrm>
              <a:off x="507371" y="3337743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latin typeface="Berlin Sans FB" panose="020E0602020502020306" pitchFamily="34" charset="0"/>
                </a:rPr>
                <a:t>16193507  </a:t>
              </a:r>
              <a:r>
                <a:rPr lang="es-ES" sz="1200" dirty="0">
                  <a:latin typeface="Berlin Sans FB" panose="020E0602020502020306" pitchFamily="34" charset="0"/>
                </a:rPr>
                <a:t>Raúl Rodríguez	Enfermero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xmlns="" id="{3FDFE8CF-6D34-4B93-A41D-DCB7FED142A8}"/>
                </a:ext>
              </a:extLst>
            </p:cNvPr>
            <p:cNvSpPr txBox="1"/>
            <p:nvPr/>
          </p:nvSpPr>
          <p:spPr>
            <a:xfrm>
              <a:off x="4029687" y="2696607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2:00 AM</a:t>
              </a:r>
              <a:endParaRPr lang="es-CO" sz="1200" dirty="0"/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xmlns="" id="{F356955D-3CA6-4516-9CE2-F030B413A337}"/>
                </a:ext>
              </a:extLst>
            </p:cNvPr>
            <p:cNvSpPr txBox="1"/>
            <p:nvPr/>
          </p:nvSpPr>
          <p:spPr>
            <a:xfrm>
              <a:off x="4029686" y="2366580"/>
              <a:ext cx="1520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19/02/2021  12:00 PM</a:t>
              </a:r>
              <a:endParaRPr lang="es-CO" sz="1200" dirty="0"/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xmlns="" id="{DDDED805-5C92-423B-9AE4-9B655F1F7685}"/>
                </a:ext>
              </a:extLst>
            </p:cNvPr>
            <p:cNvSpPr txBox="1"/>
            <p:nvPr/>
          </p:nvSpPr>
          <p:spPr>
            <a:xfrm>
              <a:off x="4029687" y="3026761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4:00 AM</a:t>
              </a:r>
              <a:endParaRPr lang="es-CO" sz="1200" dirty="0"/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xmlns="" id="{991A67D3-9603-44F1-B19B-AFFB54DD466B}"/>
                </a:ext>
              </a:extLst>
            </p:cNvPr>
            <p:cNvSpPr txBox="1"/>
            <p:nvPr/>
          </p:nvSpPr>
          <p:spPr>
            <a:xfrm>
              <a:off x="4029687" y="3373757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6:00 AM</a:t>
              </a:r>
              <a:endParaRPr lang="es-CO" sz="1200" dirty="0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xmlns="" id="{27AF796E-A239-4402-9394-492F64A16D61}"/>
                </a:ext>
              </a:extLst>
            </p:cNvPr>
            <p:cNvSpPr txBox="1"/>
            <p:nvPr/>
          </p:nvSpPr>
          <p:spPr>
            <a:xfrm>
              <a:off x="5551866" y="2366453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8:00 AM</a:t>
              </a:r>
              <a:endParaRPr lang="es-CO" sz="1200" dirty="0"/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xmlns="" id="{3297A7E9-1151-4205-A01C-35BD2C00A824}"/>
                </a:ext>
              </a:extLst>
            </p:cNvPr>
            <p:cNvSpPr txBox="1"/>
            <p:nvPr/>
          </p:nvSpPr>
          <p:spPr>
            <a:xfrm>
              <a:off x="5551867" y="2679740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10:00 AM</a:t>
              </a:r>
              <a:endParaRPr lang="es-CO" sz="1200" dirty="0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xmlns="" id="{2344A0D0-1AB2-4120-A93E-90FA4B9FAA20}"/>
                </a:ext>
              </a:extLst>
            </p:cNvPr>
            <p:cNvSpPr txBox="1"/>
            <p:nvPr/>
          </p:nvSpPr>
          <p:spPr>
            <a:xfrm>
              <a:off x="5551866" y="3009767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12:00 AM</a:t>
              </a:r>
              <a:endParaRPr lang="es-CO" sz="1200" dirty="0"/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xmlns="" id="{F17B9629-21BA-4752-BC6C-76E6CA18D381}"/>
                </a:ext>
              </a:extLst>
            </p:cNvPr>
            <p:cNvSpPr txBox="1"/>
            <p:nvPr/>
          </p:nvSpPr>
          <p:spPr>
            <a:xfrm>
              <a:off x="5551866" y="3373757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2:00 PM</a:t>
              </a:r>
              <a:endParaRPr lang="es-CO" sz="1200" dirty="0"/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xmlns="" id="{A76E5A40-277D-46B2-AFEB-E98040E6235C}"/>
                </a:ext>
              </a:extLst>
            </p:cNvPr>
            <p:cNvSpPr txBox="1"/>
            <p:nvPr/>
          </p:nvSpPr>
          <p:spPr>
            <a:xfrm>
              <a:off x="505777" y="1852125"/>
              <a:ext cx="646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Cedula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xmlns="" id="{6E1F42CA-238E-46B2-82B7-2F9837CC34B5}"/>
                </a:ext>
              </a:extLst>
            </p:cNvPr>
            <p:cNvSpPr txBox="1"/>
            <p:nvPr/>
          </p:nvSpPr>
          <p:spPr>
            <a:xfrm>
              <a:off x="1188583" y="1847689"/>
              <a:ext cx="740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Nombre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xmlns="" id="{05C8E30C-25C6-497D-9A59-B56A82E89541}"/>
                </a:ext>
              </a:extLst>
            </p:cNvPr>
            <p:cNvSpPr txBox="1"/>
            <p:nvPr/>
          </p:nvSpPr>
          <p:spPr>
            <a:xfrm>
              <a:off x="2249442" y="1867219"/>
              <a:ext cx="646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Cargo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xmlns="" id="{9AFFBF33-C2E4-491B-88F1-99FB37242637}"/>
                </a:ext>
              </a:extLst>
            </p:cNvPr>
            <p:cNvSpPr txBox="1"/>
            <p:nvPr/>
          </p:nvSpPr>
          <p:spPr>
            <a:xfrm>
              <a:off x="4028090" y="1850528"/>
              <a:ext cx="1261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Hora  Entrada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xmlns="" id="{ED0CBDA4-305E-49B4-88C8-C2C737D18BA8}"/>
                </a:ext>
              </a:extLst>
            </p:cNvPr>
            <p:cNvSpPr txBox="1"/>
            <p:nvPr/>
          </p:nvSpPr>
          <p:spPr>
            <a:xfrm>
              <a:off x="5550271" y="1841512"/>
              <a:ext cx="1261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Hora  Salida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257175" y="928048"/>
            <a:ext cx="3773010" cy="4589755"/>
            <a:chOff x="257175" y="928048"/>
            <a:chExt cx="3773010" cy="4589755"/>
          </a:xfrm>
        </p:grpSpPr>
        <p:sp>
          <p:nvSpPr>
            <p:cNvPr id="53" name="Rectángulo: esquinas redondeadas 52">
              <a:extLst>
                <a:ext uri="{FF2B5EF4-FFF2-40B4-BE49-F238E27FC236}">
                  <a16:creationId xmlns:a16="http://schemas.microsoft.com/office/drawing/2014/main" xmlns="" id="{F6E797F7-EA55-447E-B1A3-C1CF6FAE0C80}"/>
                </a:ext>
              </a:extLst>
            </p:cNvPr>
            <p:cNvSpPr/>
            <p:nvPr/>
          </p:nvSpPr>
          <p:spPr>
            <a:xfrm>
              <a:off x="257175" y="928048"/>
              <a:ext cx="3773010" cy="458975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BBCE9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xmlns="" id="{E2BBDEAF-B1AC-4EE9-962B-3B2ADEDCBB5F}"/>
                </a:ext>
              </a:extLst>
            </p:cNvPr>
            <p:cNvSpPr txBox="1"/>
            <p:nvPr/>
          </p:nvSpPr>
          <p:spPr>
            <a:xfrm>
              <a:off x="1158474" y="970865"/>
              <a:ext cx="1970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Gestionar Personal</a:t>
              </a:r>
              <a:endParaRPr lang="es-CO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xmlns="" id="{08EA0560-15A8-4E00-9124-82F1C4792E08}"/>
                </a:ext>
              </a:extLst>
            </p:cNvPr>
            <p:cNvSpPr txBox="1"/>
            <p:nvPr/>
          </p:nvSpPr>
          <p:spPr>
            <a:xfrm>
              <a:off x="1824521" y="144343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Cedula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56" name="Rectángulo: esquinas redondeadas 56">
              <a:extLst>
                <a:ext uri="{FF2B5EF4-FFF2-40B4-BE49-F238E27FC236}">
                  <a16:creationId xmlns:a16="http://schemas.microsoft.com/office/drawing/2014/main" xmlns="" id="{5950932F-72FE-47F6-A44F-75218480D2B8}"/>
                </a:ext>
              </a:extLst>
            </p:cNvPr>
            <p:cNvSpPr/>
            <p:nvPr/>
          </p:nvSpPr>
          <p:spPr>
            <a:xfrm>
              <a:off x="1592988" y="4947303"/>
              <a:ext cx="1071562" cy="419097"/>
            </a:xfrm>
            <a:prstGeom prst="roundRect">
              <a:avLst/>
            </a:prstGeom>
            <a:solidFill>
              <a:srgbClr val="0097CC"/>
            </a:solidFill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bg1"/>
                  </a:solidFill>
                  <a:latin typeface="Franklin Gothic Medium Cond" panose="020B0606030402020204" pitchFamily="34" charset="0"/>
                </a:rPr>
                <a:t>Registrar</a:t>
              </a:r>
              <a:endParaRPr lang="es-CO" sz="2000" dirty="0">
                <a:solidFill>
                  <a:schemeClr val="bg1"/>
                </a:solidFill>
                <a:latin typeface="Franklin Gothic Medium Cond" panose="020B0606030402020204" pitchFamily="34" charset="0"/>
              </a:endParaRP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xmlns="" id="{F0B68E27-6574-42E5-BF40-41AF25EBA4A0}"/>
                </a:ext>
              </a:extLst>
            </p:cNvPr>
            <p:cNvSpPr txBox="1"/>
            <p:nvPr/>
          </p:nvSpPr>
          <p:spPr>
            <a:xfrm>
              <a:off x="1806233" y="1988386"/>
              <a:ext cx="713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Nombre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xmlns="" id="{A80FB54F-9F90-46A6-A27D-13A804DE2C04}"/>
                </a:ext>
              </a:extLst>
            </p:cNvPr>
            <p:cNvSpPr txBox="1"/>
            <p:nvPr/>
          </p:nvSpPr>
          <p:spPr>
            <a:xfrm>
              <a:off x="1853762" y="2558477"/>
              <a:ext cx="580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Cargo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xmlns="" id="{29DBE41A-B417-4B20-86DA-B1610CFD19E0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04" y="3641110"/>
              <a:ext cx="2153866" cy="390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xmlns="" id="{6777B90E-68F7-4204-A630-9DD39AEB452E}"/>
                </a:ext>
              </a:extLst>
            </p:cNvPr>
            <p:cNvSpPr txBox="1"/>
            <p:nvPr/>
          </p:nvSpPr>
          <p:spPr>
            <a:xfrm>
              <a:off x="1607898" y="3138988"/>
              <a:ext cx="1071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Hora entrada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xmlns="" id="{DBCD1ED3-F9CC-4C15-9224-443A5DCF2E12}"/>
                </a:ext>
              </a:extLst>
            </p:cNvPr>
            <p:cNvSpPr txBox="1"/>
            <p:nvPr/>
          </p:nvSpPr>
          <p:spPr>
            <a:xfrm>
              <a:off x="1627280" y="3812251"/>
              <a:ext cx="1071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Hora Salida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xmlns="" id="{7ECF0737-6F53-4AFA-8F28-2944CB0A9C6D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04" y="4259106"/>
              <a:ext cx="2153866" cy="390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xmlns="" id="{0E43761A-D3D4-468F-A01A-0916868EE2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04" y="2420814"/>
              <a:ext cx="2153866" cy="390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xmlns="" id="{0EE43D2B-F3E6-4D6A-B53E-6F4AAF836DA8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04" y="1883216"/>
              <a:ext cx="2153866" cy="390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xmlns="" id="{205C1F77-B99F-49F6-9BD3-AE8AFC713964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04" y="3001030"/>
              <a:ext cx="2153866" cy="390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0" name="CuadroTexto 79">
            <a:extLst>
              <a:ext uri="{FF2B5EF4-FFF2-40B4-BE49-F238E27FC236}">
                <a16:creationId xmlns:a16="http://schemas.microsoft.com/office/drawing/2014/main" xmlns="" id="{283A02C4-E5C0-4F2A-BF55-CD98A88199C9}"/>
              </a:ext>
            </a:extLst>
          </p:cNvPr>
          <p:cNvSpPr txBox="1"/>
          <p:nvPr/>
        </p:nvSpPr>
        <p:spPr>
          <a:xfrm>
            <a:off x="5603261" y="3846067"/>
            <a:ext cx="3100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Berlin Sans FB" panose="020E0602020502020306" pitchFamily="34" charset="0"/>
              </a:rPr>
              <a:t>15273254</a:t>
            </a:r>
            <a:r>
              <a:rPr lang="es-ES" sz="1200" dirty="0">
                <a:latin typeface="Berlin Sans FB" panose="020E0602020502020306" pitchFamily="34" charset="0"/>
              </a:rPr>
              <a:t>  José </a:t>
            </a:r>
            <a:r>
              <a:rPr lang="es-ES" sz="1200" dirty="0" smtClean="0">
                <a:latin typeface="Berlin Sans FB" panose="020E0602020502020306" pitchFamily="34" charset="0"/>
              </a:rPr>
              <a:t>Ramírez</a:t>
            </a:r>
            <a:r>
              <a:rPr lang="es-ES" sz="1200" dirty="0">
                <a:latin typeface="Berlin Sans FB" panose="020E0602020502020306" pitchFamily="34" charset="0"/>
              </a:rPr>
              <a:t>	</a:t>
            </a:r>
            <a:r>
              <a:rPr lang="es-ES" sz="1200" dirty="0">
                <a:latin typeface="Berlin Sans FB" panose="020E0602020502020306" pitchFamily="34" charset="0"/>
              </a:rPr>
              <a:t>Medico internista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xmlns="" id="{991A67D3-9603-44F1-B19B-AFFB54DD466B}"/>
              </a:ext>
            </a:extLst>
          </p:cNvPr>
          <p:cNvSpPr txBox="1"/>
          <p:nvPr/>
        </p:nvSpPr>
        <p:spPr>
          <a:xfrm>
            <a:off x="8785060" y="3871182"/>
            <a:ext cx="1374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Berlin Sans FB" panose="020E0602020502020306" pitchFamily="34" charset="0"/>
              </a:rPr>
              <a:t>20/02/2021  </a:t>
            </a:r>
            <a:r>
              <a:rPr lang="es-ES" sz="1200" dirty="0" smtClean="0">
                <a:latin typeface="Berlin Sans FB" panose="020E0602020502020306" pitchFamily="34" charset="0"/>
              </a:rPr>
              <a:t>2:00 PM</a:t>
            </a:r>
            <a:endParaRPr lang="es-CO" sz="1200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xmlns="" id="{991A67D3-9603-44F1-B19B-AFFB54DD466B}"/>
              </a:ext>
            </a:extLst>
          </p:cNvPr>
          <p:cNvSpPr txBox="1"/>
          <p:nvPr/>
        </p:nvSpPr>
        <p:spPr>
          <a:xfrm>
            <a:off x="10164280" y="3871182"/>
            <a:ext cx="1374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Berlin Sans FB" panose="020E0602020502020306" pitchFamily="34" charset="0"/>
              </a:rPr>
              <a:t>20/02/2021  </a:t>
            </a:r>
            <a:r>
              <a:rPr lang="es-ES" sz="1200" dirty="0" smtClean="0">
                <a:latin typeface="Berlin Sans FB" panose="020E0602020502020306" pitchFamily="34" charset="0"/>
              </a:rPr>
              <a:t>10:00 PM</a:t>
            </a:r>
            <a:endParaRPr lang="es-CO" sz="1200" dirty="0"/>
          </a:p>
        </p:txBody>
      </p:sp>
      <p:grpSp>
        <p:nvGrpSpPr>
          <p:cNvPr id="86" name="Grupo 85"/>
          <p:cNvGrpSpPr/>
          <p:nvPr/>
        </p:nvGrpSpPr>
        <p:grpSpPr>
          <a:xfrm>
            <a:off x="0" y="0"/>
            <a:ext cx="12192000" cy="630268"/>
            <a:chOff x="0" y="0"/>
            <a:chExt cx="12192000" cy="630268"/>
          </a:xfrm>
        </p:grpSpPr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xmlns="" id="{8BBC66AC-1FF3-4F0D-BCF8-26971C49DD13}"/>
                </a:ext>
              </a:extLst>
            </p:cNvPr>
            <p:cNvSpPr/>
            <p:nvPr/>
          </p:nvSpPr>
          <p:spPr>
            <a:xfrm>
              <a:off x="0" y="0"/>
              <a:ext cx="12192000" cy="630268"/>
            </a:xfrm>
            <a:prstGeom prst="rect">
              <a:avLst/>
            </a:prstGeom>
            <a:solidFill>
              <a:srgbClr val="2BBCE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88" name="Grupo 87"/>
            <p:cNvGrpSpPr/>
            <p:nvPr/>
          </p:nvGrpSpPr>
          <p:grpSpPr>
            <a:xfrm>
              <a:off x="257175" y="71488"/>
              <a:ext cx="1646741" cy="369332"/>
              <a:chOff x="257175" y="71488"/>
              <a:chExt cx="1646741" cy="369332"/>
            </a:xfrm>
          </p:grpSpPr>
          <p:grpSp>
            <p:nvGrpSpPr>
              <p:cNvPr id="94" name="Grupo 93">
                <a:extLst>
                  <a:ext uri="{FF2B5EF4-FFF2-40B4-BE49-F238E27FC236}">
                    <a16:creationId xmlns:a16="http://schemas.microsoft.com/office/drawing/2014/main" xmlns="" id="{1490F170-5E81-4AE4-BF83-1D8E59E7BEC6}"/>
                  </a:ext>
                </a:extLst>
              </p:cNvPr>
              <p:cNvGrpSpPr/>
              <p:nvPr/>
            </p:nvGrpSpPr>
            <p:grpSpPr>
              <a:xfrm>
                <a:off x="257175" y="123825"/>
                <a:ext cx="314325" cy="304799"/>
                <a:chOff x="1285875" y="1474530"/>
                <a:chExt cx="742950" cy="659069"/>
              </a:xfrm>
            </p:grpSpPr>
            <p:sp>
              <p:nvSpPr>
                <p:cNvPr id="96" name="Corazón 95">
                  <a:extLst>
                    <a:ext uri="{FF2B5EF4-FFF2-40B4-BE49-F238E27FC236}">
                      <a16:creationId xmlns:a16="http://schemas.microsoft.com/office/drawing/2014/main" xmlns="" id="{D10C4332-F55B-462E-BFEB-F4ABBBEA623C}"/>
                    </a:ext>
                  </a:extLst>
                </p:cNvPr>
                <p:cNvSpPr/>
                <p:nvPr/>
              </p:nvSpPr>
              <p:spPr>
                <a:xfrm>
                  <a:off x="1285875" y="1474530"/>
                  <a:ext cx="742950" cy="659069"/>
                </a:xfrm>
                <a:prstGeom prst="heart">
                  <a:avLst/>
                </a:prstGeom>
                <a:solidFill>
                  <a:srgbClr val="BC351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7" name="Cruz 96">
                  <a:extLst>
                    <a:ext uri="{FF2B5EF4-FFF2-40B4-BE49-F238E27FC236}">
                      <a16:creationId xmlns:a16="http://schemas.microsoft.com/office/drawing/2014/main" xmlns="" id="{EEEA96DA-AE8B-496E-89D4-CBEBA13AE23E}"/>
                    </a:ext>
                  </a:extLst>
                </p:cNvPr>
                <p:cNvSpPr/>
                <p:nvPr/>
              </p:nvSpPr>
              <p:spPr>
                <a:xfrm>
                  <a:off x="1678781" y="1625856"/>
                  <a:ext cx="248649" cy="269619"/>
                </a:xfrm>
                <a:prstGeom prst="plus">
                  <a:avLst>
                    <a:gd name="adj" fmla="val 38846"/>
                  </a:avLst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xmlns="" id="{C0EC2F8E-B1F1-4679-BECC-7947FB352EAF}"/>
                  </a:ext>
                </a:extLst>
              </p:cNvPr>
              <p:cNvSpPr txBox="1"/>
              <p:nvPr/>
            </p:nvSpPr>
            <p:spPr>
              <a:xfrm>
                <a:off x="571500" y="71488"/>
                <a:ext cx="1332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Prueba EPS</a:t>
                </a:r>
                <a:endParaRPr lang="es-CO" dirty="0">
                  <a:solidFill>
                    <a:schemeClr val="bg1"/>
                  </a:solidFill>
                  <a:latin typeface="Berlin Sans FB" panose="020E0602020502020306" pitchFamily="34" charset="0"/>
                </a:endParaRPr>
              </a:p>
            </p:txBody>
          </p:sp>
        </p:grpSp>
        <p:sp>
          <p:nvSpPr>
            <p:cNvPr id="89" name="CuadroTexto 88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3902E7AD-3E09-4848-BC63-3148D86BCDBF}"/>
                </a:ext>
              </a:extLst>
            </p:cNvPr>
            <p:cNvSpPr txBox="1"/>
            <p:nvPr/>
          </p:nvSpPr>
          <p:spPr>
            <a:xfrm>
              <a:off x="5812909" y="119059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Inicio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90" name="CuadroTexto 89">
              <a:hlinkClick r:id="rId3" action="ppaction://hlinksldjump"/>
              <a:extLst>
                <a:ext uri="{FF2B5EF4-FFF2-40B4-BE49-F238E27FC236}">
                  <a16:creationId xmlns:a16="http://schemas.microsoft.com/office/drawing/2014/main" xmlns="" id="{9672A16C-16F5-4785-ACB2-2F1D33C2C4F6}"/>
                </a:ext>
              </a:extLst>
            </p:cNvPr>
            <p:cNvSpPr txBox="1"/>
            <p:nvPr/>
          </p:nvSpPr>
          <p:spPr>
            <a:xfrm>
              <a:off x="6421455" y="119060"/>
              <a:ext cx="18227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Registrar especialidad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91" name="CuadroTexto 90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90F75B99-001B-49DC-8E4F-CBE56E75B9D0}"/>
                </a:ext>
              </a:extLst>
            </p:cNvPr>
            <p:cNvSpPr txBox="1"/>
            <p:nvPr/>
          </p:nvSpPr>
          <p:spPr>
            <a:xfrm>
              <a:off x="11403272" y="124549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Salir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92" name="CuadroTexto 91">
              <a:hlinkClick r:id="rId5" action="ppaction://hlinksldjump"/>
              <a:extLst>
                <a:ext uri="{FF2B5EF4-FFF2-40B4-BE49-F238E27FC236}">
                  <a16:creationId xmlns:a16="http://schemas.microsoft.com/office/drawing/2014/main" xmlns="" id="{9672A16C-16F5-4785-ACB2-2F1D33C2C4F6}"/>
                </a:ext>
              </a:extLst>
            </p:cNvPr>
            <p:cNvSpPr txBox="1"/>
            <p:nvPr/>
          </p:nvSpPr>
          <p:spPr>
            <a:xfrm>
              <a:off x="8244964" y="121911"/>
              <a:ext cx="1513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Registrar personal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93" name="CuadroTexto 92">
              <a:hlinkClick r:id="rId6" action="ppaction://hlinksldjump"/>
              <a:extLst>
                <a:ext uri="{FF2B5EF4-FFF2-40B4-BE49-F238E27FC236}">
                  <a16:creationId xmlns:a16="http://schemas.microsoft.com/office/drawing/2014/main" xmlns="" id="{9672A16C-16F5-4785-ACB2-2F1D33C2C4F6}"/>
                </a:ext>
              </a:extLst>
            </p:cNvPr>
            <p:cNvSpPr txBox="1"/>
            <p:nvPr/>
          </p:nvSpPr>
          <p:spPr>
            <a:xfrm>
              <a:off x="9717117" y="115923"/>
              <a:ext cx="15616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Gestionar personal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28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xmlns="" id="{AC699C59-0F40-4BFB-9ABD-2985CA787054}"/>
              </a:ext>
            </a:extLst>
          </p:cNvPr>
          <p:cNvGrpSpPr/>
          <p:nvPr/>
        </p:nvGrpSpPr>
        <p:grpSpPr>
          <a:xfrm>
            <a:off x="0" y="0"/>
            <a:ext cx="12192000" cy="630268"/>
            <a:chOff x="0" y="0"/>
            <a:chExt cx="12192000" cy="630268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xmlns="" id="{8BBC66AC-1FF3-4F0D-BCF8-26971C49DD13}"/>
                </a:ext>
              </a:extLst>
            </p:cNvPr>
            <p:cNvSpPr/>
            <p:nvPr/>
          </p:nvSpPr>
          <p:spPr>
            <a:xfrm>
              <a:off x="0" y="0"/>
              <a:ext cx="12192000" cy="630268"/>
            </a:xfrm>
            <a:prstGeom prst="rect">
              <a:avLst/>
            </a:prstGeom>
            <a:solidFill>
              <a:srgbClr val="2BBCE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xmlns="" id="{1490F170-5E81-4AE4-BF83-1D8E59E7BEC6}"/>
                </a:ext>
              </a:extLst>
            </p:cNvPr>
            <p:cNvGrpSpPr/>
            <p:nvPr/>
          </p:nvGrpSpPr>
          <p:grpSpPr>
            <a:xfrm>
              <a:off x="257175" y="123825"/>
              <a:ext cx="314325" cy="304799"/>
              <a:chOff x="1285875" y="1474530"/>
              <a:chExt cx="742950" cy="659069"/>
            </a:xfrm>
          </p:grpSpPr>
          <p:sp>
            <p:nvSpPr>
              <p:cNvPr id="9" name="Corazón 8">
                <a:extLst>
                  <a:ext uri="{FF2B5EF4-FFF2-40B4-BE49-F238E27FC236}">
                    <a16:creationId xmlns:a16="http://schemas.microsoft.com/office/drawing/2014/main" xmlns="" id="{D10C4332-F55B-462E-BFEB-F4ABBBEA623C}"/>
                  </a:ext>
                </a:extLst>
              </p:cNvPr>
              <p:cNvSpPr/>
              <p:nvPr/>
            </p:nvSpPr>
            <p:spPr>
              <a:xfrm>
                <a:off x="1285875" y="1474530"/>
                <a:ext cx="742950" cy="659069"/>
              </a:xfrm>
              <a:prstGeom prst="heart">
                <a:avLst/>
              </a:prstGeom>
              <a:solidFill>
                <a:srgbClr val="BC351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" name="Cruz 9">
                <a:extLst>
                  <a:ext uri="{FF2B5EF4-FFF2-40B4-BE49-F238E27FC236}">
                    <a16:creationId xmlns:a16="http://schemas.microsoft.com/office/drawing/2014/main" xmlns="" id="{EEEA96DA-AE8B-496E-89D4-CBEBA13AE23E}"/>
                  </a:ext>
                </a:extLst>
              </p:cNvPr>
              <p:cNvSpPr/>
              <p:nvPr/>
            </p:nvSpPr>
            <p:spPr>
              <a:xfrm>
                <a:off x="1678781" y="1625856"/>
                <a:ext cx="248649" cy="269619"/>
              </a:xfrm>
              <a:prstGeom prst="plus">
                <a:avLst>
                  <a:gd name="adj" fmla="val 38846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xmlns="" id="{C0EC2F8E-B1F1-4679-BECC-7947FB352EAF}"/>
                </a:ext>
              </a:extLst>
            </p:cNvPr>
            <p:cNvSpPr txBox="1"/>
            <p:nvPr/>
          </p:nvSpPr>
          <p:spPr>
            <a:xfrm>
              <a:off x="571500" y="71488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Prueba EPS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" name="CuadroTexto 5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3902E7AD-3E09-4848-BC63-3148D86BCDBF}"/>
                </a:ext>
              </a:extLst>
            </p:cNvPr>
            <p:cNvSpPr txBox="1"/>
            <p:nvPr/>
          </p:nvSpPr>
          <p:spPr>
            <a:xfrm>
              <a:off x="10321887" y="119060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Volver atrás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xmlns="" id="{FDEB9CF2-E21B-46DF-BB28-1D0A340041B6}"/>
              </a:ext>
            </a:extLst>
          </p:cNvPr>
          <p:cNvGrpSpPr/>
          <p:nvPr/>
        </p:nvGrpSpPr>
        <p:grpSpPr>
          <a:xfrm>
            <a:off x="0" y="5815584"/>
            <a:ext cx="12192000" cy="1042416"/>
            <a:chOff x="0" y="5815584"/>
            <a:chExt cx="12192000" cy="1042416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xmlns="" id="{4DA1EFF1-438D-4284-8B47-D56220095B7D}"/>
                </a:ext>
              </a:extLst>
            </p:cNvPr>
            <p:cNvSpPr/>
            <p:nvPr/>
          </p:nvSpPr>
          <p:spPr>
            <a:xfrm>
              <a:off x="0" y="5815584"/>
              <a:ext cx="12192000" cy="1042416"/>
            </a:xfrm>
            <a:prstGeom prst="rect">
              <a:avLst/>
            </a:prstGeom>
            <a:solidFill>
              <a:srgbClr val="2BBCE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xmlns="" id="{17FE6453-BB3F-4265-99FF-F375B9B0DA74}"/>
                </a:ext>
              </a:extLst>
            </p:cNvPr>
            <p:cNvSpPr txBox="1"/>
            <p:nvPr/>
          </p:nvSpPr>
          <p:spPr>
            <a:xfrm>
              <a:off x="528602" y="6152126"/>
              <a:ext cx="2007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000" dirty="0">
                  <a:solidFill>
                    <a:schemeClr val="bg1"/>
                  </a:solidFill>
                  <a:effectLst/>
                  <a:latin typeface="Berlin Sans FB" panose="020E0602020502020306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©</a:t>
              </a:r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Creado por ADSI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61" name="CuadroTexto 60"/>
          <p:cNvSpPr txBox="1"/>
          <p:nvPr/>
        </p:nvSpPr>
        <p:spPr>
          <a:xfrm>
            <a:off x="2136475" y="888521"/>
            <a:ext cx="791904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rgbClr val="0070C0"/>
                </a:solidFill>
                <a:latin typeface="Berlin Sans FB" panose="020E0602020502020306" pitchFamily="34" charset="0"/>
              </a:rPr>
              <a:t>¿Olvidaste tu contraseña?</a:t>
            </a:r>
          </a:p>
          <a:p>
            <a:pPr algn="ctr"/>
            <a:endParaRPr lang="es-ES" sz="2000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s-ES" sz="1600" dirty="0" smtClean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Déjanos ayudarte.</a:t>
            </a:r>
          </a:p>
          <a:p>
            <a:endParaRPr lang="es-ES" sz="1600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s-ES" sz="1600" dirty="0" smtClean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Te enviaremos un correo electrónico a tu dirección de correo de administrador, la cual ha sido dada por los desarrolladores y la cual te permitirá recuperar tu contraseña.</a:t>
            </a:r>
          </a:p>
          <a:p>
            <a:endParaRPr lang="es-ES" sz="1600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s-ES" sz="1600" dirty="0" smtClean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Por favor, escriba el correo aquí:</a:t>
            </a:r>
            <a:endParaRPr lang="es-CO" sz="1600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136475" y="3190962"/>
            <a:ext cx="3916392" cy="362309"/>
          </a:xfrm>
          <a:prstGeom prst="rect">
            <a:avLst/>
          </a:prstGeom>
          <a:solidFill>
            <a:schemeClr val="bg1"/>
          </a:solidFill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" panose="020E0602020502020306" pitchFamily="34" charset="0"/>
              </a:rPr>
              <a:t>Admin-Eps@Prueba.eps.co</a:t>
            </a:r>
            <a:endParaRPr lang="es-CO" sz="1400" dirty="0">
              <a:solidFill>
                <a:schemeClr val="tx1">
                  <a:lumMod val="85000"/>
                  <a:lumOff val="1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63" name="Rectángulo: esquinas redondeadas 13">
            <a:hlinkClick r:id="rId3" action="ppaction://hlinksldjump"/>
            <a:extLst>
              <a:ext uri="{FF2B5EF4-FFF2-40B4-BE49-F238E27FC236}">
                <a16:creationId xmlns:a16="http://schemas.microsoft.com/office/drawing/2014/main" xmlns="" id="{77BD790A-11DD-4EE5-9939-74E7E48E59BF}"/>
              </a:ext>
            </a:extLst>
          </p:cNvPr>
          <p:cNvSpPr/>
          <p:nvPr/>
        </p:nvSpPr>
        <p:spPr>
          <a:xfrm>
            <a:off x="2136475" y="3841268"/>
            <a:ext cx="1797170" cy="484387"/>
          </a:xfrm>
          <a:prstGeom prst="roundRec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Restablecer contraseña</a:t>
            </a:r>
            <a:endParaRPr lang="es-CO" sz="14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3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xmlns="" id="{AC699C59-0F40-4BFB-9ABD-2985CA787054}"/>
              </a:ext>
            </a:extLst>
          </p:cNvPr>
          <p:cNvGrpSpPr/>
          <p:nvPr/>
        </p:nvGrpSpPr>
        <p:grpSpPr>
          <a:xfrm>
            <a:off x="0" y="0"/>
            <a:ext cx="12192000" cy="630268"/>
            <a:chOff x="0" y="0"/>
            <a:chExt cx="12192000" cy="630268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xmlns="" id="{8BBC66AC-1FF3-4F0D-BCF8-26971C49DD13}"/>
                </a:ext>
              </a:extLst>
            </p:cNvPr>
            <p:cNvSpPr/>
            <p:nvPr/>
          </p:nvSpPr>
          <p:spPr>
            <a:xfrm>
              <a:off x="0" y="0"/>
              <a:ext cx="12192000" cy="630268"/>
            </a:xfrm>
            <a:prstGeom prst="rect">
              <a:avLst/>
            </a:prstGeom>
            <a:solidFill>
              <a:srgbClr val="2BBCE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xmlns="" id="{1490F170-5E81-4AE4-BF83-1D8E59E7BEC6}"/>
                </a:ext>
              </a:extLst>
            </p:cNvPr>
            <p:cNvGrpSpPr/>
            <p:nvPr/>
          </p:nvGrpSpPr>
          <p:grpSpPr>
            <a:xfrm>
              <a:off x="257175" y="123825"/>
              <a:ext cx="314325" cy="304799"/>
              <a:chOff x="1285875" y="1474530"/>
              <a:chExt cx="742950" cy="659069"/>
            </a:xfrm>
          </p:grpSpPr>
          <p:sp>
            <p:nvSpPr>
              <p:cNvPr id="7" name="Corazón 6">
                <a:extLst>
                  <a:ext uri="{FF2B5EF4-FFF2-40B4-BE49-F238E27FC236}">
                    <a16:creationId xmlns:a16="http://schemas.microsoft.com/office/drawing/2014/main" xmlns="" id="{D10C4332-F55B-462E-BFEB-F4ABBBEA623C}"/>
                  </a:ext>
                </a:extLst>
              </p:cNvPr>
              <p:cNvSpPr/>
              <p:nvPr/>
            </p:nvSpPr>
            <p:spPr>
              <a:xfrm>
                <a:off x="1285875" y="1474530"/>
                <a:ext cx="742950" cy="659069"/>
              </a:xfrm>
              <a:prstGeom prst="heart">
                <a:avLst/>
              </a:prstGeom>
              <a:solidFill>
                <a:srgbClr val="BC351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" name="Cruz 7">
                <a:extLst>
                  <a:ext uri="{FF2B5EF4-FFF2-40B4-BE49-F238E27FC236}">
                    <a16:creationId xmlns:a16="http://schemas.microsoft.com/office/drawing/2014/main" xmlns="" id="{EEEA96DA-AE8B-496E-89D4-CBEBA13AE23E}"/>
                  </a:ext>
                </a:extLst>
              </p:cNvPr>
              <p:cNvSpPr/>
              <p:nvPr/>
            </p:nvSpPr>
            <p:spPr>
              <a:xfrm>
                <a:off x="1678781" y="1625856"/>
                <a:ext cx="248649" cy="269619"/>
              </a:xfrm>
              <a:prstGeom prst="plus">
                <a:avLst>
                  <a:gd name="adj" fmla="val 38846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xmlns="" id="{C0EC2F8E-B1F1-4679-BECC-7947FB352EAF}"/>
                </a:ext>
              </a:extLst>
            </p:cNvPr>
            <p:cNvSpPr txBox="1"/>
            <p:nvPr/>
          </p:nvSpPr>
          <p:spPr>
            <a:xfrm>
              <a:off x="571500" y="71488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Prueba EPS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xmlns="" id="{3902E7AD-3E09-4848-BC63-3148D86BCDBF}"/>
                </a:ext>
              </a:extLst>
            </p:cNvPr>
            <p:cNvSpPr txBox="1"/>
            <p:nvPr/>
          </p:nvSpPr>
          <p:spPr>
            <a:xfrm>
              <a:off x="10321887" y="119060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Volver atrás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FDEB9CF2-E21B-46DF-BB28-1D0A340041B6}"/>
              </a:ext>
            </a:extLst>
          </p:cNvPr>
          <p:cNvGrpSpPr/>
          <p:nvPr/>
        </p:nvGrpSpPr>
        <p:grpSpPr>
          <a:xfrm>
            <a:off x="0" y="5815584"/>
            <a:ext cx="12192000" cy="1042416"/>
            <a:chOff x="0" y="5815584"/>
            <a:chExt cx="12192000" cy="1042416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xmlns="" id="{4DA1EFF1-438D-4284-8B47-D56220095B7D}"/>
                </a:ext>
              </a:extLst>
            </p:cNvPr>
            <p:cNvSpPr/>
            <p:nvPr/>
          </p:nvSpPr>
          <p:spPr>
            <a:xfrm>
              <a:off x="0" y="5815584"/>
              <a:ext cx="12192000" cy="1042416"/>
            </a:xfrm>
            <a:prstGeom prst="rect">
              <a:avLst/>
            </a:prstGeom>
            <a:solidFill>
              <a:srgbClr val="2BBCE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xmlns="" id="{17FE6453-BB3F-4265-99FF-F375B9B0DA74}"/>
                </a:ext>
              </a:extLst>
            </p:cNvPr>
            <p:cNvSpPr txBox="1"/>
            <p:nvPr/>
          </p:nvSpPr>
          <p:spPr>
            <a:xfrm>
              <a:off x="528602" y="6152126"/>
              <a:ext cx="2007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000" dirty="0">
                  <a:solidFill>
                    <a:schemeClr val="bg1"/>
                  </a:solidFill>
                  <a:effectLst/>
                  <a:latin typeface="Berlin Sans FB" panose="020E0602020502020306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©</a:t>
              </a:r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Creado por ADSI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2136475" y="888521"/>
            <a:ext cx="791904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rgbClr val="0070C0"/>
                </a:solidFill>
                <a:latin typeface="Berlin Sans FB" panose="020E0602020502020306" pitchFamily="34" charset="0"/>
              </a:rPr>
              <a:t>¿Olvidaste tu contraseña?</a:t>
            </a:r>
          </a:p>
          <a:p>
            <a:pPr algn="ctr"/>
            <a:endParaRPr lang="es-ES" sz="2000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s-ES" sz="1600" dirty="0" smtClean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Déjanos ayudarte.</a:t>
            </a:r>
          </a:p>
          <a:p>
            <a:endParaRPr lang="es-ES" sz="1600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s-ES" sz="1600" dirty="0" smtClean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Te enviaremos un correo electrónico a tu dirección de correo de administrador, la cual ha sido dada por los desarrolladores y la cual te permitirá recuperar tu contraseña.</a:t>
            </a:r>
          </a:p>
          <a:p>
            <a:endParaRPr lang="es-ES" sz="1600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s-ES" sz="1600" dirty="0" smtClean="0">
                <a:solidFill>
                  <a:schemeClr val="bg2">
                    <a:lumMod val="25000"/>
                  </a:schemeClr>
                </a:solidFill>
                <a:latin typeface="Berlin Sans FB" panose="020E0602020502020306" pitchFamily="34" charset="0"/>
              </a:rPr>
              <a:t>Por favor, escriba el correo aquí:</a:t>
            </a:r>
            <a:endParaRPr lang="es-CO" sz="1600" dirty="0">
              <a:solidFill>
                <a:schemeClr val="bg2">
                  <a:lumMod val="2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136475" y="3190962"/>
            <a:ext cx="3916392" cy="362309"/>
          </a:xfrm>
          <a:prstGeom prst="rect">
            <a:avLst/>
          </a:prstGeom>
          <a:solidFill>
            <a:schemeClr val="bg1"/>
          </a:solidFill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O" sz="1400" dirty="0">
              <a:solidFill>
                <a:schemeClr val="tx1">
                  <a:lumMod val="85000"/>
                  <a:lumOff val="1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xmlns="" id="{77BD790A-11DD-4EE5-9939-74E7E48E59BF}"/>
              </a:ext>
            </a:extLst>
          </p:cNvPr>
          <p:cNvSpPr/>
          <p:nvPr/>
        </p:nvSpPr>
        <p:spPr>
          <a:xfrm>
            <a:off x="2136475" y="3841268"/>
            <a:ext cx="1797170" cy="484387"/>
          </a:xfrm>
          <a:prstGeom prst="roundRec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latin typeface="Franklin Gothic Medium Cond" panose="020B0606030402020204" pitchFamily="34" charset="0"/>
              </a:rPr>
              <a:t>Restablecer contraseña</a:t>
            </a:r>
            <a:endParaRPr lang="es-CO" sz="1400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3784120" y="1468682"/>
            <a:ext cx="4623758" cy="3726612"/>
            <a:chOff x="3784120" y="1468682"/>
            <a:chExt cx="4623758" cy="3726612"/>
          </a:xfrm>
        </p:grpSpPr>
        <p:grpSp>
          <p:nvGrpSpPr>
            <p:cNvPr id="19" name="Grupo 18"/>
            <p:cNvGrpSpPr/>
            <p:nvPr/>
          </p:nvGrpSpPr>
          <p:grpSpPr>
            <a:xfrm>
              <a:off x="3784120" y="1468682"/>
              <a:ext cx="4623758" cy="3726612"/>
              <a:chOff x="3784120" y="1269043"/>
              <a:chExt cx="4623758" cy="3726612"/>
            </a:xfrm>
          </p:grpSpPr>
          <p:sp>
            <p:nvSpPr>
              <p:cNvPr id="15" name="Rectángulo redondeado 14"/>
              <p:cNvSpPr/>
              <p:nvPr/>
            </p:nvSpPr>
            <p:spPr>
              <a:xfrm>
                <a:off x="3784120" y="1269043"/>
                <a:ext cx="4623758" cy="3726612"/>
              </a:xfrm>
              <a:prstGeom prst="roundRect">
                <a:avLst/>
              </a:prstGeom>
              <a:ln w="28575">
                <a:solidFill>
                  <a:srgbClr val="0097CC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xmlns="" id="{A2559586-9AC2-44B7-9B68-3696AF651074}"/>
                  </a:ext>
                </a:extLst>
              </p:cNvPr>
              <p:cNvSpPr txBox="1"/>
              <p:nvPr/>
            </p:nvSpPr>
            <p:spPr>
              <a:xfrm>
                <a:off x="4339087" y="2977648"/>
                <a:ext cx="3623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>
                    <a:solidFill>
                      <a:srgbClr val="2CA02C"/>
                    </a:solidFill>
                    <a:latin typeface="Berlin Sans FB" panose="020E0602020502020306" pitchFamily="34" charset="0"/>
                  </a:rPr>
                  <a:t>¡Contraseña restablecida con éxito!</a:t>
                </a:r>
                <a:endParaRPr lang="es-CO" dirty="0">
                  <a:solidFill>
                    <a:srgbClr val="2CA02C"/>
                  </a:solidFill>
                  <a:latin typeface="Berlin Sans FB" panose="020E0602020502020306" pitchFamily="34" charset="0"/>
                </a:endParaRPr>
              </a:p>
            </p:txBody>
          </p:sp>
          <p:pic>
            <p:nvPicPr>
              <p:cNvPr id="17" name="Imagen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6270" y="1605565"/>
                <a:ext cx="1259457" cy="1232141"/>
              </a:xfrm>
              <a:prstGeom prst="rect">
                <a:avLst/>
              </a:prstGeom>
            </p:spPr>
          </p:pic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xmlns="" id="{A2559586-9AC2-44B7-9B68-3696AF651074}"/>
                  </a:ext>
                </a:extLst>
              </p:cNvPr>
              <p:cNvSpPr txBox="1"/>
              <p:nvPr/>
            </p:nvSpPr>
            <p:spPr>
              <a:xfrm>
                <a:off x="4804914" y="3345706"/>
                <a:ext cx="2671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 smtClean="0">
                    <a:solidFill>
                      <a:srgbClr val="0070C0"/>
                    </a:solidFill>
                    <a:latin typeface="Berlin Sans FB" panose="020E0602020502020306" pitchFamily="34" charset="0"/>
                  </a:rPr>
                  <a:t>Por favor verifica tu correo electrónico</a:t>
                </a:r>
                <a:endParaRPr lang="es-CO" sz="1200" dirty="0">
                  <a:solidFill>
                    <a:srgbClr val="0070C0"/>
                  </a:solidFill>
                  <a:latin typeface="Berlin Sans FB" panose="020E0602020502020306" pitchFamily="34" charset="0"/>
                </a:endParaRPr>
              </a:p>
            </p:txBody>
          </p:sp>
        </p:grpSp>
        <p:sp>
          <p:nvSpPr>
            <p:cNvPr id="20" name="Multiplicar 19">
              <a:hlinkClick r:id="rId3" action="ppaction://hlinksldjump"/>
            </p:cNvPr>
            <p:cNvSpPr/>
            <p:nvPr/>
          </p:nvSpPr>
          <p:spPr>
            <a:xfrm>
              <a:off x="7643004" y="1647031"/>
              <a:ext cx="319177" cy="287997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830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o 76">
            <a:extLst>
              <a:ext uri="{FF2B5EF4-FFF2-40B4-BE49-F238E27FC236}">
                <a16:creationId xmlns:a16="http://schemas.microsoft.com/office/drawing/2014/main" xmlns="" id="{FDEB9CF2-E21B-46DF-BB28-1D0A340041B6}"/>
              </a:ext>
            </a:extLst>
          </p:cNvPr>
          <p:cNvGrpSpPr/>
          <p:nvPr/>
        </p:nvGrpSpPr>
        <p:grpSpPr>
          <a:xfrm>
            <a:off x="0" y="5815584"/>
            <a:ext cx="12192000" cy="1042416"/>
            <a:chOff x="0" y="5815584"/>
            <a:chExt cx="12192000" cy="1042416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4DA1EFF1-438D-4284-8B47-D56220095B7D}"/>
                </a:ext>
              </a:extLst>
            </p:cNvPr>
            <p:cNvSpPr/>
            <p:nvPr/>
          </p:nvSpPr>
          <p:spPr>
            <a:xfrm>
              <a:off x="0" y="5815584"/>
              <a:ext cx="12192000" cy="1042416"/>
            </a:xfrm>
            <a:prstGeom prst="rect">
              <a:avLst/>
            </a:prstGeom>
            <a:solidFill>
              <a:srgbClr val="2BBCE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xmlns="" id="{17FE6453-BB3F-4265-99FF-F375B9B0DA74}"/>
                </a:ext>
              </a:extLst>
            </p:cNvPr>
            <p:cNvSpPr txBox="1"/>
            <p:nvPr/>
          </p:nvSpPr>
          <p:spPr>
            <a:xfrm>
              <a:off x="528602" y="6152126"/>
              <a:ext cx="2007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000" dirty="0">
                  <a:solidFill>
                    <a:schemeClr val="bg1"/>
                  </a:solidFill>
                  <a:effectLst/>
                  <a:latin typeface="Berlin Sans FB" panose="020E0602020502020306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©</a:t>
              </a:r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Creado por ADSI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xmlns="" id="{06F7F49F-F26E-4057-975C-6EBCDE944D40}"/>
              </a:ext>
            </a:extLst>
          </p:cNvPr>
          <p:cNvGrpSpPr/>
          <p:nvPr/>
        </p:nvGrpSpPr>
        <p:grpSpPr>
          <a:xfrm>
            <a:off x="414337" y="1182142"/>
            <a:ext cx="6471095" cy="3397286"/>
            <a:chOff x="414337" y="1182142"/>
            <a:chExt cx="7156757" cy="3397286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xmlns="" id="{0950FB2B-D7A2-4EA3-96A0-808097173CF9}"/>
                </a:ext>
              </a:extLst>
            </p:cNvPr>
            <p:cNvSpPr/>
            <p:nvPr/>
          </p:nvSpPr>
          <p:spPr>
            <a:xfrm>
              <a:off x="414337" y="1182142"/>
              <a:ext cx="7156757" cy="338328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BBCE9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xmlns="" id="{E96E1632-C031-43D6-B167-7FDD8E8F4E52}"/>
                </a:ext>
              </a:extLst>
            </p:cNvPr>
            <p:cNvSpPr txBox="1"/>
            <p:nvPr/>
          </p:nvSpPr>
          <p:spPr>
            <a:xfrm>
              <a:off x="2752189" y="1731510"/>
              <a:ext cx="24445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rgbClr val="002060"/>
                  </a:solidFill>
                  <a:latin typeface="Berlin Sans FB" panose="020E0602020502020306" pitchFamily="34" charset="0"/>
                </a:rPr>
                <a:t>Historial Entradas y salidas</a:t>
              </a:r>
              <a:endParaRPr lang="es-CO" sz="1400" dirty="0">
                <a:solidFill>
                  <a:srgbClr val="00206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xmlns="" id="{AB5F243B-A176-4FA9-85F8-74C1E564DA9D}"/>
                </a:ext>
              </a:extLst>
            </p:cNvPr>
            <p:cNvSpPr txBox="1"/>
            <p:nvPr/>
          </p:nvSpPr>
          <p:spPr>
            <a:xfrm>
              <a:off x="507372" y="2331380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José Martínez	Pediatra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xmlns="" id="{AEF72FF8-1C21-4A66-A9AF-CFE3B8E1A48B}"/>
                </a:ext>
              </a:extLst>
            </p:cNvPr>
            <p:cNvSpPr txBox="1"/>
            <p:nvPr/>
          </p:nvSpPr>
          <p:spPr>
            <a:xfrm>
              <a:off x="489945" y="2670771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Juan Pérez	Medico General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xmlns="" id="{4726675F-F2B6-49AE-B55D-25E92B1D5311}"/>
                </a:ext>
              </a:extLst>
            </p:cNvPr>
            <p:cNvSpPr txBox="1"/>
            <p:nvPr/>
          </p:nvSpPr>
          <p:spPr>
            <a:xfrm>
              <a:off x="507372" y="3010162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María Benavidez	Odontólogo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xmlns="" id="{A1204786-B3A9-4F5F-AFBA-C347C2259E7D}"/>
                </a:ext>
              </a:extLst>
            </p:cNvPr>
            <p:cNvSpPr txBox="1"/>
            <p:nvPr/>
          </p:nvSpPr>
          <p:spPr>
            <a:xfrm>
              <a:off x="507371" y="3323737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Raúl Rodríguez	Enfermero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xmlns="" id="{5C9B2C11-13DC-4DBE-B933-F00411D7A511}"/>
                </a:ext>
              </a:extLst>
            </p:cNvPr>
            <p:cNvSpPr txBox="1"/>
            <p:nvPr/>
          </p:nvSpPr>
          <p:spPr>
            <a:xfrm>
              <a:off x="4029687" y="2682601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2:00 AM</a:t>
              </a:r>
              <a:endParaRPr lang="es-CO" sz="1200" dirty="0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xmlns="" id="{44010F65-68BE-4167-A3C5-79C061A2FB7F}"/>
                </a:ext>
              </a:extLst>
            </p:cNvPr>
            <p:cNvSpPr txBox="1"/>
            <p:nvPr/>
          </p:nvSpPr>
          <p:spPr>
            <a:xfrm>
              <a:off x="4029686" y="2352574"/>
              <a:ext cx="1520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19/02/2021  12:00 PM</a:t>
              </a:r>
              <a:endParaRPr lang="es-CO" sz="1200" dirty="0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xmlns="" id="{BD6C34EC-E466-408E-ABAB-7051DD59FA3B}"/>
                </a:ext>
              </a:extLst>
            </p:cNvPr>
            <p:cNvSpPr txBox="1"/>
            <p:nvPr/>
          </p:nvSpPr>
          <p:spPr>
            <a:xfrm>
              <a:off x="4029687" y="3012755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4:00 AM</a:t>
              </a:r>
              <a:endParaRPr lang="es-CO" sz="1200" dirty="0"/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xmlns="" id="{CEB2F2F2-8B1B-4F07-ADD7-573664B3B7A3}"/>
                </a:ext>
              </a:extLst>
            </p:cNvPr>
            <p:cNvSpPr txBox="1"/>
            <p:nvPr/>
          </p:nvSpPr>
          <p:spPr>
            <a:xfrm>
              <a:off x="4029687" y="3359751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6:00 AM</a:t>
              </a:r>
              <a:endParaRPr lang="es-CO" sz="1200" dirty="0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xmlns="" id="{01CA9553-9A43-4C44-A775-6CECA7906BBD}"/>
                </a:ext>
              </a:extLst>
            </p:cNvPr>
            <p:cNvSpPr txBox="1"/>
            <p:nvPr/>
          </p:nvSpPr>
          <p:spPr>
            <a:xfrm>
              <a:off x="5551866" y="2352447"/>
              <a:ext cx="1520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8:00 AM</a:t>
              </a:r>
              <a:endParaRPr lang="es-CO" sz="1200" dirty="0"/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xmlns="" id="{AE1D6119-361E-4D8E-A7B4-857CBF3C8AAB}"/>
                </a:ext>
              </a:extLst>
            </p:cNvPr>
            <p:cNvSpPr txBox="1"/>
            <p:nvPr/>
          </p:nvSpPr>
          <p:spPr>
            <a:xfrm>
              <a:off x="5551867" y="2665734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10:00 AM</a:t>
              </a:r>
              <a:endParaRPr lang="es-CO" sz="1200" dirty="0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xmlns="" id="{B7AB73EA-F4EE-4CD2-889D-687072B2D2F8}"/>
                </a:ext>
              </a:extLst>
            </p:cNvPr>
            <p:cNvSpPr txBox="1"/>
            <p:nvPr/>
          </p:nvSpPr>
          <p:spPr>
            <a:xfrm>
              <a:off x="5551866" y="2995761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12:00 AM</a:t>
              </a:r>
              <a:endParaRPr lang="es-CO" sz="1200" dirty="0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xmlns="" id="{1B58FC9F-CDD9-4BBC-8A6A-03C954CD5FBF}"/>
                </a:ext>
              </a:extLst>
            </p:cNvPr>
            <p:cNvSpPr txBox="1"/>
            <p:nvPr/>
          </p:nvSpPr>
          <p:spPr>
            <a:xfrm>
              <a:off x="5551866" y="3359751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2:00 PM</a:t>
              </a:r>
              <a:endParaRPr lang="es-CO" sz="1200" dirty="0"/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xmlns="" id="{E41A95C9-7650-4EA6-A299-7B805EE9101B}"/>
                </a:ext>
              </a:extLst>
            </p:cNvPr>
            <p:cNvSpPr txBox="1"/>
            <p:nvPr/>
          </p:nvSpPr>
          <p:spPr>
            <a:xfrm>
              <a:off x="505777" y="2039287"/>
              <a:ext cx="646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Cedula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xmlns="" id="{A0AA2B01-92B2-4F26-B94E-B847E948A31C}"/>
                </a:ext>
              </a:extLst>
            </p:cNvPr>
            <p:cNvSpPr txBox="1"/>
            <p:nvPr/>
          </p:nvSpPr>
          <p:spPr>
            <a:xfrm>
              <a:off x="1188583" y="2034851"/>
              <a:ext cx="740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Nombre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xmlns="" id="{EEFE2C5A-C92A-41C0-8E70-F6339607A540}"/>
                </a:ext>
              </a:extLst>
            </p:cNvPr>
            <p:cNvSpPr txBox="1"/>
            <p:nvPr/>
          </p:nvSpPr>
          <p:spPr>
            <a:xfrm>
              <a:off x="2249442" y="2054381"/>
              <a:ext cx="646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Cargo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xmlns="" id="{1B26F947-62F8-47CC-A54E-9E649A49B1FB}"/>
                </a:ext>
              </a:extLst>
            </p:cNvPr>
            <p:cNvSpPr txBox="1"/>
            <p:nvPr/>
          </p:nvSpPr>
          <p:spPr>
            <a:xfrm>
              <a:off x="4028090" y="2037690"/>
              <a:ext cx="1261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Hora  Entrada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xmlns="" id="{A3788996-AE03-4F38-8B13-2C815A258AD4}"/>
                </a:ext>
              </a:extLst>
            </p:cNvPr>
            <p:cNvSpPr txBox="1"/>
            <p:nvPr/>
          </p:nvSpPr>
          <p:spPr>
            <a:xfrm>
              <a:off x="5550271" y="2028674"/>
              <a:ext cx="1261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Hora  Salida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xmlns="" id="{97AFC033-7EC7-4375-BD73-E67AA9C297AE}"/>
                </a:ext>
              </a:extLst>
            </p:cNvPr>
            <p:cNvSpPr/>
            <p:nvPr/>
          </p:nvSpPr>
          <p:spPr>
            <a:xfrm>
              <a:off x="414337" y="1196148"/>
              <a:ext cx="7156757" cy="338328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BBCE9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xmlns="" id="{8F76823F-F475-4416-B455-EA3BEE6AEB2A}"/>
                </a:ext>
              </a:extLst>
            </p:cNvPr>
            <p:cNvSpPr txBox="1"/>
            <p:nvPr/>
          </p:nvSpPr>
          <p:spPr>
            <a:xfrm>
              <a:off x="507372" y="2345386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José Martínez	Pediatra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xmlns="" id="{CE007C6D-8B95-4840-9C47-6C308539134C}"/>
                </a:ext>
              </a:extLst>
            </p:cNvPr>
            <p:cNvSpPr txBox="1"/>
            <p:nvPr/>
          </p:nvSpPr>
          <p:spPr>
            <a:xfrm>
              <a:off x="489945" y="2684777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Juan Pérez	Medico General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xmlns="" id="{3CAC049F-26AC-4644-B3A6-4BC8466E5495}"/>
                </a:ext>
              </a:extLst>
            </p:cNvPr>
            <p:cNvSpPr txBox="1"/>
            <p:nvPr/>
          </p:nvSpPr>
          <p:spPr>
            <a:xfrm>
              <a:off x="507372" y="3024168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María Benavidez	Odontólogo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xmlns="" id="{D1EF354C-8B50-4954-9122-3847BB4245FE}"/>
                </a:ext>
              </a:extLst>
            </p:cNvPr>
            <p:cNvSpPr txBox="1"/>
            <p:nvPr/>
          </p:nvSpPr>
          <p:spPr>
            <a:xfrm>
              <a:off x="507371" y="3337743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Raúl Rodríguez	Enfermero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xmlns="" id="{DF61D8AD-A4C0-4F68-AC0A-2E5BD265596A}"/>
                </a:ext>
              </a:extLst>
            </p:cNvPr>
            <p:cNvSpPr txBox="1"/>
            <p:nvPr/>
          </p:nvSpPr>
          <p:spPr>
            <a:xfrm>
              <a:off x="4029687" y="2696607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2:00 AM</a:t>
              </a:r>
              <a:endParaRPr lang="es-CO" sz="1200" dirty="0"/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xmlns="" id="{02A19A54-6A65-4DDD-9149-533A2E49F246}"/>
                </a:ext>
              </a:extLst>
            </p:cNvPr>
            <p:cNvSpPr txBox="1"/>
            <p:nvPr/>
          </p:nvSpPr>
          <p:spPr>
            <a:xfrm>
              <a:off x="4029686" y="2366580"/>
              <a:ext cx="1520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19/02/2021  12:00 PM</a:t>
              </a:r>
              <a:endParaRPr lang="es-CO" sz="1200" dirty="0"/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xmlns="" id="{DCDAD9EA-272B-4C6C-9D44-9FCE5E9947CD}"/>
                </a:ext>
              </a:extLst>
            </p:cNvPr>
            <p:cNvSpPr txBox="1"/>
            <p:nvPr/>
          </p:nvSpPr>
          <p:spPr>
            <a:xfrm>
              <a:off x="4029687" y="3026761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4:00 AM</a:t>
              </a:r>
              <a:endParaRPr lang="es-CO" sz="1200" dirty="0"/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xmlns="" id="{CB48234A-56AD-4211-9C46-014409802108}"/>
                </a:ext>
              </a:extLst>
            </p:cNvPr>
            <p:cNvSpPr txBox="1"/>
            <p:nvPr/>
          </p:nvSpPr>
          <p:spPr>
            <a:xfrm>
              <a:off x="4029687" y="3373757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6:00 AM</a:t>
              </a:r>
              <a:endParaRPr lang="es-CO" sz="1200" dirty="0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xmlns="" id="{7052C635-E7ED-4953-938B-87782574F87E}"/>
                </a:ext>
              </a:extLst>
            </p:cNvPr>
            <p:cNvSpPr txBox="1"/>
            <p:nvPr/>
          </p:nvSpPr>
          <p:spPr>
            <a:xfrm>
              <a:off x="5551866" y="2366453"/>
              <a:ext cx="1520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8:00 AM</a:t>
              </a:r>
              <a:endParaRPr lang="es-CO" sz="1200" dirty="0"/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xmlns="" id="{2266C00F-B562-48E7-B18D-008EDF8710BC}"/>
                </a:ext>
              </a:extLst>
            </p:cNvPr>
            <p:cNvSpPr txBox="1"/>
            <p:nvPr/>
          </p:nvSpPr>
          <p:spPr>
            <a:xfrm>
              <a:off x="5551867" y="2679740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10:00 AM</a:t>
              </a:r>
              <a:endParaRPr lang="es-CO" sz="1200" dirty="0"/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xmlns="" id="{1E22D7FB-4E7A-4AE8-AA29-4FB965FE2E8A}"/>
                </a:ext>
              </a:extLst>
            </p:cNvPr>
            <p:cNvSpPr txBox="1"/>
            <p:nvPr/>
          </p:nvSpPr>
          <p:spPr>
            <a:xfrm>
              <a:off x="5551866" y="3009767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12:00 AM</a:t>
              </a:r>
              <a:endParaRPr lang="es-CO" sz="1200" dirty="0"/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xmlns="" id="{9E5A55B0-5431-452B-973B-C039E8484590}"/>
                </a:ext>
              </a:extLst>
            </p:cNvPr>
            <p:cNvSpPr txBox="1"/>
            <p:nvPr/>
          </p:nvSpPr>
          <p:spPr>
            <a:xfrm>
              <a:off x="5551866" y="3373757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2:00 PM</a:t>
              </a:r>
              <a:endParaRPr lang="es-CO" sz="1200" dirty="0"/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xmlns="" id="{0061F559-89D6-47C1-AB21-E7C0BF2CA152}"/>
                </a:ext>
              </a:extLst>
            </p:cNvPr>
            <p:cNvSpPr txBox="1"/>
            <p:nvPr/>
          </p:nvSpPr>
          <p:spPr>
            <a:xfrm>
              <a:off x="505777" y="1852125"/>
              <a:ext cx="646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Cedula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xmlns="" id="{66579B5B-08DE-4FD8-B56E-A0B2080366F9}"/>
                </a:ext>
              </a:extLst>
            </p:cNvPr>
            <p:cNvSpPr txBox="1"/>
            <p:nvPr/>
          </p:nvSpPr>
          <p:spPr>
            <a:xfrm>
              <a:off x="1188583" y="1847689"/>
              <a:ext cx="740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Nombre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xmlns="" id="{E7FE62A3-6314-40C8-BAC3-FE90BA1181CB}"/>
                </a:ext>
              </a:extLst>
            </p:cNvPr>
            <p:cNvSpPr txBox="1"/>
            <p:nvPr/>
          </p:nvSpPr>
          <p:spPr>
            <a:xfrm>
              <a:off x="2249442" y="1867219"/>
              <a:ext cx="646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Cargo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xmlns="" id="{4CD943C3-3E36-4581-A57C-4BFB56CB0666}"/>
                </a:ext>
              </a:extLst>
            </p:cNvPr>
            <p:cNvSpPr txBox="1"/>
            <p:nvPr/>
          </p:nvSpPr>
          <p:spPr>
            <a:xfrm>
              <a:off x="4028090" y="1850528"/>
              <a:ext cx="1261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Hora  Entrada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xmlns="" id="{49CC2DA4-6475-4A01-9189-73AA7AD4401C}"/>
                </a:ext>
              </a:extLst>
            </p:cNvPr>
            <p:cNvSpPr txBox="1"/>
            <p:nvPr/>
          </p:nvSpPr>
          <p:spPr>
            <a:xfrm>
              <a:off x="5550271" y="1841512"/>
              <a:ext cx="1261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Hora  Salida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</p:grp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xmlns="" id="{8979D04A-A5F7-4EB5-8D02-10A821A17CB8}"/>
              </a:ext>
            </a:extLst>
          </p:cNvPr>
          <p:cNvSpPr/>
          <p:nvPr/>
        </p:nvSpPr>
        <p:spPr>
          <a:xfrm>
            <a:off x="8033201" y="1182141"/>
            <a:ext cx="3744462" cy="338328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BBCE9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xmlns="" id="{94B6A915-F6FF-4E9F-BC25-79B51B0FAC0B}"/>
              </a:ext>
            </a:extLst>
          </p:cNvPr>
          <p:cNvSpPr txBox="1"/>
          <p:nvPr/>
        </p:nvSpPr>
        <p:spPr>
          <a:xfrm>
            <a:off x="8156257" y="1629621"/>
            <a:ext cx="64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70C0"/>
                </a:solidFill>
                <a:latin typeface="Berlin Sans FB" panose="020E0602020502020306" pitchFamily="34" charset="0"/>
              </a:rPr>
              <a:t>Cedula</a:t>
            </a:r>
            <a:endParaRPr lang="es-CO" sz="1200" dirty="0">
              <a:solidFill>
                <a:srgbClr val="0070C0"/>
              </a:solidFill>
              <a:latin typeface="Berlin Sans FB" panose="020E0602020502020306" pitchFamily="34" charset="0"/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xmlns="" id="{125B1AC6-C9C3-4DB1-9B8E-FDFA64F3768F}"/>
              </a:ext>
            </a:extLst>
          </p:cNvPr>
          <p:cNvSpPr txBox="1"/>
          <p:nvPr/>
        </p:nvSpPr>
        <p:spPr>
          <a:xfrm>
            <a:off x="8747623" y="1625185"/>
            <a:ext cx="74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70C0"/>
                </a:solidFill>
                <a:latin typeface="Berlin Sans FB" panose="020E0602020502020306" pitchFamily="34" charset="0"/>
              </a:rPr>
              <a:t>Nombre</a:t>
            </a:r>
            <a:endParaRPr lang="es-CO" sz="1200" dirty="0">
              <a:solidFill>
                <a:srgbClr val="0070C0"/>
              </a:solidFill>
              <a:latin typeface="Berlin Sans FB" panose="020E0602020502020306" pitchFamily="34" charset="0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xmlns="" id="{E2F0D64C-74E8-4452-A67B-5DA0B40E54F4}"/>
              </a:ext>
            </a:extLst>
          </p:cNvPr>
          <p:cNvSpPr txBox="1"/>
          <p:nvPr/>
        </p:nvSpPr>
        <p:spPr>
          <a:xfrm>
            <a:off x="9676783" y="1625185"/>
            <a:ext cx="64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70C0"/>
                </a:solidFill>
                <a:latin typeface="Berlin Sans FB" panose="020E0602020502020306" pitchFamily="34" charset="0"/>
              </a:rPr>
              <a:t>Cargo</a:t>
            </a:r>
            <a:endParaRPr lang="es-CO" sz="1200" dirty="0">
              <a:solidFill>
                <a:srgbClr val="0070C0"/>
              </a:solidFill>
              <a:latin typeface="Berlin Sans FB" panose="020E0602020502020306" pitchFamily="34" charset="0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xmlns="" id="{DC15AE58-3161-4681-9376-1901333ACEDB}"/>
              </a:ext>
            </a:extLst>
          </p:cNvPr>
          <p:cNvSpPr txBox="1"/>
          <p:nvPr/>
        </p:nvSpPr>
        <p:spPr>
          <a:xfrm>
            <a:off x="10515998" y="1625185"/>
            <a:ext cx="1261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70C0"/>
                </a:solidFill>
                <a:latin typeface="Berlin Sans FB" panose="020E0602020502020306" pitchFamily="34" charset="0"/>
              </a:rPr>
              <a:t>Días de descanso</a:t>
            </a:r>
            <a:endParaRPr lang="es-CO" sz="1200" dirty="0">
              <a:solidFill>
                <a:srgbClr val="0070C0"/>
              </a:solidFill>
              <a:latin typeface="Berlin Sans FB" panose="020E0602020502020306" pitchFamily="34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xmlns="" id="{E9410FC2-60DF-4B02-8E7E-F22AD7F8A902}"/>
              </a:ext>
            </a:extLst>
          </p:cNvPr>
          <p:cNvSpPr txBox="1"/>
          <p:nvPr/>
        </p:nvSpPr>
        <p:spPr>
          <a:xfrm>
            <a:off x="8211733" y="1852967"/>
            <a:ext cx="3474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Berlin Sans FB" panose="020E0602020502020306" pitchFamily="34" charset="0"/>
              </a:rPr>
              <a:t>12034567  José Martínez        Pediatra           </a:t>
            </a:r>
            <a:r>
              <a:rPr lang="es-ES" sz="1000" b="1" dirty="0">
                <a:latin typeface="Berlin Sans FB" panose="020E0602020502020306" pitchFamily="34" charset="0"/>
              </a:rPr>
              <a:t>Jueves y viernes</a:t>
            </a:r>
            <a:endParaRPr lang="es-CO" sz="1000" b="1" dirty="0">
              <a:latin typeface="Berlin Sans FB" panose="020E0602020502020306" pitchFamily="34" charset="0"/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xmlns="" id="{DEA76EDB-B344-44AB-A5DD-768D040698CA}"/>
              </a:ext>
            </a:extLst>
          </p:cNvPr>
          <p:cNvSpPr txBox="1"/>
          <p:nvPr/>
        </p:nvSpPr>
        <p:spPr>
          <a:xfrm>
            <a:off x="8194307" y="2192358"/>
            <a:ext cx="3583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Berlin Sans FB" panose="020E0602020502020306" pitchFamily="34" charset="0"/>
              </a:rPr>
              <a:t>12034567  Juan Pérez             Medico General  </a:t>
            </a:r>
            <a:r>
              <a:rPr lang="es-ES" sz="1000" b="1" dirty="0">
                <a:latin typeface="Berlin Sans FB" panose="020E0602020502020306" pitchFamily="34" charset="0"/>
              </a:rPr>
              <a:t>Lunes y martes</a:t>
            </a:r>
            <a:endParaRPr lang="es-CO" sz="1000" b="1" dirty="0">
              <a:latin typeface="Berlin Sans FB" panose="020E0602020502020306" pitchFamily="34" charset="0"/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xmlns="" id="{0CF1E6D1-63D4-485E-85FC-F9DA3B1991C3}"/>
              </a:ext>
            </a:extLst>
          </p:cNvPr>
          <p:cNvSpPr txBox="1"/>
          <p:nvPr/>
        </p:nvSpPr>
        <p:spPr>
          <a:xfrm>
            <a:off x="8211733" y="2531749"/>
            <a:ext cx="3565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Berlin Sans FB" panose="020E0602020502020306" pitchFamily="34" charset="0"/>
              </a:rPr>
              <a:t>12034567  María Benavidez   Odontólogo  </a:t>
            </a:r>
            <a:r>
              <a:rPr lang="es-ES" sz="1000" b="1" dirty="0">
                <a:latin typeface="Berlin Sans FB" panose="020E0602020502020306" pitchFamily="34" charset="0"/>
              </a:rPr>
              <a:t>Sábado y domingo</a:t>
            </a:r>
            <a:endParaRPr lang="es-CO" sz="1000" b="1" dirty="0">
              <a:latin typeface="Berlin Sans FB" panose="020E0602020502020306" pitchFamily="34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xmlns="" id="{F2499638-178B-4804-8672-E6A1E96A5799}"/>
              </a:ext>
            </a:extLst>
          </p:cNvPr>
          <p:cNvSpPr txBox="1"/>
          <p:nvPr/>
        </p:nvSpPr>
        <p:spPr>
          <a:xfrm>
            <a:off x="8211732" y="2845324"/>
            <a:ext cx="3429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Berlin Sans FB" panose="020E0602020502020306" pitchFamily="34" charset="0"/>
              </a:rPr>
              <a:t>12034567  Raúl Rodríguez      Enfermero     </a:t>
            </a:r>
            <a:r>
              <a:rPr lang="es-ES" sz="1000" b="1" dirty="0">
                <a:latin typeface="Berlin Sans FB" panose="020E0602020502020306" pitchFamily="34" charset="0"/>
              </a:rPr>
              <a:t>Martes y viernes</a:t>
            </a:r>
            <a:endParaRPr lang="es-CO" sz="1000" b="1" dirty="0">
              <a:latin typeface="Berlin Sans FB" panose="020E0602020502020306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0" y="0"/>
            <a:ext cx="12192000" cy="630268"/>
            <a:chOff x="0" y="0"/>
            <a:chExt cx="12192000" cy="630268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xmlns="" id="{8BBC66AC-1FF3-4F0D-BCF8-26971C49DD13}"/>
                </a:ext>
              </a:extLst>
            </p:cNvPr>
            <p:cNvSpPr/>
            <p:nvPr/>
          </p:nvSpPr>
          <p:spPr>
            <a:xfrm>
              <a:off x="0" y="0"/>
              <a:ext cx="12192000" cy="630268"/>
            </a:xfrm>
            <a:prstGeom prst="rect">
              <a:avLst/>
            </a:prstGeom>
            <a:solidFill>
              <a:srgbClr val="2BBCE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257175" y="71488"/>
              <a:ext cx="1646741" cy="369332"/>
              <a:chOff x="257175" y="71488"/>
              <a:chExt cx="1646741" cy="369332"/>
            </a:xfrm>
          </p:grpSpPr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xmlns="" id="{1490F170-5E81-4AE4-BF83-1D8E59E7BEC6}"/>
                  </a:ext>
                </a:extLst>
              </p:cNvPr>
              <p:cNvGrpSpPr/>
              <p:nvPr/>
            </p:nvGrpSpPr>
            <p:grpSpPr>
              <a:xfrm>
                <a:off x="257175" y="123825"/>
                <a:ext cx="314325" cy="304799"/>
                <a:chOff x="1285875" y="1474530"/>
                <a:chExt cx="742950" cy="659069"/>
              </a:xfrm>
            </p:grpSpPr>
            <p:sp>
              <p:nvSpPr>
                <p:cNvPr id="8" name="Corazón 7">
                  <a:extLst>
                    <a:ext uri="{FF2B5EF4-FFF2-40B4-BE49-F238E27FC236}">
                      <a16:creationId xmlns:a16="http://schemas.microsoft.com/office/drawing/2014/main" xmlns="" id="{D10C4332-F55B-462E-BFEB-F4ABBBEA623C}"/>
                    </a:ext>
                  </a:extLst>
                </p:cNvPr>
                <p:cNvSpPr/>
                <p:nvPr/>
              </p:nvSpPr>
              <p:spPr>
                <a:xfrm>
                  <a:off x="1285875" y="1474530"/>
                  <a:ext cx="742950" cy="659069"/>
                </a:xfrm>
                <a:prstGeom prst="heart">
                  <a:avLst/>
                </a:prstGeom>
                <a:solidFill>
                  <a:srgbClr val="BC351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" name="Cruz 8">
                  <a:extLst>
                    <a:ext uri="{FF2B5EF4-FFF2-40B4-BE49-F238E27FC236}">
                      <a16:creationId xmlns:a16="http://schemas.microsoft.com/office/drawing/2014/main" xmlns="" id="{EEEA96DA-AE8B-496E-89D4-CBEBA13AE23E}"/>
                    </a:ext>
                  </a:extLst>
                </p:cNvPr>
                <p:cNvSpPr/>
                <p:nvPr/>
              </p:nvSpPr>
              <p:spPr>
                <a:xfrm>
                  <a:off x="1678781" y="1625856"/>
                  <a:ext cx="248649" cy="269619"/>
                </a:xfrm>
                <a:prstGeom prst="plus">
                  <a:avLst>
                    <a:gd name="adj" fmla="val 38846"/>
                  </a:avLst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xmlns="" id="{C0EC2F8E-B1F1-4679-BECC-7947FB352EAF}"/>
                  </a:ext>
                </a:extLst>
              </p:cNvPr>
              <p:cNvSpPr txBox="1"/>
              <p:nvPr/>
            </p:nvSpPr>
            <p:spPr>
              <a:xfrm>
                <a:off x="571500" y="71488"/>
                <a:ext cx="1332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Prueba EPS</a:t>
                </a:r>
                <a:endParaRPr lang="es-CO" dirty="0">
                  <a:solidFill>
                    <a:schemeClr val="bg1"/>
                  </a:solidFill>
                  <a:latin typeface="Berlin Sans FB" panose="020E0602020502020306" pitchFamily="34" charset="0"/>
                </a:endParaRPr>
              </a:p>
            </p:txBody>
          </p:sp>
        </p:grpSp>
        <p:sp>
          <p:nvSpPr>
            <p:cNvPr id="12" name="CuadroTexto 11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3902E7AD-3E09-4848-BC63-3148D86BCDBF}"/>
                </a:ext>
              </a:extLst>
            </p:cNvPr>
            <p:cNvSpPr txBox="1"/>
            <p:nvPr/>
          </p:nvSpPr>
          <p:spPr>
            <a:xfrm>
              <a:off x="5812909" y="119059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Inicio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3" name="CuadroTexto 12">
              <a:hlinkClick r:id="rId3" action="ppaction://hlinksldjump"/>
              <a:extLst>
                <a:ext uri="{FF2B5EF4-FFF2-40B4-BE49-F238E27FC236}">
                  <a16:creationId xmlns:a16="http://schemas.microsoft.com/office/drawing/2014/main" xmlns="" id="{9672A16C-16F5-4785-ACB2-2F1D33C2C4F6}"/>
                </a:ext>
              </a:extLst>
            </p:cNvPr>
            <p:cNvSpPr txBox="1"/>
            <p:nvPr/>
          </p:nvSpPr>
          <p:spPr>
            <a:xfrm>
              <a:off x="6421455" y="119060"/>
              <a:ext cx="18227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Registrar especialidad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4" name="CuadroTexto 13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90F75B99-001B-49DC-8E4F-CBE56E75B9D0}"/>
                </a:ext>
              </a:extLst>
            </p:cNvPr>
            <p:cNvSpPr txBox="1"/>
            <p:nvPr/>
          </p:nvSpPr>
          <p:spPr>
            <a:xfrm>
              <a:off x="11403272" y="124549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Salir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5" name="CuadroTexto 64">
              <a:hlinkClick r:id="rId5" action="ppaction://hlinksldjump"/>
              <a:extLst>
                <a:ext uri="{FF2B5EF4-FFF2-40B4-BE49-F238E27FC236}">
                  <a16:creationId xmlns:a16="http://schemas.microsoft.com/office/drawing/2014/main" xmlns="" id="{9672A16C-16F5-4785-ACB2-2F1D33C2C4F6}"/>
                </a:ext>
              </a:extLst>
            </p:cNvPr>
            <p:cNvSpPr txBox="1"/>
            <p:nvPr/>
          </p:nvSpPr>
          <p:spPr>
            <a:xfrm>
              <a:off x="8244964" y="121911"/>
              <a:ext cx="1513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Registrar personal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6" name="CuadroTexto 65">
              <a:hlinkClick r:id="rId6" action="ppaction://hlinksldjump"/>
              <a:extLst>
                <a:ext uri="{FF2B5EF4-FFF2-40B4-BE49-F238E27FC236}">
                  <a16:creationId xmlns:a16="http://schemas.microsoft.com/office/drawing/2014/main" xmlns="" id="{9672A16C-16F5-4785-ACB2-2F1D33C2C4F6}"/>
                </a:ext>
              </a:extLst>
            </p:cNvPr>
            <p:cNvSpPr txBox="1"/>
            <p:nvPr/>
          </p:nvSpPr>
          <p:spPr>
            <a:xfrm>
              <a:off x="9717117" y="115923"/>
              <a:ext cx="15616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Gestionar personal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741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33">
            <a:extLst>
              <a:ext uri="{FF2B5EF4-FFF2-40B4-BE49-F238E27FC236}">
                <a16:creationId xmlns:a16="http://schemas.microsoft.com/office/drawing/2014/main" xmlns="" id="{D8DBA36E-6A05-4708-992C-E1E44ED3A967}"/>
              </a:ext>
            </a:extLst>
          </p:cNvPr>
          <p:cNvSpPr/>
          <p:nvPr/>
        </p:nvSpPr>
        <p:spPr>
          <a:xfrm>
            <a:off x="6419239" y="1100961"/>
            <a:ext cx="4294769" cy="338328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BBCE9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xmlns="" id="{022B61CB-2E23-41E1-ABB3-AEACD8240A76}"/>
              </a:ext>
            </a:extLst>
          </p:cNvPr>
          <p:cNvGrpSpPr/>
          <p:nvPr/>
        </p:nvGrpSpPr>
        <p:grpSpPr>
          <a:xfrm>
            <a:off x="0" y="5815584"/>
            <a:ext cx="12192000" cy="1042416"/>
            <a:chOff x="0" y="5815584"/>
            <a:chExt cx="12192000" cy="104241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xmlns="" id="{2CAA35DA-74AA-45F9-A39F-0A5E6DCA1C2C}"/>
                </a:ext>
              </a:extLst>
            </p:cNvPr>
            <p:cNvSpPr/>
            <p:nvPr/>
          </p:nvSpPr>
          <p:spPr>
            <a:xfrm>
              <a:off x="0" y="5815584"/>
              <a:ext cx="12192000" cy="1042416"/>
            </a:xfrm>
            <a:prstGeom prst="rect">
              <a:avLst/>
            </a:prstGeom>
            <a:solidFill>
              <a:srgbClr val="2BBCE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xmlns="" id="{FEF18171-1138-47C6-9100-89146B840724}"/>
                </a:ext>
              </a:extLst>
            </p:cNvPr>
            <p:cNvSpPr txBox="1"/>
            <p:nvPr/>
          </p:nvSpPr>
          <p:spPr>
            <a:xfrm>
              <a:off x="528602" y="6152126"/>
              <a:ext cx="2007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000" dirty="0">
                  <a:solidFill>
                    <a:schemeClr val="bg1"/>
                  </a:solidFill>
                  <a:effectLst/>
                  <a:latin typeface="Berlin Sans FB" panose="020E0602020502020306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©</a:t>
              </a:r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Creado por ADSI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257175" y="928048"/>
            <a:ext cx="3773010" cy="2617410"/>
            <a:chOff x="257175" y="928048"/>
            <a:chExt cx="3773010" cy="2563710"/>
          </a:xfrm>
        </p:grpSpPr>
        <p:sp>
          <p:nvSpPr>
            <p:cNvPr id="16" name="Rectángulo: esquinas redondeadas 52">
              <a:extLst>
                <a:ext uri="{FF2B5EF4-FFF2-40B4-BE49-F238E27FC236}">
                  <a16:creationId xmlns:a16="http://schemas.microsoft.com/office/drawing/2014/main" xmlns="" id="{F6E797F7-EA55-447E-B1A3-C1CF6FAE0C80}"/>
                </a:ext>
              </a:extLst>
            </p:cNvPr>
            <p:cNvSpPr/>
            <p:nvPr/>
          </p:nvSpPr>
          <p:spPr>
            <a:xfrm>
              <a:off x="257175" y="928048"/>
              <a:ext cx="3773010" cy="256371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BBCE9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xmlns="" id="{E2BBDEAF-B1AC-4EE9-962B-3B2ADEDCBB5F}"/>
                </a:ext>
              </a:extLst>
            </p:cNvPr>
            <p:cNvSpPr txBox="1"/>
            <p:nvPr/>
          </p:nvSpPr>
          <p:spPr>
            <a:xfrm>
              <a:off x="1158474" y="970865"/>
              <a:ext cx="2284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  <a:latin typeface="Berlin Sans FB" panose="020E0602020502020306" pitchFamily="34" charset="0"/>
                </a:rPr>
                <a:t>Registrar Especialidad</a:t>
              </a:r>
              <a:endParaRPr lang="es-CO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xmlns="" id="{08EA0560-15A8-4E00-9124-82F1C4792E08}"/>
                </a:ext>
              </a:extLst>
            </p:cNvPr>
            <p:cNvSpPr txBox="1"/>
            <p:nvPr/>
          </p:nvSpPr>
          <p:spPr>
            <a:xfrm>
              <a:off x="1479464" y="1443436"/>
              <a:ext cx="13260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latin typeface="Berlin Sans FB" panose="020E0602020502020306" pitchFamily="34" charset="0"/>
                </a:rPr>
                <a:t>Id de especialidad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19" name="Rectángulo: esquinas redondeadas 56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5950932F-72FE-47F6-A44F-75218480D2B8}"/>
                </a:ext>
              </a:extLst>
            </p:cNvPr>
            <p:cNvSpPr/>
            <p:nvPr/>
          </p:nvSpPr>
          <p:spPr>
            <a:xfrm>
              <a:off x="1515796" y="2789346"/>
              <a:ext cx="1071562" cy="419097"/>
            </a:xfrm>
            <a:prstGeom prst="roundRect">
              <a:avLst/>
            </a:prstGeom>
            <a:solidFill>
              <a:srgbClr val="0097CC"/>
            </a:solidFill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bg1"/>
                  </a:solidFill>
                  <a:latin typeface="Franklin Gothic Medium Cond" panose="020B0606030402020204" pitchFamily="34" charset="0"/>
                </a:rPr>
                <a:t>Registrar</a:t>
              </a:r>
              <a:endParaRPr lang="es-CO" sz="2000" dirty="0">
                <a:solidFill>
                  <a:schemeClr val="bg1"/>
                </a:solidFill>
                <a:latin typeface="Franklin Gothic Medium Cond" panose="020B0606030402020204" pitchFamily="34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xmlns="" id="{F0B68E27-6574-42E5-BF40-41AF25EBA4A0}"/>
                </a:ext>
              </a:extLst>
            </p:cNvPr>
            <p:cNvSpPr txBox="1"/>
            <p:nvPr/>
          </p:nvSpPr>
          <p:spPr>
            <a:xfrm>
              <a:off x="1202383" y="1988386"/>
              <a:ext cx="18902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latin typeface="Berlin Sans FB" panose="020E0602020502020306" pitchFamily="34" charset="0"/>
                </a:rPr>
                <a:t>Nombre de la especialidad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xmlns="" id="{0E43761A-D3D4-468F-A01A-0916868EE2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04" y="2420814"/>
              <a:ext cx="2153866" cy="390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xmlns="" id="{0EE43D2B-F3E6-4D6A-B53E-6F4AAF836DA8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04" y="1883216"/>
              <a:ext cx="2153866" cy="390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xmlns="" id="{A76E5A40-277D-46B2-AFEB-E98040E6235C}"/>
              </a:ext>
            </a:extLst>
          </p:cNvPr>
          <p:cNvSpPr txBox="1"/>
          <p:nvPr/>
        </p:nvSpPr>
        <p:spPr>
          <a:xfrm>
            <a:off x="6855383" y="1681344"/>
            <a:ext cx="1227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rgbClr val="0070C0"/>
                </a:solidFill>
                <a:latin typeface="Berlin Sans FB" panose="020E0602020502020306" pitchFamily="34" charset="0"/>
              </a:rPr>
              <a:t>Id Especialidad</a:t>
            </a:r>
            <a:endParaRPr lang="es-CO" sz="1200" dirty="0">
              <a:solidFill>
                <a:srgbClr val="0070C0"/>
              </a:solidFill>
              <a:latin typeface="Berlin Sans FB" panose="020E0602020502020306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6E1F42CA-238E-46B2-82B7-2F9837CC34B5}"/>
              </a:ext>
            </a:extLst>
          </p:cNvPr>
          <p:cNvSpPr txBox="1"/>
          <p:nvPr/>
        </p:nvSpPr>
        <p:spPr>
          <a:xfrm>
            <a:off x="8324623" y="1681344"/>
            <a:ext cx="1949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rgbClr val="0070C0"/>
                </a:solidFill>
                <a:latin typeface="Berlin Sans FB" panose="020E0602020502020306" pitchFamily="34" charset="0"/>
              </a:rPr>
              <a:t>Nombre de la especialidad</a:t>
            </a:r>
            <a:endParaRPr lang="es-CO" sz="1200" dirty="0">
              <a:solidFill>
                <a:srgbClr val="0070C0"/>
              </a:solidFill>
              <a:latin typeface="Berlin Sans FB" panose="020E0602020502020306" pitchFamily="34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7332451" y="192047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Berlin Sans FB" panose="020E0602020502020306" pitchFamily="34" charset="0"/>
              </a:rPr>
              <a:t>1</a:t>
            </a:r>
            <a:endParaRPr lang="es-CO" dirty="0">
              <a:latin typeface="Berlin Sans FB" panose="020E0602020502020306" pitchFamily="34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308406" y="22443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Berlin Sans FB" panose="020E0602020502020306" pitchFamily="34" charset="0"/>
              </a:rPr>
              <a:t>2</a:t>
            </a:r>
            <a:endParaRPr lang="es-CO" dirty="0">
              <a:latin typeface="Berlin Sans FB" panose="020E0602020502020306" pitchFamily="34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7322332" y="260793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Berlin Sans FB" panose="020E0602020502020306" pitchFamily="34" charset="0"/>
              </a:rPr>
              <a:t>3</a:t>
            </a:r>
            <a:endParaRPr lang="es-CO" dirty="0">
              <a:latin typeface="Berlin Sans FB" panose="020E0602020502020306" pitchFamily="34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8406826" y="1920475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Berlin Sans FB" panose="020E0602020502020306" pitchFamily="34" charset="0"/>
              </a:rPr>
              <a:t>Pediatría</a:t>
            </a:r>
            <a:endParaRPr lang="es-CO" sz="1400" dirty="0">
              <a:latin typeface="Berlin Sans FB" panose="020E0602020502020306" pitchFamily="34" charset="0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7307024" y="29503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Berlin Sans FB" panose="020E0602020502020306" pitchFamily="34" charset="0"/>
              </a:rPr>
              <a:t>4</a:t>
            </a:r>
            <a:endParaRPr lang="es-CO" dirty="0">
              <a:latin typeface="Berlin Sans FB" panose="020E0602020502020306" pitchFamily="34" charset="0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7332451" y="330530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Berlin Sans FB" panose="020E0602020502020306" pitchFamily="34" charset="0"/>
              </a:rPr>
              <a:t>5</a:t>
            </a:r>
            <a:endParaRPr lang="es-CO" dirty="0">
              <a:latin typeface="Berlin Sans FB" panose="020E0602020502020306" pitchFamily="34" charset="0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8406825" y="2289807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Berlin Sans FB" panose="020E0602020502020306" pitchFamily="34" charset="0"/>
              </a:rPr>
              <a:t>Medico general</a:t>
            </a:r>
            <a:endParaRPr lang="es-CO" sz="1400" dirty="0">
              <a:latin typeface="Berlin Sans FB" panose="020E0602020502020306" pitchFamily="34" charset="0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8406825" y="2607935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Berlin Sans FB" panose="020E0602020502020306" pitchFamily="34" charset="0"/>
              </a:rPr>
              <a:t>Odontólogo</a:t>
            </a:r>
            <a:endParaRPr lang="es-CO" sz="1400" dirty="0">
              <a:latin typeface="Berlin Sans FB" panose="020E0602020502020306" pitchFamily="34" charset="0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8406825" y="297726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Berlin Sans FB" panose="020E0602020502020306" pitchFamily="34" charset="0"/>
              </a:rPr>
              <a:t>Enfermero</a:t>
            </a:r>
            <a:endParaRPr lang="es-CO" sz="1400" dirty="0">
              <a:latin typeface="Berlin Sans FB" panose="020E0602020502020306" pitchFamily="34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417368" y="3319698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Berlin Sans FB" panose="020E0602020502020306" pitchFamily="34" charset="0"/>
              </a:rPr>
              <a:t>Medico internista</a:t>
            </a:r>
            <a:endParaRPr lang="es-CO" sz="1400" dirty="0">
              <a:latin typeface="Berlin Sans FB" panose="020E0602020502020306" pitchFamily="34" charset="0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1912698" y="16566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Berlin Sans FB" panose="020E0602020502020306" pitchFamily="34" charset="0"/>
              </a:rPr>
              <a:t>6</a:t>
            </a:r>
            <a:endParaRPr lang="es-CO" sz="1400" dirty="0">
              <a:latin typeface="Berlin Sans FB" panose="020E0602020502020306" pitchFamily="34" charset="0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609730" y="2218851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Berlin Sans FB" panose="020E0602020502020306" pitchFamily="34" charset="0"/>
              </a:rPr>
              <a:t>Neurología</a:t>
            </a:r>
            <a:endParaRPr lang="es-CO" sz="1400" dirty="0">
              <a:latin typeface="Berlin Sans FB" panose="020E0602020502020306" pitchFamily="34" charset="0"/>
            </a:endParaRPr>
          </a:p>
        </p:txBody>
      </p:sp>
      <p:grpSp>
        <p:nvGrpSpPr>
          <p:cNvPr id="56" name="Grupo 55"/>
          <p:cNvGrpSpPr/>
          <p:nvPr/>
        </p:nvGrpSpPr>
        <p:grpSpPr>
          <a:xfrm>
            <a:off x="0" y="0"/>
            <a:ext cx="12192000" cy="630268"/>
            <a:chOff x="0" y="0"/>
            <a:chExt cx="12192000" cy="630268"/>
          </a:xfrm>
        </p:grpSpPr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xmlns="" id="{8BBC66AC-1FF3-4F0D-BCF8-26971C49DD13}"/>
                </a:ext>
              </a:extLst>
            </p:cNvPr>
            <p:cNvSpPr/>
            <p:nvPr/>
          </p:nvSpPr>
          <p:spPr>
            <a:xfrm>
              <a:off x="0" y="0"/>
              <a:ext cx="12192000" cy="630268"/>
            </a:xfrm>
            <a:prstGeom prst="rect">
              <a:avLst/>
            </a:prstGeom>
            <a:solidFill>
              <a:srgbClr val="2BBCE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58" name="Grupo 57"/>
            <p:cNvGrpSpPr/>
            <p:nvPr/>
          </p:nvGrpSpPr>
          <p:grpSpPr>
            <a:xfrm>
              <a:off x="257175" y="71488"/>
              <a:ext cx="1646741" cy="369332"/>
              <a:chOff x="257175" y="71488"/>
              <a:chExt cx="1646741" cy="369332"/>
            </a:xfrm>
          </p:grpSpPr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xmlns="" id="{1490F170-5E81-4AE4-BF83-1D8E59E7BEC6}"/>
                  </a:ext>
                </a:extLst>
              </p:cNvPr>
              <p:cNvGrpSpPr/>
              <p:nvPr/>
            </p:nvGrpSpPr>
            <p:grpSpPr>
              <a:xfrm>
                <a:off x="257175" y="123825"/>
                <a:ext cx="314325" cy="304799"/>
                <a:chOff x="1285875" y="1474530"/>
                <a:chExt cx="742950" cy="659069"/>
              </a:xfrm>
            </p:grpSpPr>
            <p:sp>
              <p:nvSpPr>
                <p:cNvPr id="66" name="Corazón 65">
                  <a:extLst>
                    <a:ext uri="{FF2B5EF4-FFF2-40B4-BE49-F238E27FC236}">
                      <a16:creationId xmlns:a16="http://schemas.microsoft.com/office/drawing/2014/main" xmlns="" id="{D10C4332-F55B-462E-BFEB-F4ABBBEA623C}"/>
                    </a:ext>
                  </a:extLst>
                </p:cNvPr>
                <p:cNvSpPr/>
                <p:nvPr/>
              </p:nvSpPr>
              <p:spPr>
                <a:xfrm>
                  <a:off x="1285875" y="1474530"/>
                  <a:ext cx="742950" cy="659069"/>
                </a:xfrm>
                <a:prstGeom prst="heart">
                  <a:avLst/>
                </a:prstGeom>
                <a:solidFill>
                  <a:srgbClr val="BC351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7" name="Cruz 66">
                  <a:extLst>
                    <a:ext uri="{FF2B5EF4-FFF2-40B4-BE49-F238E27FC236}">
                      <a16:creationId xmlns:a16="http://schemas.microsoft.com/office/drawing/2014/main" xmlns="" id="{EEEA96DA-AE8B-496E-89D4-CBEBA13AE23E}"/>
                    </a:ext>
                  </a:extLst>
                </p:cNvPr>
                <p:cNvSpPr/>
                <p:nvPr/>
              </p:nvSpPr>
              <p:spPr>
                <a:xfrm>
                  <a:off x="1678781" y="1625856"/>
                  <a:ext cx="248649" cy="269619"/>
                </a:xfrm>
                <a:prstGeom prst="plus">
                  <a:avLst>
                    <a:gd name="adj" fmla="val 38846"/>
                  </a:avLst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xmlns="" id="{C0EC2F8E-B1F1-4679-BECC-7947FB352EAF}"/>
                  </a:ext>
                </a:extLst>
              </p:cNvPr>
              <p:cNvSpPr txBox="1"/>
              <p:nvPr/>
            </p:nvSpPr>
            <p:spPr>
              <a:xfrm>
                <a:off x="571500" y="71488"/>
                <a:ext cx="1332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Prueba EPS</a:t>
                </a:r>
                <a:endParaRPr lang="es-CO" dirty="0">
                  <a:solidFill>
                    <a:schemeClr val="bg1"/>
                  </a:solidFill>
                  <a:latin typeface="Berlin Sans FB" panose="020E0602020502020306" pitchFamily="34" charset="0"/>
                </a:endParaRPr>
              </a:p>
            </p:txBody>
          </p:sp>
        </p:grpSp>
        <p:sp>
          <p:nvSpPr>
            <p:cNvPr id="59" name="CuadroTexto 58">
              <a:hlinkClick r:id="rId3" action="ppaction://hlinksldjump"/>
              <a:extLst>
                <a:ext uri="{FF2B5EF4-FFF2-40B4-BE49-F238E27FC236}">
                  <a16:creationId xmlns:a16="http://schemas.microsoft.com/office/drawing/2014/main" xmlns="" id="{3902E7AD-3E09-4848-BC63-3148D86BCDBF}"/>
                </a:ext>
              </a:extLst>
            </p:cNvPr>
            <p:cNvSpPr txBox="1"/>
            <p:nvPr/>
          </p:nvSpPr>
          <p:spPr>
            <a:xfrm>
              <a:off x="5812909" y="119059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Inicio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0" name="CuadroTexto 59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9672A16C-16F5-4785-ACB2-2F1D33C2C4F6}"/>
                </a:ext>
              </a:extLst>
            </p:cNvPr>
            <p:cNvSpPr txBox="1"/>
            <p:nvPr/>
          </p:nvSpPr>
          <p:spPr>
            <a:xfrm>
              <a:off x="6421455" y="119060"/>
              <a:ext cx="18227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Registrar especialidad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1" name="CuadroTexto 60">
              <a:hlinkClick r:id="rId5" action="ppaction://hlinksldjump"/>
              <a:extLst>
                <a:ext uri="{FF2B5EF4-FFF2-40B4-BE49-F238E27FC236}">
                  <a16:creationId xmlns:a16="http://schemas.microsoft.com/office/drawing/2014/main" xmlns="" id="{90F75B99-001B-49DC-8E4F-CBE56E75B9D0}"/>
                </a:ext>
              </a:extLst>
            </p:cNvPr>
            <p:cNvSpPr txBox="1"/>
            <p:nvPr/>
          </p:nvSpPr>
          <p:spPr>
            <a:xfrm>
              <a:off x="11403272" y="124549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Salir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2" name="CuadroTexto 61">
              <a:hlinkClick r:id="rId6" action="ppaction://hlinksldjump"/>
              <a:extLst>
                <a:ext uri="{FF2B5EF4-FFF2-40B4-BE49-F238E27FC236}">
                  <a16:creationId xmlns:a16="http://schemas.microsoft.com/office/drawing/2014/main" xmlns="" id="{9672A16C-16F5-4785-ACB2-2F1D33C2C4F6}"/>
                </a:ext>
              </a:extLst>
            </p:cNvPr>
            <p:cNvSpPr txBox="1"/>
            <p:nvPr/>
          </p:nvSpPr>
          <p:spPr>
            <a:xfrm>
              <a:off x="8244964" y="121911"/>
              <a:ext cx="1513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Registrar personal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3" name="CuadroTexto 62">
              <a:hlinkClick r:id="rId7" action="ppaction://hlinksldjump"/>
              <a:extLst>
                <a:ext uri="{FF2B5EF4-FFF2-40B4-BE49-F238E27FC236}">
                  <a16:creationId xmlns:a16="http://schemas.microsoft.com/office/drawing/2014/main" xmlns="" id="{9672A16C-16F5-4785-ACB2-2F1D33C2C4F6}"/>
                </a:ext>
              </a:extLst>
            </p:cNvPr>
            <p:cNvSpPr txBox="1"/>
            <p:nvPr/>
          </p:nvSpPr>
          <p:spPr>
            <a:xfrm>
              <a:off x="9717117" y="115923"/>
              <a:ext cx="15616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Gestionar personal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168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33">
            <a:extLst>
              <a:ext uri="{FF2B5EF4-FFF2-40B4-BE49-F238E27FC236}">
                <a16:creationId xmlns:a16="http://schemas.microsoft.com/office/drawing/2014/main" xmlns="" id="{D8DBA36E-6A05-4708-992C-E1E44ED3A967}"/>
              </a:ext>
            </a:extLst>
          </p:cNvPr>
          <p:cNvSpPr/>
          <p:nvPr/>
        </p:nvSpPr>
        <p:spPr>
          <a:xfrm>
            <a:off x="6419239" y="1100961"/>
            <a:ext cx="4294769" cy="338328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BBCE9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xmlns="" id="{022B61CB-2E23-41E1-ABB3-AEACD8240A76}"/>
              </a:ext>
            </a:extLst>
          </p:cNvPr>
          <p:cNvGrpSpPr/>
          <p:nvPr/>
        </p:nvGrpSpPr>
        <p:grpSpPr>
          <a:xfrm>
            <a:off x="0" y="5815584"/>
            <a:ext cx="12192000" cy="1042416"/>
            <a:chOff x="0" y="5815584"/>
            <a:chExt cx="12192000" cy="104241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xmlns="" id="{2CAA35DA-74AA-45F9-A39F-0A5E6DCA1C2C}"/>
                </a:ext>
              </a:extLst>
            </p:cNvPr>
            <p:cNvSpPr/>
            <p:nvPr/>
          </p:nvSpPr>
          <p:spPr>
            <a:xfrm>
              <a:off x="0" y="5815584"/>
              <a:ext cx="12192000" cy="1042416"/>
            </a:xfrm>
            <a:prstGeom prst="rect">
              <a:avLst/>
            </a:prstGeom>
            <a:solidFill>
              <a:srgbClr val="2BBCE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xmlns="" id="{FEF18171-1138-47C6-9100-89146B840724}"/>
                </a:ext>
              </a:extLst>
            </p:cNvPr>
            <p:cNvSpPr txBox="1"/>
            <p:nvPr/>
          </p:nvSpPr>
          <p:spPr>
            <a:xfrm>
              <a:off x="528602" y="6152126"/>
              <a:ext cx="2007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000" dirty="0">
                  <a:solidFill>
                    <a:schemeClr val="bg1"/>
                  </a:solidFill>
                  <a:effectLst/>
                  <a:latin typeface="Berlin Sans FB" panose="020E0602020502020306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©</a:t>
              </a:r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Creado por ADSI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257175" y="928048"/>
            <a:ext cx="3773010" cy="2617410"/>
            <a:chOff x="257175" y="928048"/>
            <a:chExt cx="3773010" cy="2563710"/>
          </a:xfrm>
        </p:grpSpPr>
        <p:sp>
          <p:nvSpPr>
            <p:cNvPr id="16" name="Rectángulo: esquinas redondeadas 52">
              <a:extLst>
                <a:ext uri="{FF2B5EF4-FFF2-40B4-BE49-F238E27FC236}">
                  <a16:creationId xmlns:a16="http://schemas.microsoft.com/office/drawing/2014/main" xmlns="" id="{F6E797F7-EA55-447E-B1A3-C1CF6FAE0C80}"/>
                </a:ext>
              </a:extLst>
            </p:cNvPr>
            <p:cNvSpPr/>
            <p:nvPr/>
          </p:nvSpPr>
          <p:spPr>
            <a:xfrm>
              <a:off x="257175" y="928048"/>
              <a:ext cx="3773010" cy="256371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BBCE9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xmlns="" id="{E2BBDEAF-B1AC-4EE9-962B-3B2ADEDCBB5F}"/>
                </a:ext>
              </a:extLst>
            </p:cNvPr>
            <p:cNvSpPr txBox="1"/>
            <p:nvPr/>
          </p:nvSpPr>
          <p:spPr>
            <a:xfrm>
              <a:off x="1158474" y="970865"/>
              <a:ext cx="2284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  <a:latin typeface="Berlin Sans FB" panose="020E0602020502020306" pitchFamily="34" charset="0"/>
                </a:rPr>
                <a:t>Registrar Especialidad</a:t>
              </a:r>
              <a:endParaRPr lang="es-CO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xmlns="" id="{08EA0560-15A8-4E00-9124-82F1C4792E08}"/>
                </a:ext>
              </a:extLst>
            </p:cNvPr>
            <p:cNvSpPr txBox="1"/>
            <p:nvPr/>
          </p:nvSpPr>
          <p:spPr>
            <a:xfrm>
              <a:off x="1479464" y="1443436"/>
              <a:ext cx="13260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latin typeface="Berlin Sans FB" panose="020E0602020502020306" pitchFamily="34" charset="0"/>
                </a:rPr>
                <a:t>Id de especialidad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19" name="Rectángulo: esquinas redondeadas 56">
              <a:extLst>
                <a:ext uri="{FF2B5EF4-FFF2-40B4-BE49-F238E27FC236}">
                  <a16:creationId xmlns:a16="http://schemas.microsoft.com/office/drawing/2014/main" xmlns="" id="{5950932F-72FE-47F6-A44F-75218480D2B8}"/>
                </a:ext>
              </a:extLst>
            </p:cNvPr>
            <p:cNvSpPr/>
            <p:nvPr/>
          </p:nvSpPr>
          <p:spPr>
            <a:xfrm>
              <a:off x="1515796" y="2789346"/>
              <a:ext cx="1071562" cy="419097"/>
            </a:xfrm>
            <a:prstGeom prst="roundRect">
              <a:avLst/>
            </a:prstGeom>
            <a:solidFill>
              <a:srgbClr val="0097CC"/>
            </a:solidFill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bg1"/>
                  </a:solidFill>
                  <a:latin typeface="Franklin Gothic Medium Cond" panose="020B0606030402020204" pitchFamily="34" charset="0"/>
                </a:rPr>
                <a:t>Registrar</a:t>
              </a:r>
              <a:endParaRPr lang="es-CO" sz="2000" dirty="0">
                <a:solidFill>
                  <a:schemeClr val="bg1"/>
                </a:solidFill>
                <a:latin typeface="Franklin Gothic Medium Cond" panose="020B0606030402020204" pitchFamily="34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xmlns="" id="{F0B68E27-6574-42E5-BF40-41AF25EBA4A0}"/>
                </a:ext>
              </a:extLst>
            </p:cNvPr>
            <p:cNvSpPr txBox="1"/>
            <p:nvPr/>
          </p:nvSpPr>
          <p:spPr>
            <a:xfrm>
              <a:off x="1202383" y="1988386"/>
              <a:ext cx="18902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latin typeface="Berlin Sans FB" panose="020E0602020502020306" pitchFamily="34" charset="0"/>
                </a:rPr>
                <a:t>Nombre de la especialidad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xmlns="" id="{0E43761A-D3D4-468F-A01A-0916868EE2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04" y="2420814"/>
              <a:ext cx="2153866" cy="390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xmlns="" id="{0EE43D2B-F3E6-4D6A-B53E-6F4AAF836DA8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04" y="1883216"/>
              <a:ext cx="2153866" cy="390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A76E5A40-277D-46B2-AFEB-E98040E6235C}"/>
              </a:ext>
            </a:extLst>
          </p:cNvPr>
          <p:cNvSpPr txBox="1"/>
          <p:nvPr/>
        </p:nvSpPr>
        <p:spPr>
          <a:xfrm>
            <a:off x="6855383" y="1681344"/>
            <a:ext cx="1227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rgbClr val="0070C0"/>
                </a:solidFill>
                <a:latin typeface="Berlin Sans FB" panose="020E0602020502020306" pitchFamily="34" charset="0"/>
              </a:rPr>
              <a:t>Id Especialidad</a:t>
            </a:r>
            <a:endParaRPr lang="es-CO" sz="1200" dirty="0">
              <a:solidFill>
                <a:srgbClr val="0070C0"/>
              </a:solidFill>
              <a:latin typeface="Berlin Sans FB" panose="020E0602020502020306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6E1F42CA-238E-46B2-82B7-2F9837CC34B5}"/>
              </a:ext>
            </a:extLst>
          </p:cNvPr>
          <p:cNvSpPr txBox="1"/>
          <p:nvPr/>
        </p:nvSpPr>
        <p:spPr>
          <a:xfrm>
            <a:off x="8324623" y="1681344"/>
            <a:ext cx="1949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rgbClr val="0070C0"/>
                </a:solidFill>
                <a:latin typeface="Berlin Sans FB" panose="020E0602020502020306" pitchFamily="34" charset="0"/>
              </a:rPr>
              <a:t>Nombre de la especialidad</a:t>
            </a:r>
            <a:endParaRPr lang="es-CO" sz="1200" dirty="0">
              <a:solidFill>
                <a:srgbClr val="0070C0"/>
              </a:solidFill>
              <a:latin typeface="Berlin Sans FB" panose="020E0602020502020306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7332451" y="192047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Berlin Sans FB" panose="020E0602020502020306" pitchFamily="34" charset="0"/>
              </a:rPr>
              <a:t>1</a:t>
            </a:r>
            <a:endParaRPr lang="es-CO" dirty="0">
              <a:latin typeface="Berlin Sans FB" panose="020E0602020502020306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308406" y="22443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Berlin Sans FB" panose="020E0602020502020306" pitchFamily="34" charset="0"/>
              </a:rPr>
              <a:t>2</a:t>
            </a:r>
            <a:endParaRPr lang="es-CO" dirty="0">
              <a:latin typeface="Berlin Sans FB" panose="020E0602020502020306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7322332" y="260793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Berlin Sans FB" panose="020E0602020502020306" pitchFamily="34" charset="0"/>
              </a:rPr>
              <a:t>3</a:t>
            </a:r>
            <a:endParaRPr lang="es-CO" dirty="0">
              <a:latin typeface="Berlin Sans FB" panose="020E0602020502020306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8406826" y="1920475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Berlin Sans FB" panose="020E0602020502020306" pitchFamily="34" charset="0"/>
              </a:rPr>
              <a:t>Pediatría</a:t>
            </a:r>
            <a:endParaRPr lang="es-CO" sz="1400" dirty="0">
              <a:latin typeface="Berlin Sans FB" panose="020E0602020502020306" pitchFamily="34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7307024" y="29503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Berlin Sans FB" panose="020E0602020502020306" pitchFamily="34" charset="0"/>
              </a:rPr>
              <a:t>4</a:t>
            </a:r>
            <a:endParaRPr lang="es-CO" dirty="0">
              <a:latin typeface="Berlin Sans FB" panose="020E0602020502020306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332451" y="330530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Berlin Sans FB" panose="020E0602020502020306" pitchFamily="34" charset="0"/>
              </a:rPr>
              <a:t>5</a:t>
            </a:r>
            <a:endParaRPr lang="es-CO" dirty="0">
              <a:latin typeface="Berlin Sans FB" panose="020E0602020502020306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8406825" y="2289807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Berlin Sans FB" panose="020E0602020502020306" pitchFamily="34" charset="0"/>
              </a:rPr>
              <a:t>Medico general</a:t>
            </a:r>
            <a:endParaRPr lang="es-CO" sz="1400" dirty="0">
              <a:latin typeface="Berlin Sans FB" panose="020E0602020502020306" pitchFamily="34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8406825" y="2607935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Berlin Sans FB" panose="020E0602020502020306" pitchFamily="34" charset="0"/>
              </a:rPr>
              <a:t>Odontólogo</a:t>
            </a:r>
            <a:endParaRPr lang="es-CO" sz="1400" dirty="0">
              <a:latin typeface="Berlin Sans FB" panose="020E0602020502020306" pitchFamily="34" charset="0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8406825" y="2977267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Berlin Sans FB" panose="020E0602020502020306" pitchFamily="34" charset="0"/>
              </a:rPr>
              <a:t>Enfermero</a:t>
            </a:r>
            <a:endParaRPr lang="es-CO" sz="1400" dirty="0">
              <a:latin typeface="Berlin Sans FB" panose="020E0602020502020306" pitchFamily="3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417368" y="3319698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Berlin Sans FB" panose="020E0602020502020306" pitchFamily="34" charset="0"/>
              </a:rPr>
              <a:t>Medico internista</a:t>
            </a:r>
            <a:endParaRPr lang="es-CO" sz="1400" dirty="0">
              <a:latin typeface="Berlin Sans FB" panose="020E0602020502020306" pitchFamily="34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7305199" y="367463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Berlin Sans FB" panose="020E0602020502020306" pitchFamily="34" charset="0"/>
              </a:rPr>
              <a:t>6</a:t>
            </a:r>
            <a:endParaRPr lang="es-CO" dirty="0">
              <a:latin typeface="Berlin Sans FB" panose="020E0602020502020306" pitchFamily="34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417368" y="3699381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Berlin Sans FB" panose="020E0602020502020306" pitchFamily="34" charset="0"/>
              </a:rPr>
              <a:t>Neurología</a:t>
            </a:r>
            <a:endParaRPr lang="es-CO" sz="1400" dirty="0">
              <a:latin typeface="Berlin Sans FB" panose="020E0602020502020306" pitchFamily="34" charset="0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0" y="0"/>
            <a:ext cx="12192000" cy="630268"/>
            <a:chOff x="0" y="0"/>
            <a:chExt cx="12192000" cy="630268"/>
          </a:xfrm>
        </p:grpSpPr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xmlns="" id="{8BBC66AC-1FF3-4F0D-BCF8-26971C49DD13}"/>
                </a:ext>
              </a:extLst>
            </p:cNvPr>
            <p:cNvSpPr/>
            <p:nvPr/>
          </p:nvSpPr>
          <p:spPr>
            <a:xfrm>
              <a:off x="0" y="0"/>
              <a:ext cx="12192000" cy="630268"/>
            </a:xfrm>
            <a:prstGeom prst="rect">
              <a:avLst/>
            </a:prstGeom>
            <a:solidFill>
              <a:srgbClr val="2BBCE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257175" y="71488"/>
              <a:ext cx="1646741" cy="369332"/>
              <a:chOff x="257175" y="71488"/>
              <a:chExt cx="1646741" cy="369332"/>
            </a:xfrm>
          </p:grpSpPr>
          <p:grpSp>
            <p:nvGrpSpPr>
              <p:cNvPr id="54" name="Grupo 53">
                <a:extLst>
                  <a:ext uri="{FF2B5EF4-FFF2-40B4-BE49-F238E27FC236}">
                    <a16:creationId xmlns:a16="http://schemas.microsoft.com/office/drawing/2014/main" xmlns="" id="{1490F170-5E81-4AE4-BF83-1D8E59E7BEC6}"/>
                  </a:ext>
                </a:extLst>
              </p:cNvPr>
              <p:cNvGrpSpPr/>
              <p:nvPr/>
            </p:nvGrpSpPr>
            <p:grpSpPr>
              <a:xfrm>
                <a:off x="257175" y="123825"/>
                <a:ext cx="314325" cy="304799"/>
                <a:chOff x="1285875" y="1474530"/>
                <a:chExt cx="742950" cy="659069"/>
              </a:xfrm>
            </p:grpSpPr>
            <p:sp>
              <p:nvSpPr>
                <p:cNvPr id="56" name="Corazón 55">
                  <a:extLst>
                    <a:ext uri="{FF2B5EF4-FFF2-40B4-BE49-F238E27FC236}">
                      <a16:creationId xmlns:a16="http://schemas.microsoft.com/office/drawing/2014/main" xmlns="" id="{D10C4332-F55B-462E-BFEB-F4ABBBEA623C}"/>
                    </a:ext>
                  </a:extLst>
                </p:cNvPr>
                <p:cNvSpPr/>
                <p:nvPr/>
              </p:nvSpPr>
              <p:spPr>
                <a:xfrm>
                  <a:off x="1285875" y="1474530"/>
                  <a:ext cx="742950" cy="659069"/>
                </a:xfrm>
                <a:prstGeom prst="heart">
                  <a:avLst/>
                </a:prstGeom>
                <a:solidFill>
                  <a:srgbClr val="BC351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57" name="Cruz 56">
                  <a:extLst>
                    <a:ext uri="{FF2B5EF4-FFF2-40B4-BE49-F238E27FC236}">
                      <a16:creationId xmlns:a16="http://schemas.microsoft.com/office/drawing/2014/main" xmlns="" id="{EEEA96DA-AE8B-496E-89D4-CBEBA13AE23E}"/>
                    </a:ext>
                  </a:extLst>
                </p:cNvPr>
                <p:cNvSpPr/>
                <p:nvPr/>
              </p:nvSpPr>
              <p:spPr>
                <a:xfrm>
                  <a:off x="1678781" y="1625856"/>
                  <a:ext cx="248649" cy="269619"/>
                </a:xfrm>
                <a:prstGeom prst="plus">
                  <a:avLst>
                    <a:gd name="adj" fmla="val 38846"/>
                  </a:avLst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xmlns="" id="{C0EC2F8E-B1F1-4679-BECC-7947FB352EAF}"/>
                  </a:ext>
                </a:extLst>
              </p:cNvPr>
              <p:cNvSpPr txBox="1"/>
              <p:nvPr/>
            </p:nvSpPr>
            <p:spPr>
              <a:xfrm>
                <a:off x="571500" y="71488"/>
                <a:ext cx="1332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Prueba EPS</a:t>
                </a:r>
                <a:endParaRPr lang="es-CO" dirty="0">
                  <a:solidFill>
                    <a:schemeClr val="bg1"/>
                  </a:solidFill>
                  <a:latin typeface="Berlin Sans FB" panose="020E0602020502020306" pitchFamily="34" charset="0"/>
                </a:endParaRPr>
              </a:p>
            </p:txBody>
          </p:sp>
        </p:grpSp>
        <p:sp>
          <p:nvSpPr>
            <p:cNvPr id="49" name="CuadroTexto 48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3902E7AD-3E09-4848-BC63-3148D86BCDBF}"/>
                </a:ext>
              </a:extLst>
            </p:cNvPr>
            <p:cNvSpPr txBox="1"/>
            <p:nvPr/>
          </p:nvSpPr>
          <p:spPr>
            <a:xfrm>
              <a:off x="5812909" y="119059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Inicio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50" name="CuadroTexto 49">
              <a:hlinkClick r:id="rId3" action="ppaction://hlinksldjump"/>
              <a:extLst>
                <a:ext uri="{FF2B5EF4-FFF2-40B4-BE49-F238E27FC236}">
                  <a16:creationId xmlns:a16="http://schemas.microsoft.com/office/drawing/2014/main" xmlns="" id="{9672A16C-16F5-4785-ACB2-2F1D33C2C4F6}"/>
                </a:ext>
              </a:extLst>
            </p:cNvPr>
            <p:cNvSpPr txBox="1"/>
            <p:nvPr/>
          </p:nvSpPr>
          <p:spPr>
            <a:xfrm>
              <a:off x="6421455" y="119060"/>
              <a:ext cx="18227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Registrar especialidad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51" name="CuadroTexto 50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90F75B99-001B-49DC-8E4F-CBE56E75B9D0}"/>
                </a:ext>
              </a:extLst>
            </p:cNvPr>
            <p:cNvSpPr txBox="1"/>
            <p:nvPr/>
          </p:nvSpPr>
          <p:spPr>
            <a:xfrm>
              <a:off x="11403272" y="124549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Salir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52" name="CuadroTexto 51">
              <a:hlinkClick r:id="rId5" action="ppaction://hlinksldjump"/>
              <a:extLst>
                <a:ext uri="{FF2B5EF4-FFF2-40B4-BE49-F238E27FC236}">
                  <a16:creationId xmlns:a16="http://schemas.microsoft.com/office/drawing/2014/main" xmlns="" id="{9672A16C-16F5-4785-ACB2-2F1D33C2C4F6}"/>
                </a:ext>
              </a:extLst>
            </p:cNvPr>
            <p:cNvSpPr txBox="1"/>
            <p:nvPr/>
          </p:nvSpPr>
          <p:spPr>
            <a:xfrm>
              <a:off x="8244964" y="121911"/>
              <a:ext cx="1513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Registrar personal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53" name="CuadroTexto 52">
              <a:hlinkClick r:id="rId6" action="ppaction://hlinksldjump"/>
              <a:extLst>
                <a:ext uri="{FF2B5EF4-FFF2-40B4-BE49-F238E27FC236}">
                  <a16:creationId xmlns:a16="http://schemas.microsoft.com/office/drawing/2014/main" xmlns="" id="{9672A16C-16F5-4785-ACB2-2F1D33C2C4F6}"/>
                </a:ext>
              </a:extLst>
            </p:cNvPr>
            <p:cNvSpPr txBox="1"/>
            <p:nvPr/>
          </p:nvSpPr>
          <p:spPr>
            <a:xfrm>
              <a:off x="9717117" y="115923"/>
              <a:ext cx="15616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Gestionar personal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3661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ángulo: esquinas redondeadas 33">
            <a:extLst>
              <a:ext uri="{FF2B5EF4-FFF2-40B4-BE49-F238E27FC236}">
                <a16:creationId xmlns:a16="http://schemas.microsoft.com/office/drawing/2014/main" xmlns="" id="{D8DBA36E-6A05-4708-992C-E1E44ED3A967}"/>
              </a:ext>
            </a:extLst>
          </p:cNvPr>
          <p:cNvSpPr/>
          <p:nvPr/>
        </p:nvSpPr>
        <p:spPr>
          <a:xfrm>
            <a:off x="6419239" y="1100961"/>
            <a:ext cx="4294769" cy="338328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BBCE9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xmlns="" id="{022B61CB-2E23-41E1-ABB3-AEACD8240A76}"/>
              </a:ext>
            </a:extLst>
          </p:cNvPr>
          <p:cNvGrpSpPr/>
          <p:nvPr/>
        </p:nvGrpSpPr>
        <p:grpSpPr>
          <a:xfrm>
            <a:off x="0" y="5815584"/>
            <a:ext cx="12192000" cy="1042416"/>
            <a:chOff x="0" y="5815584"/>
            <a:chExt cx="12192000" cy="1042416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xmlns="" id="{2CAA35DA-74AA-45F9-A39F-0A5E6DCA1C2C}"/>
                </a:ext>
              </a:extLst>
            </p:cNvPr>
            <p:cNvSpPr/>
            <p:nvPr/>
          </p:nvSpPr>
          <p:spPr>
            <a:xfrm>
              <a:off x="0" y="5815584"/>
              <a:ext cx="12192000" cy="1042416"/>
            </a:xfrm>
            <a:prstGeom prst="rect">
              <a:avLst/>
            </a:prstGeom>
            <a:solidFill>
              <a:srgbClr val="2BBCE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xmlns="" id="{FEF18171-1138-47C6-9100-89146B840724}"/>
                </a:ext>
              </a:extLst>
            </p:cNvPr>
            <p:cNvSpPr txBox="1"/>
            <p:nvPr/>
          </p:nvSpPr>
          <p:spPr>
            <a:xfrm>
              <a:off x="528602" y="6152126"/>
              <a:ext cx="2007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000" dirty="0">
                  <a:solidFill>
                    <a:schemeClr val="bg1"/>
                  </a:solidFill>
                  <a:effectLst/>
                  <a:latin typeface="Berlin Sans FB" panose="020E0602020502020306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©</a:t>
              </a:r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Creado por ADSI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57175" y="928048"/>
            <a:ext cx="3773010" cy="4589755"/>
            <a:chOff x="257175" y="928048"/>
            <a:chExt cx="3773010" cy="4589755"/>
          </a:xfrm>
        </p:grpSpPr>
        <p:sp>
          <p:nvSpPr>
            <p:cNvPr id="15" name="Rectángulo: esquinas redondeadas 52">
              <a:extLst>
                <a:ext uri="{FF2B5EF4-FFF2-40B4-BE49-F238E27FC236}">
                  <a16:creationId xmlns:a16="http://schemas.microsoft.com/office/drawing/2014/main" xmlns="" id="{F6E797F7-EA55-447E-B1A3-C1CF6FAE0C80}"/>
                </a:ext>
              </a:extLst>
            </p:cNvPr>
            <p:cNvSpPr/>
            <p:nvPr/>
          </p:nvSpPr>
          <p:spPr>
            <a:xfrm>
              <a:off x="257175" y="928048"/>
              <a:ext cx="3773010" cy="458975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BBCE9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xmlns="" id="{E2BBDEAF-B1AC-4EE9-962B-3B2ADEDCBB5F}"/>
                </a:ext>
              </a:extLst>
            </p:cNvPr>
            <p:cNvSpPr txBox="1"/>
            <p:nvPr/>
          </p:nvSpPr>
          <p:spPr>
            <a:xfrm>
              <a:off x="1158474" y="970865"/>
              <a:ext cx="1911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  <a:latin typeface="Berlin Sans FB" panose="020E0602020502020306" pitchFamily="34" charset="0"/>
                </a:rPr>
                <a:t>Registrar </a:t>
              </a:r>
              <a:r>
                <a:rPr lang="es-ES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Personal</a:t>
              </a:r>
              <a:endParaRPr lang="es-CO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xmlns="" id="{08EA0560-15A8-4E00-9124-82F1C4792E08}"/>
                </a:ext>
              </a:extLst>
            </p:cNvPr>
            <p:cNvSpPr txBox="1"/>
            <p:nvPr/>
          </p:nvSpPr>
          <p:spPr>
            <a:xfrm>
              <a:off x="1824521" y="144343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Cedula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18" name="Rectángulo: esquinas redondeadas 56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5950932F-72FE-47F6-A44F-75218480D2B8}"/>
                </a:ext>
              </a:extLst>
            </p:cNvPr>
            <p:cNvSpPr/>
            <p:nvPr/>
          </p:nvSpPr>
          <p:spPr>
            <a:xfrm>
              <a:off x="1592988" y="4947303"/>
              <a:ext cx="1071562" cy="419097"/>
            </a:xfrm>
            <a:prstGeom prst="roundRect">
              <a:avLst/>
            </a:prstGeom>
            <a:solidFill>
              <a:srgbClr val="0097CC"/>
            </a:solidFill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bg1"/>
                  </a:solidFill>
                  <a:latin typeface="Franklin Gothic Medium Cond" panose="020B0606030402020204" pitchFamily="34" charset="0"/>
                </a:rPr>
                <a:t>Registrar</a:t>
              </a:r>
              <a:endParaRPr lang="es-CO" sz="2000" dirty="0">
                <a:solidFill>
                  <a:schemeClr val="bg1"/>
                </a:solidFill>
                <a:latin typeface="Franklin Gothic Medium Cond" panose="020B0606030402020204" pitchFamily="34" charset="0"/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xmlns="" id="{F0B68E27-6574-42E5-BF40-41AF25EBA4A0}"/>
                </a:ext>
              </a:extLst>
            </p:cNvPr>
            <p:cNvSpPr txBox="1"/>
            <p:nvPr/>
          </p:nvSpPr>
          <p:spPr>
            <a:xfrm>
              <a:off x="1806233" y="1988386"/>
              <a:ext cx="713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Nombre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xmlns="" id="{A80FB54F-9F90-46A6-A27D-13A804DE2C04}"/>
                </a:ext>
              </a:extLst>
            </p:cNvPr>
            <p:cNvSpPr txBox="1"/>
            <p:nvPr/>
          </p:nvSpPr>
          <p:spPr>
            <a:xfrm>
              <a:off x="1853762" y="2558477"/>
              <a:ext cx="580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Cargo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xmlns="" id="{0E43761A-D3D4-468F-A01A-0916868EE2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04" y="2420814"/>
              <a:ext cx="2153866" cy="390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xmlns="" id="{0EE43D2B-F3E6-4D6A-B53E-6F4AAF836DA8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04" y="1883216"/>
              <a:ext cx="2153866" cy="390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8" name="Triángulo isósceles 27"/>
          <p:cNvSpPr/>
          <p:nvPr/>
        </p:nvSpPr>
        <p:spPr>
          <a:xfrm rot="10800000">
            <a:off x="3030521" y="2924325"/>
            <a:ext cx="144995" cy="95046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/>
          <p:cNvSpPr/>
          <p:nvPr/>
        </p:nvSpPr>
        <p:spPr>
          <a:xfrm>
            <a:off x="1060704" y="2822720"/>
            <a:ext cx="2153866" cy="252536"/>
          </a:xfrm>
          <a:prstGeom prst="rect">
            <a:avLst/>
          </a:prstGeom>
          <a:noFill/>
          <a:ln w="1905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/>
          <p:cNvSpPr/>
          <p:nvPr/>
        </p:nvSpPr>
        <p:spPr>
          <a:xfrm>
            <a:off x="1060704" y="3082876"/>
            <a:ext cx="2153866" cy="7652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1060704" y="3075256"/>
            <a:ext cx="2153866" cy="248969"/>
          </a:xfrm>
          <a:prstGeom prst="rect">
            <a:avLst/>
          </a:prstGeom>
          <a:solidFill>
            <a:srgbClr val="51ABE9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1060695" y="3337199"/>
            <a:ext cx="2153866" cy="2489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1060687" y="3599136"/>
            <a:ext cx="2153866" cy="2489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xmlns="" id="{08EA0560-15A8-4E00-9124-82F1C4792E08}"/>
              </a:ext>
            </a:extLst>
          </p:cNvPr>
          <p:cNvSpPr txBox="1"/>
          <p:nvPr/>
        </p:nvSpPr>
        <p:spPr>
          <a:xfrm>
            <a:off x="1472086" y="2829323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Berlin Sans FB" panose="020E0602020502020306" pitchFamily="34" charset="0"/>
              </a:rPr>
              <a:t>Medico internista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xmlns="" id="{08EA0560-15A8-4E00-9124-82F1C4792E08}"/>
              </a:ext>
            </a:extLst>
          </p:cNvPr>
          <p:cNvSpPr txBox="1"/>
          <p:nvPr/>
        </p:nvSpPr>
        <p:spPr>
          <a:xfrm>
            <a:off x="1462559" y="3048402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Berlin Sans FB" panose="020E0602020502020306" pitchFamily="34" charset="0"/>
              </a:rPr>
              <a:t>Medico internista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xmlns="" id="{08EA0560-15A8-4E00-9124-82F1C4792E08}"/>
              </a:ext>
            </a:extLst>
          </p:cNvPr>
          <p:cNvSpPr txBox="1"/>
          <p:nvPr/>
        </p:nvSpPr>
        <p:spPr>
          <a:xfrm>
            <a:off x="1753077" y="3324628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Berlin Sans FB" panose="020E0602020502020306" pitchFamily="34" charset="0"/>
              </a:rPr>
              <a:t>Pediatra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08EA0560-15A8-4E00-9124-82F1C4792E08}"/>
              </a:ext>
            </a:extLst>
          </p:cNvPr>
          <p:cNvSpPr txBox="1"/>
          <p:nvPr/>
        </p:nvSpPr>
        <p:spPr>
          <a:xfrm>
            <a:off x="1643533" y="3586568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Berlin Sans FB" panose="020E0602020502020306" pitchFamily="34" charset="0"/>
              </a:rPr>
              <a:t>Odontólogo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xmlns="" id="{08EA0560-15A8-4E00-9124-82F1C4792E08}"/>
              </a:ext>
            </a:extLst>
          </p:cNvPr>
          <p:cNvSpPr txBox="1"/>
          <p:nvPr/>
        </p:nvSpPr>
        <p:spPr>
          <a:xfrm>
            <a:off x="1745136" y="1660923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Berlin Sans FB" panose="020E0602020502020306" pitchFamily="34" charset="0"/>
              </a:rPr>
              <a:t>15273254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xmlns="" id="{08EA0560-15A8-4E00-9124-82F1C4792E08}"/>
              </a:ext>
            </a:extLst>
          </p:cNvPr>
          <p:cNvSpPr txBox="1"/>
          <p:nvPr/>
        </p:nvSpPr>
        <p:spPr>
          <a:xfrm>
            <a:off x="1637186" y="2207023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Berlin Sans FB" panose="020E0602020502020306" pitchFamily="34" charset="0"/>
              </a:rPr>
              <a:t>José Ramírez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xmlns="" id="{FBAF0A33-3DA2-4D1C-90C3-1885DBC7AE5E}"/>
              </a:ext>
            </a:extLst>
          </p:cNvPr>
          <p:cNvSpPr txBox="1"/>
          <p:nvPr/>
        </p:nvSpPr>
        <p:spPr>
          <a:xfrm>
            <a:off x="6856916" y="2174605"/>
            <a:ext cx="3292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Berlin Sans FB" panose="020E0602020502020306" pitchFamily="34" charset="0"/>
              </a:rPr>
              <a:t>12034567  José Martínez	Pediatra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xmlns="" id="{36C766F6-C6C6-4965-9886-C6E0DCA54804}"/>
              </a:ext>
            </a:extLst>
          </p:cNvPr>
          <p:cNvSpPr txBox="1"/>
          <p:nvPr/>
        </p:nvSpPr>
        <p:spPr>
          <a:xfrm>
            <a:off x="6840182" y="2513996"/>
            <a:ext cx="3292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Berlin Sans FB" panose="020E0602020502020306" pitchFamily="34" charset="0"/>
              </a:rPr>
              <a:t>12034567  Juan Pérez	Medico General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xmlns="" id="{5E77051F-4B45-4A05-B5A6-4A3DAD091D1C}"/>
              </a:ext>
            </a:extLst>
          </p:cNvPr>
          <p:cNvSpPr txBox="1"/>
          <p:nvPr/>
        </p:nvSpPr>
        <p:spPr>
          <a:xfrm>
            <a:off x="6856916" y="2853387"/>
            <a:ext cx="3292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Berlin Sans FB" panose="020E0602020502020306" pitchFamily="34" charset="0"/>
              </a:rPr>
              <a:t>12034567  María Benavidez	Odontólogo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xmlns="" id="{283A02C4-E5C0-4F2A-BF55-CD98A88199C9}"/>
              </a:ext>
            </a:extLst>
          </p:cNvPr>
          <p:cNvSpPr txBox="1"/>
          <p:nvPr/>
        </p:nvSpPr>
        <p:spPr>
          <a:xfrm>
            <a:off x="6856914" y="3166962"/>
            <a:ext cx="3292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Berlin Sans FB" panose="020E0602020502020306" pitchFamily="34" charset="0"/>
              </a:rPr>
              <a:t>12034567  Raúl Rodríguez	Enfermero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xmlns="" id="{A76E5A40-277D-46B2-AFEB-E98040E6235C}"/>
              </a:ext>
            </a:extLst>
          </p:cNvPr>
          <p:cNvSpPr txBox="1"/>
          <p:nvPr/>
        </p:nvSpPr>
        <p:spPr>
          <a:xfrm>
            <a:off x="6855383" y="1681344"/>
            <a:ext cx="6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0070C0"/>
                </a:solidFill>
                <a:latin typeface="Berlin Sans FB" panose="020E0602020502020306" pitchFamily="34" charset="0"/>
              </a:rPr>
              <a:t>Cedula</a:t>
            </a:r>
            <a:endParaRPr lang="es-CO" sz="1200" dirty="0">
              <a:solidFill>
                <a:srgbClr val="0070C0"/>
              </a:solidFill>
              <a:latin typeface="Berlin Sans FB" panose="020E0602020502020306" pitchFamily="34" charset="0"/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xmlns="" id="{6E1F42CA-238E-46B2-82B7-2F9837CC34B5}"/>
              </a:ext>
            </a:extLst>
          </p:cNvPr>
          <p:cNvSpPr txBox="1"/>
          <p:nvPr/>
        </p:nvSpPr>
        <p:spPr>
          <a:xfrm>
            <a:off x="7510994" y="1676908"/>
            <a:ext cx="711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0070C0"/>
                </a:solidFill>
                <a:latin typeface="Berlin Sans FB" panose="020E0602020502020306" pitchFamily="34" charset="0"/>
              </a:rPr>
              <a:t>Nombre</a:t>
            </a:r>
            <a:endParaRPr lang="es-CO" sz="1200" dirty="0">
              <a:solidFill>
                <a:srgbClr val="0070C0"/>
              </a:solidFill>
              <a:latin typeface="Berlin Sans FB" panose="020E0602020502020306" pitchFamily="34" charset="0"/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xmlns="" id="{05C8E30C-25C6-497D-9A59-B56A82E89541}"/>
              </a:ext>
            </a:extLst>
          </p:cNvPr>
          <p:cNvSpPr txBox="1"/>
          <p:nvPr/>
        </p:nvSpPr>
        <p:spPr>
          <a:xfrm>
            <a:off x="8529601" y="1696438"/>
            <a:ext cx="620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0070C0"/>
                </a:solidFill>
                <a:latin typeface="Berlin Sans FB" panose="020E0602020502020306" pitchFamily="34" charset="0"/>
              </a:rPr>
              <a:t>Cargo</a:t>
            </a:r>
            <a:endParaRPr lang="es-CO" sz="1200" dirty="0">
              <a:solidFill>
                <a:srgbClr val="0070C0"/>
              </a:solidFill>
              <a:latin typeface="Berlin Sans FB" panose="020E0602020502020306" pitchFamily="34" charset="0"/>
            </a:endParaRPr>
          </a:p>
        </p:txBody>
      </p:sp>
      <p:grpSp>
        <p:nvGrpSpPr>
          <p:cNvPr id="96" name="Grupo 95"/>
          <p:cNvGrpSpPr/>
          <p:nvPr/>
        </p:nvGrpSpPr>
        <p:grpSpPr>
          <a:xfrm>
            <a:off x="0" y="0"/>
            <a:ext cx="12192000" cy="630268"/>
            <a:chOff x="0" y="0"/>
            <a:chExt cx="12192000" cy="630268"/>
          </a:xfrm>
        </p:grpSpPr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xmlns="" id="{8BBC66AC-1FF3-4F0D-BCF8-26971C49DD13}"/>
                </a:ext>
              </a:extLst>
            </p:cNvPr>
            <p:cNvSpPr/>
            <p:nvPr/>
          </p:nvSpPr>
          <p:spPr>
            <a:xfrm>
              <a:off x="0" y="0"/>
              <a:ext cx="12192000" cy="630268"/>
            </a:xfrm>
            <a:prstGeom prst="rect">
              <a:avLst/>
            </a:prstGeom>
            <a:solidFill>
              <a:srgbClr val="2BBCE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98" name="Grupo 97"/>
            <p:cNvGrpSpPr/>
            <p:nvPr/>
          </p:nvGrpSpPr>
          <p:grpSpPr>
            <a:xfrm>
              <a:off x="257175" y="71488"/>
              <a:ext cx="1646741" cy="369332"/>
              <a:chOff x="257175" y="71488"/>
              <a:chExt cx="1646741" cy="369332"/>
            </a:xfrm>
          </p:grpSpPr>
          <p:grpSp>
            <p:nvGrpSpPr>
              <p:cNvPr id="104" name="Grupo 103">
                <a:extLst>
                  <a:ext uri="{FF2B5EF4-FFF2-40B4-BE49-F238E27FC236}">
                    <a16:creationId xmlns:a16="http://schemas.microsoft.com/office/drawing/2014/main" xmlns="" id="{1490F170-5E81-4AE4-BF83-1D8E59E7BEC6}"/>
                  </a:ext>
                </a:extLst>
              </p:cNvPr>
              <p:cNvGrpSpPr/>
              <p:nvPr/>
            </p:nvGrpSpPr>
            <p:grpSpPr>
              <a:xfrm>
                <a:off x="257175" y="123825"/>
                <a:ext cx="314325" cy="304799"/>
                <a:chOff x="1285875" y="1474530"/>
                <a:chExt cx="742950" cy="659069"/>
              </a:xfrm>
            </p:grpSpPr>
            <p:sp>
              <p:nvSpPr>
                <p:cNvPr id="106" name="Corazón 105">
                  <a:extLst>
                    <a:ext uri="{FF2B5EF4-FFF2-40B4-BE49-F238E27FC236}">
                      <a16:creationId xmlns:a16="http://schemas.microsoft.com/office/drawing/2014/main" xmlns="" id="{D10C4332-F55B-462E-BFEB-F4ABBBEA623C}"/>
                    </a:ext>
                  </a:extLst>
                </p:cNvPr>
                <p:cNvSpPr/>
                <p:nvPr/>
              </p:nvSpPr>
              <p:spPr>
                <a:xfrm>
                  <a:off x="1285875" y="1474530"/>
                  <a:ext cx="742950" cy="659069"/>
                </a:xfrm>
                <a:prstGeom prst="heart">
                  <a:avLst/>
                </a:prstGeom>
                <a:solidFill>
                  <a:srgbClr val="BC351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7" name="Cruz 106">
                  <a:extLst>
                    <a:ext uri="{FF2B5EF4-FFF2-40B4-BE49-F238E27FC236}">
                      <a16:creationId xmlns:a16="http://schemas.microsoft.com/office/drawing/2014/main" xmlns="" id="{EEEA96DA-AE8B-496E-89D4-CBEBA13AE23E}"/>
                    </a:ext>
                  </a:extLst>
                </p:cNvPr>
                <p:cNvSpPr/>
                <p:nvPr/>
              </p:nvSpPr>
              <p:spPr>
                <a:xfrm>
                  <a:off x="1678781" y="1625856"/>
                  <a:ext cx="248649" cy="269619"/>
                </a:xfrm>
                <a:prstGeom prst="plus">
                  <a:avLst>
                    <a:gd name="adj" fmla="val 38846"/>
                  </a:avLst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xmlns="" id="{C0EC2F8E-B1F1-4679-BECC-7947FB352EAF}"/>
                  </a:ext>
                </a:extLst>
              </p:cNvPr>
              <p:cNvSpPr txBox="1"/>
              <p:nvPr/>
            </p:nvSpPr>
            <p:spPr>
              <a:xfrm>
                <a:off x="571500" y="71488"/>
                <a:ext cx="1332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Prueba EPS</a:t>
                </a:r>
                <a:endParaRPr lang="es-CO" dirty="0">
                  <a:solidFill>
                    <a:schemeClr val="bg1"/>
                  </a:solidFill>
                  <a:latin typeface="Berlin Sans FB" panose="020E0602020502020306" pitchFamily="34" charset="0"/>
                </a:endParaRPr>
              </a:p>
            </p:txBody>
          </p:sp>
        </p:grpSp>
        <p:sp>
          <p:nvSpPr>
            <p:cNvPr id="99" name="CuadroTexto 98">
              <a:hlinkClick r:id="rId3" action="ppaction://hlinksldjump"/>
              <a:extLst>
                <a:ext uri="{FF2B5EF4-FFF2-40B4-BE49-F238E27FC236}">
                  <a16:creationId xmlns:a16="http://schemas.microsoft.com/office/drawing/2014/main" xmlns="" id="{3902E7AD-3E09-4848-BC63-3148D86BCDBF}"/>
                </a:ext>
              </a:extLst>
            </p:cNvPr>
            <p:cNvSpPr txBox="1"/>
            <p:nvPr/>
          </p:nvSpPr>
          <p:spPr>
            <a:xfrm>
              <a:off x="5812909" y="119059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Inicio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00" name="CuadroTexto 99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9672A16C-16F5-4785-ACB2-2F1D33C2C4F6}"/>
                </a:ext>
              </a:extLst>
            </p:cNvPr>
            <p:cNvSpPr txBox="1"/>
            <p:nvPr/>
          </p:nvSpPr>
          <p:spPr>
            <a:xfrm>
              <a:off x="6421455" y="119060"/>
              <a:ext cx="18227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Registrar especialidad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01" name="CuadroTexto 100">
              <a:hlinkClick r:id="rId5" action="ppaction://hlinksldjump"/>
              <a:extLst>
                <a:ext uri="{FF2B5EF4-FFF2-40B4-BE49-F238E27FC236}">
                  <a16:creationId xmlns:a16="http://schemas.microsoft.com/office/drawing/2014/main" xmlns="" id="{90F75B99-001B-49DC-8E4F-CBE56E75B9D0}"/>
                </a:ext>
              </a:extLst>
            </p:cNvPr>
            <p:cNvSpPr txBox="1"/>
            <p:nvPr/>
          </p:nvSpPr>
          <p:spPr>
            <a:xfrm>
              <a:off x="11403272" y="124549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Salir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02" name="CuadroTexto 101">
              <a:hlinkClick r:id="rId6" action="ppaction://hlinksldjump"/>
              <a:extLst>
                <a:ext uri="{FF2B5EF4-FFF2-40B4-BE49-F238E27FC236}">
                  <a16:creationId xmlns:a16="http://schemas.microsoft.com/office/drawing/2014/main" xmlns="" id="{9672A16C-16F5-4785-ACB2-2F1D33C2C4F6}"/>
                </a:ext>
              </a:extLst>
            </p:cNvPr>
            <p:cNvSpPr txBox="1"/>
            <p:nvPr/>
          </p:nvSpPr>
          <p:spPr>
            <a:xfrm>
              <a:off x="8244964" y="121911"/>
              <a:ext cx="1513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Registrar personal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03" name="CuadroTexto 102">
              <a:hlinkClick r:id="rId7" action="ppaction://hlinksldjump"/>
              <a:extLst>
                <a:ext uri="{FF2B5EF4-FFF2-40B4-BE49-F238E27FC236}">
                  <a16:creationId xmlns:a16="http://schemas.microsoft.com/office/drawing/2014/main" xmlns="" id="{9672A16C-16F5-4785-ACB2-2F1D33C2C4F6}"/>
                </a:ext>
              </a:extLst>
            </p:cNvPr>
            <p:cNvSpPr txBox="1"/>
            <p:nvPr/>
          </p:nvSpPr>
          <p:spPr>
            <a:xfrm>
              <a:off x="9717117" y="115923"/>
              <a:ext cx="15616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Gestionar personal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841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33">
            <a:extLst>
              <a:ext uri="{FF2B5EF4-FFF2-40B4-BE49-F238E27FC236}">
                <a16:creationId xmlns:a16="http://schemas.microsoft.com/office/drawing/2014/main" xmlns="" id="{D8DBA36E-6A05-4708-992C-E1E44ED3A967}"/>
              </a:ext>
            </a:extLst>
          </p:cNvPr>
          <p:cNvSpPr/>
          <p:nvPr/>
        </p:nvSpPr>
        <p:spPr>
          <a:xfrm>
            <a:off x="6419239" y="1100961"/>
            <a:ext cx="4294769" cy="338328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BBCE9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xmlns="" id="{022B61CB-2E23-41E1-ABB3-AEACD8240A76}"/>
              </a:ext>
            </a:extLst>
          </p:cNvPr>
          <p:cNvGrpSpPr/>
          <p:nvPr/>
        </p:nvGrpSpPr>
        <p:grpSpPr>
          <a:xfrm>
            <a:off x="0" y="5815584"/>
            <a:ext cx="12192000" cy="1042416"/>
            <a:chOff x="0" y="5815584"/>
            <a:chExt cx="12192000" cy="104241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xmlns="" id="{2CAA35DA-74AA-45F9-A39F-0A5E6DCA1C2C}"/>
                </a:ext>
              </a:extLst>
            </p:cNvPr>
            <p:cNvSpPr/>
            <p:nvPr/>
          </p:nvSpPr>
          <p:spPr>
            <a:xfrm>
              <a:off x="0" y="5815584"/>
              <a:ext cx="12192000" cy="1042416"/>
            </a:xfrm>
            <a:prstGeom prst="rect">
              <a:avLst/>
            </a:prstGeom>
            <a:solidFill>
              <a:srgbClr val="2BBCE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xmlns="" id="{FEF18171-1138-47C6-9100-89146B840724}"/>
                </a:ext>
              </a:extLst>
            </p:cNvPr>
            <p:cNvSpPr txBox="1"/>
            <p:nvPr/>
          </p:nvSpPr>
          <p:spPr>
            <a:xfrm>
              <a:off x="528602" y="6152126"/>
              <a:ext cx="2007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000" dirty="0">
                  <a:solidFill>
                    <a:schemeClr val="bg1"/>
                  </a:solidFill>
                  <a:effectLst/>
                  <a:latin typeface="Berlin Sans FB" panose="020E0602020502020306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©</a:t>
              </a:r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Creado por ADSI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257175" y="928048"/>
            <a:ext cx="3773010" cy="4589755"/>
            <a:chOff x="257175" y="928048"/>
            <a:chExt cx="3773010" cy="4589755"/>
          </a:xfrm>
        </p:grpSpPr>
        <p:sp>
          <p:nvSpPr>
            <p:cNvPr id="16" name="Rectángulo: esquinas redondeadas 52">
              <a:extLst>
                <a:ext uri="{FF2B5EF4-FFF2-40B4-BE49-F238E27FC236}">
                  <a16:creationId xmlns:a16="http://schemas.microsoft.com/office/drawing/2014/main" xmlns="" id="{F6E797F7-EA55-447E-B1A3-C1CF6FAE0C80}"/>
                </a:ext>
              </a:extLst>
            </p:cNvPr>
            <p:cNvSpPr/>
            <p:nvPr/>
          </p:nvSpPr>
          <p:spPr>
            <a:xfrm>
              <a:off x="257175" y="928048"/>
              <a:ext cx="3773010" cy="458975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BBCE9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xmlns="" id="{E2BBDEAF-B1AC-4EE9-962B-3B2ADEDCBB5F}"/>
                </a:ext>
              </a:extLst>
            </p:cNvPr>
            <p:cNvSpPr txBox="1"/>
            <p:nvPr/>
          </p:nvSpPr>
          <p:spPr>
            <a:xfrm>
              <a:off x="1158474" y="970865"/>
              <a:ext cx="1911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  <a:latin typeface="Berlin Sans FB" panose="020E0602020502020306" pitchFamily="34" charset="0"/>
                </a:rPr>
                <a:t>Registrar </a:t>
              </a:r>
              <a:r>
                <a:rPr lang="es-ES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Personal</a:t>
              </a:r>
              <a:endParaRPr lang="es-CO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xmlns="" id="{08EA0560-15A8-4E00-9124-82F1C4792E08}"/>
                </a:ext>
              </a:extLst>
            </p:cNvPr>
            <p:cNvSpPr txBox="1"/>
            <p:nvPr/>
          </p:nvSpPr>
          <p:spPr>
            <a:xfrm>
              <a:off x="1824521" y="144343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Cedula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19" name="Rectángulo: esquinas redondeadas 56">
              <a:extLst>
                <a:ext uri="{FF2B5EF4-FFF2-40B4-BE49-F238E27FC236}">
                  <a16:creationId xmlns:a16="http://schemas.microsoft.com/office/drawing/2014/main" xmlns="" id="{5950932F-72FE-47F6-A44F-75218480D2B8}"/>
                </a:ext>
              </a:extLst>
            </p:cNvPr>
            <p:cNvSpPr/>
            <p:nvPr/>
          </p:nvSpPr>
          <p:spPr>
            <a:xfrm>
              <a:off x="1592988" y="4947303"/>
              <a:ext cx="1071562" cy="419097"/>
            </a:xfrm>
            <a:prstGeom prst="roundRect">
              <a:avLst/>
            </a:prstGeom>
            <a:solidFill>
              <a:srgbClr val="0097CC"/>
            </a:solidFill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bg1"/>
                  </a:solidFill>
                  <a:latin typeface="Franklin Gothic Medium Cond" panose="020B0606030402020204" pitchFamily="34" charset="0"/>
                </a:rPr>
                <a:t>Registrar</a:t>
              </a:r>
              <a:endParaRPr lang="es-CO" sz="2000" dirty="0">
                <a:solidFill>
                  <a:schemeClr val="bg1"/>
                </a:solidFill>
                <a:latin typeface="Franklin Gothic Medium Cond" panose="020B0606030402020204" pitchFamily="34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xmlns="" id="{F0B68E27-6574-42E5-BF40-41AF25EBA4A0}"/>
                </a:ext>
              </a:extLst>
            </p:cNvPr>
            <p:cNvSpPr txBox="1"/>
            <p:nvPr/>
          </p:nvSpPr>
          <p:spPr>
            <a:xfrm>
              <a:off x="1806233" y="1988386"/>
              <a:ext cx="713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Nombre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xmlns="" id="{A80FB54F-9F90-46A6-A27D-13A804DE2C04}"/>
                </a:ext>
              </a:extLst>
            </p:cNvPr>
            <p:cNvSpPr txBox="1"/>
            <p:nvPr/>
          </p:nvSpPr>
          <p:spPr>
            <a:xfrm>
              <a:off x="1853762" y="2558477"/>
              <a:ext cx="580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Cargo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xmlns="" id="{0E43761A-D3D4-468F-A01A-0916868EE2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04" y="2420814"/>
              <a:ext cx="2153866" cy="390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xmlns="" id="{0EE43D2B-F3E6-4D6A-B53E-6F4AAF836DA8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04" y="1883216"/>
              <a:ext cx="2153866" cy="390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" name="Triángulo isósceles 23"/>
          <p:cNvSpPr/>
          <p:nvPr/>
        </p:nvSpPr>
        <p:spPr>
          <a:xfrm rot="10800000">
            <a:off x="3030521" y="2924325"/>
            <a:ext cx="144995" cy="95046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1060704" y="2822720"/>
            <a:ext cx="2153866" cy="252536"/>
          </a:xfrm>
          <a:prstGeom prst="rect">
            <a:avLst/>
          </a:prstGeom>
          <a:noFill/>
          <a:ln w="1905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xmlns="" id="{FBAF0A33-3DA2-4D1C-90C3-1885DBC7AE5E}"/>
              </a:ext>
            </a:extLst>
          </p:cNvPr>
          <p:cNvSpPr txBox="1"/>
          <p:nvPr/>
        </p:nvSpPr>
        <p:spPr>
          <a:xfrm>
            <a:off x="6856916" y="2174605"/>
            <a:ext cx="3292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Berlin Sans FB" panose="020E0602020502020306" pitchFamily="34" charset="0"/>
              </a:rPr>
              <a:t>12034567  José Martínez	</a:t>
            </a:r>
            <a:r>
              <a:rPr lang="es-ES" sz="1200" dirty="0" smtClean="0">
                <a:latin typeface="Berlin Sans FB" panose="020E0602020502020306" pitchFamily="34" charset="0"/>
              </a:rPr>
              <a:t>Pediatría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xmlns="" id="{36C766F6-C6C6-4965-9886-C6E0DCA54804}"/>
              </a:ext>
            </a:extLst>
          </p:cNvPr>
          <p:cNvSpPr txBox="1"/>
          <p:nvPr/>
        </p:nvSpPr>
        <p:spPr>
          <a:xfrm>
            <a:off x="6840182" y="2513996"/>
            <a:ext cx="3292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Berlin Sans FB" panose="020E0602020502020306" pitchFamily="34" charset="0"/>
              </a:rPr>
              <a:t>12034567  Juan Pérez	Medico General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xmlns="" id="{5E77051F-4B45-4A05-B5A6-4A3DAD091D1C}"/>
              </a:ext>
            </a:extLst>
          </p:cNvPr>
          <p:cNvSpPr txBox="1"/>
          <p:nvPr/>
        </p:nvSpPr>
        <p:spPr>
          <a:xfrm>
            <a:off x="6856916" y="2853387"/>
            <a:ext cx="3292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Berlin Sans FB" panose="020E0602020502020306" pitchFamily="34" charset="0"/>
              </a:rPr>
              <a:t>12034567  María Benavidez	Odontólogo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xmlns="" id="{283A02C4-E5C0-4F2A-BF55-CD98A88199C9}"/>
              </a:ext>
            </a:extLst>
          </p:cNvPr>
          <p:cNvSpPr txBox="1"/>
          <p:nvPr/>
        </p:nvSpPr>
        <p:spPr>
          <a:xfrm>
            <a:off x="6856914" y="3166962"/>
            <a:ext cx="3292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Berlin Sans FB" panose="020E0602020502020306" pitchFamily="34" charset="0"/>
              </a:rPr>
              <a:t>12034567  Raúl Rodríguez	Enfermero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xmlns="" id="{A76E5A40-277D-46B2-AFEB-E98040E6235C}"/>
              </a:ext>
            </a:extLst>
          </p:cNvPr>
          <p:cNvSpPr txBox="1"/>
          <p:nvPr/>
        </p:nvSpPr>
        <p:spPr>
          <a:xfrm>
            <a:off x="6855383" y="1681344"/>
            <a:ext cx="6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0070C0"/>
                </a:solidFill>
                <a:latin typeface="Berlin Sans FB" panose="020E0602020502020306" pitchFamily="34" charset="0"/>
              </a:rPr>
              <a:t>Cedula</a:t>
            </a:r>
            <a:endParaRPr lang="es-CO" sz="1200" dirty="0">
              <a:solidFill>
                <a:srgbClr val="0070C0"/>
              </a:solidFill>
              <a:latin typeface="Berlin Sans FB" panose="020E0602020502020306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xmlns="" id="{6E1F42CA-238E-46B2-82B7-2F9837CC34B5}"/>
              </a:ext>
            </a:extLst>
          </p:cNvPr>
          <p:cNvSpPr txBox="1"/>
          <p:nvPr/>
        </p:nvSpPr>
        <p:spPr>
          <a:xfrm>
            <a:off x="7510994" y="1676908"/>
            <a:ext cx="711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0070C0"/>
                </a:solidFill>
                <a:latin typeface="Berlin Sans FB" panose="020E0602020502020306" pitchFamily="34" charset="0"/>
              </a:rPr>
              <a:t>Nombre</a:t>
            </a:r>
            <a:endParaRPr lang="es-CO" sz="1200" dirty="0">
              <a:solidFill>
                <a:srgbClr val="0070C0"/>
              </a:solidFill>
              <a:latin typeface="Berlin Sans FB" panose="020E0602020502020306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xmlns="" id="{05C8E30C-25C6-497D-9A59-B56A82E89541}"/>
              </a:ext>
            </a:extLst>
          </p:cNvPr>
          <p:cNvSpPr txBox="1"/>
          <p:nvPr/>
        </p:nvSpPr>
        <p:spPr>
          <a:xfrm>
            <a:off x="8529601" y="1696438"/>
            <a:ext cx="620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rgbClr val="0070C0"/>
                </a:solidFill>
                <a:latin typeface="Berlin Sans FB" panose="020E0602020502020306" pitchFamily="34" charset="0"/>
              </a:rPr>
              <a:t>Cargo</a:t>
            </a:r>
            <a:endParaRPr lang="es-CO" sz="1200" dirty="0">
              <a:solidFill>
                <a:srgbClr val="0070C0"/>
              </a:solidFill>
              <a:latin typeface="Berlin Sans FB" panose="020E0602020502020306" pitchFamily="34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xmlns="" id="{F0B68E27-6574-42E5-BF40-41AF25EBA4A0}"/>
              </a:ext>
            </a:extLst>
          </p:cNvPr>
          <p:cNvSpPr txBox="1"/>
          <p:nvPr/>
        </p:nvSpPr>
        <p:spPr>
          <a:xfrm>
            <a:off x="1107148" y="2804361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---Seleccione una opción---</a:t>
            </a:r>
            <a:endParaRPr lang="es-CO" sz="1200" dirty="0">
              <a:solidFill>
                <a:schemeClr val="tx1">
                  <a:lumMod val="65000"/>
                  <a:lumOff val="35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xmlns="" id="{283A02C4-E5C0-4F2A-BF55-CD98A88199C9}"/>
              </a:ext>
            </a:extLst>
          </p:cNvPr>
          <p:cNvSpPr txBox="1"/>
          <p:nvPr/>
        </p:nvSpPr>
        <p:spPr>
          <a:xfrm>
            <a:off x="6840182" y="3453487"/>
            <a:ext cx="3292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Berlin Sans FB" panose="020E0602020502020306" pitchFamily="34" charset="0"/>
              </a:rPr>
              <a:t>15273254</a:t>
            </a:r>
            <a:r>
              <a:rPr lang="es-CO" sz="1200" dirty="0" smtClean="0">
                <a:latin typeface="Berlin Sans FB" panose="020E0602020502020306" pitchFamily="34" charset="0"/>
              </a:rPr>
              <a:t>   </a:t>
            </a:r>
            <a:r>
              <a:rPr lang="es-ES" sz="1200" dirty="0" smtClean="0">
                <a:latin typeface="Berlin Sans FB" panose="020E0602020502020306" pitchFamily="34" charset="0"/>
              </a:rPr>
              <a:t>José</a:t>
            </a:r>
            <a:r>
              <a:rPr lang="es-ES" sz="1200" dirty="0" smtClean="0">
                <a:latin typeface="Berlin Sans FB" panose="020E0602020502020306" pitchFamily="34" charset="0"/>
              </a:rPr>
              <a:t> Ramírez</a:t>
            </a:r>
            <a:r>
              <a:rPr lang="es-ES" sz="1200" dirty="0">
                <a:latin typeface="Berlin Sans FB" panose="020E0602020502020306" pitchFamily="34" charset="0"/>
              </a:rPr>
              <a:t>	</a:t>
            </a:r>
            <a:r>
              <a:rPr lang="es-ES" sz="1200" dirty="0" smtClean="0">
                <a:latin typeface="Berlin Sans FB" panose="020E0602020502020306" pitchFamily="34" charset="0"/>
              </a:rPr>
              <a:t>Medico internista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0" y="0"/>
            <a:ext cx="12192000" cy="630268"/>
            <a:chOff x="0" y="0"/>
            <a:chExt cx="12192000" cy="630268"/>
          </a:xfrm>
        </p:grpSpPr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xmlns="" id="{8BBC66AC-1FF3-4F0D-BCF8-26971C49DD13}"/>
                </a:ext>
              </a:extLst>
            </p:cNvPr>
            <p:cNvSpPr/>
            <p:nvPr/>
          </p:nvSpPr>
          <p:spPr>
            <a:xfrm>
              <a:off x="0" y="0"/>
              <a:ext cx="12192000" cy="630268"/>
            </a:xfrm>
            <a:prstGeom prst="rect">
              <a:avLst/>
            </a:prstGeom>
            <a:solidFill>
              <a:srgbClr val="2BBCE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57" name="Grupo 56"/>
            <p:cNvGrpSpPr/>
            <p:nvPr/>
          </p:nvGrpSpPr>
          <p:grpSpPr>
            <a:xfrm>
              <a:off x="257175" y="71488"/>
              <a:ext cx="1646741" cy="369332"/>
              <a:chOff x="257175" y="71488"/>
              <a:chExt cx="1646741" cy="369332"/>
            </a:xfrm>
          </p:grpSpPr>
          <p:grpSp>
            <p:nvGrpSpPr>
              <p:cNvPr id="63" name="Grupo 62">
                <a:extLst>
                  <a:ext uri="{FF2B5EF4-FFF2-40B4-BE49-F238E27FC236}">
                    <a16:creationId xmlns:a16="http://schemas.microsoft.com/office/drawing/2014/main" xmlns="" id="{1490F170-5E81-4AE4-BF83-1D8E59E7BEC6}"/>
                  </a:ext>
                </a:extLst>
              </p:cNvPr>
              <p:cNvGrpSpPr/>
              <p:nvPr/>
            </p:nvGrpSpPr>
            <p:grpSpPr>
              <a:xfrm>
                <a:off x="257175" y="123825"/>
                <a:ext cx="314325" cy="304799"/>
                <a:chOff x="1285875" y="1474530"/>
                <a:chExt cx="742950" cy="659069"/>
              </a:xfrm>
            </p:grpSpPr>
            <p:sp>
              <p:nvSpPr>
                <p:cNvPr id="65" name="Corazón 64">
                  <a:extLst>
                    <a:ext uri="{FF2B5EF4-FFF2-40B4-BE49-F238E27FC236}">
                      <a16:creationId xmlns:a16="http://schemas.microsoft.com/office/drawing/2014/main" xmlns="" id="{D10C4332-F55B-462E-BFEB-F4ABBBEA623C}"/>
                    </a:ext>
                  </a:extLst>
                </p:cNvPr>
                <p:cNvSpPr/>
                <p:nvPr/>
              </p:nvSpPr>
              <p:spPr>
                <a:xfrm>
                  <a:off x="1285875" y="1474530"/>
                  <a:ext cx="742950" cy="659069"/>
                </a:xfrm>
                <a:prstGeom prst="heart">
                  <a:avLst/>
                </a:prstGeom>
                <a:solidFill>
                  <a:srgbClr val="BC351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66" name="Cruz 65">
                  <a:extLst>
                    <a:ext uri="{FF2B5EF4-FFF2-40B4-BE49-F238E27FC236}">
                      <a16:creationId xmlns:a16="http://schemas.microsoft.com/office/drawing/2014/main" xmlns="" id="{EEEA96DA-AE8B-496E-89D4-CBEBA13AE23E}"/>
                    </a:ext>
                  </a:extLst>
                </p:cNvPr>
                <p:cNvSpPr/>
                <p:nvPr/>
              </p:nvSpPr>
              <p:spPr>
                <a:xfrm>
                  <a:off x="1678781" y="1625856"/>
                  <a:ext cx="248649" cy="269619"/>
                </a:xfrm>
                <a:prstGeom prst="plus">
                  <a:avLst>
                    <a:gd name="adj" fmla="val 38846"/>
                  </a:avLst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xmlns="" id="{C0EC2F8E-B1F1-4679-BECC-7947FB352EAF}"/>
                  </a:ext>
                </a:extLst>
              </p:cNvPr>
              <p:cNvSpPr txBox="1"/>
              <p:nvPr/>
            </p:nvSpPr>
            <p:spPr>
              <a:xfrm>
                <a:off x="571500" y="71488"/>
                <a:ext cx="1332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Prueba EPS</a:t>
                </a:r>
                <a:endParaRPr lang="es-CO" dirty="0">
                  <a:solidFill>
                    <a:schemeClr val="bg1"/>
                  </a:solidFill>
                  <a:latin typeface="Berlin Sans FB" panose="020E0602020502020306" pitchFamily="34" charset="0"/>
                </a:endParaRPr>
              </a:p>
            </p:txBody>
          </p:sp>
        </p:grpSp>
        <p:sp>
          <p:nvSpPr>
            <p:cNvPr id="58" name="CuadroTexto 57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3902E7AD-3E09-4848-BC63-3148D86BCDBF}"/>
                </a:ext>
              </a:extLst>
            </p:cNvPr>
            <p:cNvSpPr txBox="1"/>
            <p:nvPr/>
          </p:nvSpPr>
          <p:spPr>
            <a:xfrm>
              <a:off x="5812909" y="119059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Inicio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59" name="CuadroTexto 58">
              <a:hlinkClick r:id="rId3" action="ppaction://hlinksldjump"/>
              <a:extLst>
                <a:ext uri="{FF2B5EF4-FFF2-40B4-BE49-F238E27FC236}">
                  <a16:creationId xmlns:a16="http://schemas.microsoft.com/office/drawing/2014/main" xmlns="" id="{9672A16C-16F5-4785-ACB2-2F1D33C2C4F6}"/>
                </a:ext>
              </a:extLst>
            </p:cNvPr>
            <p:cNvSpPr txBox="1"/>
            <p:nvPr/>
          </p:nvSpPr>
          <p:spPr>
            <a:xfrm>
              <a:off x="6421455" y="119060"/>
              <a:ext cx="18227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Registrar especialidad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0" name="CuadroTexto 59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90F75B99-001B-49DC-8E4F-CBE56E75B9D0}"/>
                </a:ext>
              </a:extLst>
            </p:cNvPr>
            <p:cNvSpPr txBox="1"/>
            <p:nvPr/>
          </p:nvSpPr>
          <p:spPr>
            <a:xfrm>
              <a:off x="11403272" y="124549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Salir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1" name="CuadroTexto 60">
              <a:hlinkClick r:id="rId5" action="ppaction://hlinksldjump"/>
              <a:extLst>
                <a:ext uri="{FF2B5EF4-FFF2-40B4-BE49-F238E27FC236}">
                  <a16:creationId xmlns:a16="http://schemas.microsoft.com/office/drawing/2014/main" xmlns="" id="{9672A16C-16F5-4785-ACB2-2F1D33C2C4F6}"/>
                </a:ext>
              </a:extLst>
            </p:cNvPr>
            <p:cNvSpPr txBox="1"/>
            <p:nvPr/>
          </p:nvSpPr>
          <p:spPr>
            <a:xfrm>
              <a:off x="8244964" y="121911"/>
              <a:ext cx="1513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Registrar personal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62" name="CuadroTexto 61">
              <a:hlinkClick r:id="rId6" action="ppaction://hlinksldjump"/>
              <a:extLst>
                <a:ext uri="{FF2B5EF4-FFF2-40B4-BE49-F238E27FC236}">
                  <a16:creationId xmlns:a16="http://schemas.microsoft.com/office/drawing/2014/main" xmlns="" id="{9672A16C-16F5-4785-ACB2-2F1D33C2C4F6}"/>
                </a:ext>
              </a:extLst>
            </p:cNvPr>
            <p:cNvSpPr txBox="1"/>
            <p:nvPr/>
          </p:nvSpPr>
          <p:spPr>
            <a:xfrm>
              <a:off x="9717117" y="115923"/>
              <a:ext cx="15616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Gestionar personal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82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xmlns="" id="{022B61CB-2E23-41E1-ABB3-AEACD8240A76}"/>
              </a:ext>
            </a:extLst>
          </p:cNvPr>
          <p:cNvGrpSpPr/>
          <p:nvPr/>
        </p:nvGrpSpPr>
        <p:grpSpPr>
          <a:xfrm>
            <a:off x="0" y="5815584"/>
            <a:ext cx="12192000" cy="1042416"/>
            <a:chOff x="0" y="5815584"/>
            <a:chExt cx="12192000" cy="1042416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xmlns="" id="{2CAA35DA-74AA-45F9-A39F-0A5E6DCA1C2C}"/>
                </a:ext>
              </a:extLst>
            </p:cNvPr>
            <p:cNvSpPr/>
            <p:nvPr/>
          </p:nvSpPr>
          <p:spPr>
            <a:xfrm>
              <a:off x="0" y="5815584"/>
              <a:ext cx="12192000" cy="1042416"/>
            </a:xfrm>
            <a:prstGeom prst="rect">
              <a:avLst/>
            </a:prstGeom>
            <a:solidFill>
              <a:srgbClr val="2BBCE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xmlns="" id="{FEF18171-1138-47C6-9100-89146B840724}"/>
                </a:ext>
              </a:extLst>
            </p:cNvPr>
            <p:cNvSpPr txBox="1"/>
            <p:nvPr/>
          </p:nvSpPr>
          <p:spPr>
            <a:xfrm>
              <a:off x="528602" y="6152126"/>
              <a:ext cx="2007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000" dirty="0">
                  <a:solidFill>
                    <a:schemeClr val="bg1"/>
                  </a:solidFill>
                  <a:effectLst/>
                  <a:latin typeface="Berlin Sans FB" panose="020E0602020502020306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©</a:t>
              </a:r>
              <a:r>
                <a:rPr lang="es-ES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Creado por ADSI</a:t>
              </a:r>
              <a:endParaRPr lang="es-CO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xmlns="" id="{EF206B2F-F506-4E1A-B9EB-283441A578EA}"/>
              </a:ext>
            </a:extLst>
          </p:cNvPr>
          <p:cNvGrpSpPr/>
          <p:nvPr/>
        </p:nvGrpSpPr>
        <p:grpSpPr>
          <a:xfrm>
            <a:off x="5516084" y="1374166"/>
            <a:ext cx="6471095" cy="3397286"/>
            <a:chOff x="414337" y="1182142"/>
            <a:chExt cx="7156757" cy="3397286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xmlns="" id="{86D4A4D5-49D4-4898-85A5-E5726DBADDF9}"/>
                </a:ext>
              </a:extLst>
            </p:cNvPr>
            <p:cNvSpPr/>
            <p:nvPr/>
          </p:nvSpPr>
          <p:spPr>
            <a:xfrm>
              <a:off x="414337" y="1182142"/>
              <a:ext cx="7156757" cy="338328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BBCE9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xmlns="" id="{583CD1DA-B21F-4A58-BD03-016E5B3F7CF2}"/>
                </a:ext>
              </a:extLst>
            </p:cNvPr>
            <p:cNvSpPr txBox="1"/>
            <p:nvPr/>
          </p:nvSpPr>
          <p:spPr>
            <a:xfrm>
              <a:off x="2752189" y="1731510"/>
              <a:ext cx="24445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rgbClr val="002060"/>
                  </a:solidFill>
                  <a:latin typeface="Berlin Sans FB" panose="020E0602020502020306" pitchFamily="34" charset="0"/>
                </a:rPr>
                <a:t>Historial Entradas y salidas</a:t>
              </a:r>
              <a:endParaRPr lang="es-CO" sz="1400" dirty="0">
                <a:solidFill>
                  <a:srgbClr val="00206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xmlns="" id="{D73356D3-CA28-4620-82BC-FF4E298A157F}"/>
                </a:ext>
              </a:extLst>
            </p:cNvPr>
            <p:cNvSpPr txBox="1"/>
            <p:nvPr/>
          </p:nvSpPr>
          <p:spPr>
            <a:xfrm>
              <a:off x="507372" y="2331380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José Martínez	Pediatra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xmlns="" id="{8096AF4E-C294-4565-875C-90D33D9E7EB3}"/>
                </a:ext>
              </a:extLst>
            </p:cNvPr>
            <p:cNvSpPr txBox="1"/>
            <p:nvPr/>
          </p:nvSpPr>
          <p:spPr>
            <a:xfrm>
              <a:off x="489945" y="2670771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Juan Pérez	Medico General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xmlns="" id="{607AD311-BF80-47D8-BCD2-FBE2132E8D94}"/>
                </a:ext>
              </a:extLst>
            </p:cNvPr>
            <p:cNvSpPr txBox="1"/>
            <p:nvPr/>
          </p:nvSpPr>
          <p:spPr>
            <a:xfrm>
              <a:off x="507372" y="3010162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María Benavidez	Odontólogo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xmlns="" id="{8C076A59-5AC6-429E-8FEE-FC41595BDFCA}"/>
                </a:ext>
              </a:extLst>
            </p:cNvPr>
            <p:cNvSpPr txBox="1"/>
            <p:nvPr/>
          </p:nvSpPr>
          <p:spPr>
            <a:xfrm>
              <a:off x="507371" y="3323737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Raúl Rodríguez	Enfermero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xmlns="" id="{2347B01B-AAB4-4DE2-82CC-73864065526C}"/>
                </a:ext>
              </a:extLst>
            </p:cNvPr>
            <p:cNvSpPr txBox="1"/>
            <p:nvPr/>
          </p:nvSpPr>
          <p:spPr>
            <a:xfrm>
              <a:off x="4029687" y="2682601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2:00 AM</a:t>
              </a:r>
              <a:endParaRPr lang="es-CO" sz="1200" dirty="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xmlns="" id="{770EAFCA-9CC5-4674-8C46-6A3A32F2B7C1}"/>
                </a:ext>
              </a:extLst>
            </p:cNvPr>
            <p:cNvSpPr txBox="1"/>
            <p:nvPr/>
          </p:nvSpPr>
          <p:spPr>
            <a:xfrm>
              <a:off x="4029686" y="2352574"/>
              <a:ext cx="1520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19/02/2021  12:00 PM</a:t>
              </a:r>
              <a:endParaRPr lang="es-CO" sz="1200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xmlns="" id="{FFF2847A-62F3-4302-BF04-90940D03FAFA}"/>
                </a:ext>
              </a:extLst>
            </p:cNvPr>
            <p:cNvSpPr txBox="1"/>
            <p:nvPr/>
          </p:nvSpPr>
          <p:spPr>
            <a:xfrm>
              <a:off x="4029687" y="3012755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4:00 AM</a:t>
              </a:r>
              <a:endParaRPr lang="es-CO" sz="1200" dirty="0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xmlns="" id="{D509ACB0-6939-403D-B04B-14164C31BA13}"/>
                </a:ext>
              </a:extLst>
            </p:cNvPr>
            <p:cNvSpPr txBox="1"/>
            <p:nvPr/>
          </p:nvSpPr>
          <p:spPr>
            <a:xfrm>
              <a:off x="4029687" y="3359751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6:00 AM</a:t>
              </a:r>
              <a:endParaRPr lang="es-CO" sz="1200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xmlns="" id="{C61B31AC-8F78-487E-8CCD-21AADC1736AC}"/>
                </a:ext>
              </a:extLst>
            </p:cNvPr>
            <p:cNvSpPr txBox="1"/>
            <p:nvPr/>
          </p:nvSpPr>
          <p:spPr>
            <a:xfrm>
              <a:off x="5551866" y="2352447"/>
              <a:ext cx="1520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8:00 AM</a:t>
              </a:r>
              <a:endParaRPr lang="es-CO" sz="1200" dirty="0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xmlns="" id="{DF8ECA54-36DE-46FD-B42B-E9FF19C29289}"/>
                </a:ext>
              </a:extLst>
            </p:cNvPr>
            <p:cNvSpPr txBox="1"/>
            <p:nvPr/>
          </p:nvSpPr>
          <p:spPr>
            <a:xfrm>
              <a:off x="5551867" y="2665734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10:00 AM</a:t>
              </a:r>
              <a:endParaRPr lang="es-CO" sz="1200" dirty="0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xmlns="" id="{F2365428-4012-437E-9449-3A9A3AC5D3B9}"/>
                </a:ext>
              </a:extLst>
            </p:cNvPr>
            <p:cNvSpPr txBox="1"/>
            <p:nvPr/>
          </p:nvSpPr>
          <p:spPr>
            <a:xfrm>
              <a:off x="5551866" y="2995761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12:00 AM</a:t>
              </a:r>
              <a:endParaRPr lang="es-CO" sz="1200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xmlns="" id="{88A8C075-5F62-447F-ACC6-830D9C3C2724}"/>
                </a:ext>
              </a:extLst>
            </p:cNvPr>
            <p:cNvSpPr txBox="1"/>
            <p:nvPr/>
          </p:nvSpPr>
          <p:spPr>
            <a:xfrm>
              <a:off x="5551866" y="3359751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2:00 PM</a:t>
              </a:r>
              <a:endParaRPr lang="es-CO" sz="1200" dirty="0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xmlns="" id="{0F12E941-0EBF-4006-A7B8-878C38180D58}"/>
                </a:ext>
              </a:extLst>
            </p:cNvPr>
            <p:cNvSpPr txBox="1"/>
            <p:nvPr/>
          </p:nvSpPr>
          <p:spPr>
            <a:xfrm>
              <a:off x="505777" y="2039287"/>
              <a:ext cx="646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Cedula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xmlns="" id="{E5930FAE-5FB9-4ECA-80E8-9EBAED8EEDAD}"/>
                </a:ext>
              </a:extLst>
            </p:cNvPr>
            <p:cNvSpPr txBox="1"/>
            <p:nvPr/>
          </p:nvSpPr>
          <p:spPr>
            <a:xfrm>
              <a:off x="1188583" y="2034851"/>
              <a:ext cx="740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Nombre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xmlns="" id="{F8D47630-0C04-4676-8833-2FE4411B324C}"/>
                </a:ext>
              </a:extLst>
            </p:cNvPr>
            <p:cNvSpPr txBox="1"/>
            <p:nvPr/>
          </p:nvSpPr>
          <p:spPr>
            <a:xfrm>
              <a:off x="2249442" y="2054381"/>
              <a:ext cx="646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Cargo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xmlns="" id="{2F36EBF3-5758-4F03-8635-E0E3871463F6}"/>
                </a:ext>
              </a:extLst>
            </p:cNvPr>
            <p:cNvSpPr txBox="1"/>
            <p:nvPr/>
          </p:nvSpPr>
          <p:spPr>
            <a:xfrm>
              <a:off x="4028090" y="2037690"/>
              <a:ext cx="1261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Hora  Entrada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xmlns="" id="{D8EFA2B8-4C17-4CC1-8633-43ECA80E0C4D}"/>
                </a:ext>
              </a:extLst>
            </p:cNvPr>
            <p:cNvSpPr txBox="1"/>
            <p:nvPr/>
          </p:nvSpPr>
          <p:spPr>
            <a:xfrm>
              <a:off x="5550271" y="2028674"/>
              <a:ext cx="1261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Hora  Salida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xmlns="" id="{D8DBA36E-6A05-4708-992C-E1E44ED3A967}"/>
                </a:ext>
              </a:extLst>
            </p:cNvPr>
            <p:cNvSpPr/>
            <p:nvPr/>
          </p:nvSpPr>
          <p:spPr>
            <a:xfrm>
              <a:off x="414337" y="1196148"/>
              <a:ext cx="7156757" cy="338328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BBCE9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xmlns="" id="{FBAF0A33-3DA2-4D1C-90C3-1885DBC7AE5E}"/>
                </a:ext>
              </a:extLst>
            </p:cNvPr>
            <p:cNvSpPr txBox="1"/>
            <p:nvPr/>
          </p:nvSpPr>
          <p:spPr>
            <a:xfrm>
              <a:off x="507372" y="2345386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12034567  José Martínez	Pediatra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xmlns="" id="{36C766F6-C6C6-4965-9886-C6E0DCA54804}"/>
                </a:ext>
              </a:extLst>
            </p:cNvPr>
            <p:cNvSpPr txBox="1"/>
            <p:nvPr/>
          </p:nvSpPr>
          <p:spPr>
            <a:xfrm>
              <a:off x="489945" y="2684777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latin typeface="Berlin Sans FB" panose="020E0602020502020306" pitchFamily="34" charset="0"/>
                </a:rPr>
                <a:t>14144557  </a:t>
              </a:r>
              <a:r>
                <a:rPr lang="es-ES" sz="1200" dirty="0">
                  <a:latin typeface="Berlin Sans FB" panose="020E0602020502020306" pitchFamily="34" charset="0"/>
                </a:rPr>
                <a:t>Juan Pérez	Medico General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xmlns="" id="{5E77051F-4B45-4A05-B5A6-4A3DAD091D1C}"/>
                </a:ext>
              </a:extLst>
            </p:cNvPr>
            <p:cNvSpPr txBox="1"/>
            <p:nvPr/>
          </p:nvSpPr>
          <p:spPr>
            <a:xfrm>
              <a:off x="507372" y="3024168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latin typeface="Berlin Sans FB" panose="020E0602020502020306" pitchFamily="34" charset="0"/>
                </a:rPr>
                <a:t>13234867  </a:t>
              </a:r>
              <a:r>
                <a:rPr lang="es-ES" sz="1200" dirty="0">
                  <a:latin typeface="Berlin Sans FB" panose="020E0602020502020306" pitchFamily="34" charset="0"/>
                </a:rPr>
                <a:t>María Benavidez	Odontólogo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xmlns="" id="{283A02C4-E5C0-4F2A-BF55-CD98A88199C9}"/>
                </a:ext>
              </a:extLst>
            </p:cNvPr>
            <p:cNvSpPr txBox="1"/>
            <p:nvPr/>
          </p:nvSpPr>
          <p:spPr>
            <a:xfrm>
              <a:off x="507371" y="3337743"/>
              <a:ext cx="3429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latin typeface="Berlin Sans FB" panose="020E0602020502020306" pitchFamily="34" charset="0"/>
                </a:rPr>
                <a:t>16193507  </a:t>
              </a:r>
              <a:r>
                <a:rPr lang="es-ES" sz="1200" dirty="0">
                  <a:latin typeface="Berlin Sans FB" panose="020E0602020502020306" pitchFamily="34" charset="0"/>
                </a:rPr>
                <a:t>Raúl Rodríguez	Enfermero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xmlns="" id="{3FDFE8CF-6D34-4B93-A41D-DCB7FED142A8}"/>
                </a:ext>
              </a:extLst>
            </p:cNvPr>
            <p:cNvSpPr txBox="1"/>
            <p:nvPr/>
          </p:nvSpPr>
          <p:spPr>
            <a:xfrm>
              <a:off x="4029687" y="2696607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2:00 AM</a:t>
              </a:r>
              <a:endParaRPr lang="es-CO" sz="1200" dirty="0"/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xmlns="" id="{F356955D-3CA6-4516-9CE2-F030B413A337}"/>
                </a:ext>
              </a:extLst>
            </p:cNvPr>
            <p:cNvSpPr txBox="1"/>
            <p:nvPr/>
          </p:nvSpPr>
          <p:spPr>
            <a:xfrm>
              <a:off x="4029686" y="2366580"/>
              <a:ext cx="1520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19/02/2021  12:00 PM</a:t>
              </a:r>
              <a:endParaRPr lang="es-CO" sz="1200" dirty="0"/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xmlns="" id="{DDDED805-5C92-423B-9AE4-9B655F1F7685}"/>
                </a:ext>
              </a:extLst>
            </p:cNvPr>
            <p:cNvSpPr txBox="1"/>
            <p:nvPr/>
          </p:nvSpPr>
          <p:spPr>
            <a:xfrm>
              <a:off x="4029687" y="3026761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4:00 AM</a:t>
              </a:r>
              <a:endParaRPr lang="es-CO" sz="1200" dirty="0"/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xmlns="" id="{991A67D3-9603-44F1-B19B-AFFB54DD466B}"/>
                </a:ext>
              </a:extLst>
            </p:cNvPr>
            <p:cNvSpPr txBox="1"/>
            <p:nvPr/>
          </p:nvSpPr>
          <p:spPr>
            <a:xfrm>
              <a:off x="4029687" y="3373757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6:00 AM</a:t>
              </a:r>
              <a:endParaRPr lang="es-CO" sz="1200" dirty="0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xmlns="" id="{27AF796E-A239-4402-9394-492F64A16D61}"/>
                </a:ext>
              </a:extLst>
            </p:cNvPr>
            <p:cNvSpPr txBox="1"/>
            <p:nvPr/>
          </p:nvSpPr>
          <p:spPr>
            <a:xfrm>
              <a:off x="5551866" y="2366453"/>
              <a:ext cx="15205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8:00 AM</a:t>
              </a:r>
              <a:endParaRPr lang="es-CO" sz="1200" dirty="0"/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xmlns="" id="{3297A7E9-1151-4205-A01C-35BD2C00A824}"/>
                </a:ext>
              </a:extLst>
            </p:cNvPr>
            <p:cNvSpPr txBox="1"/>
            <p:nvPr/>
          </p:nvSpPr>
          <p:spPr>
            <a:xfrm>
              <a:off x="5551867" y="2679740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10:00 AM</a:t>
              </a:r>
              <a:endParaRPr lang="es-CO" sz="1200" dirty="0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xmlns="" id="{2344A0D0-1AB2-4120-A93E-90FA4B9FAA20}"/>
                </a:ext>
              </a:extLst>
            </p:cNvPr>
            <p:cNvSpPr txBox="1"/>
            <p:nvPr/>
          </p:nvSpPr>
          <p:spPr>
            <a:xfrm>
              <a:off x="5551866" y="3009767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12:00 AM</a:t>
              </a:r>
              <a:endParaRPr lang="es-CO" sz="1200" dirty="0"/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xmlns="" id="{F17B9629-21BA-4752-BC6C-76E6CA18D381}"/>
                </a:ext>
              </a:extLst>
            </p:cNvPr>
            <p:cNvSpPr txBox="1"/>
            <p:nvPr/>
          </p:nvSpPr>
          <p:spPr>
            <a:xfrm>
              <a:off x="5551866" y="3373757"/>
              <a:ext cx="1589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20/02/2021  2:00 PM</a:t>
              </a:r>
              <a:endParaRPr lang="es-CO" sz="1200" dirty="0"/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xmlns="" id="{A76E5A40-277D-46B2-AFEB-E98040E6235C}"/>
                </a:ext>
              </a:extLst>
            </p:cNvPr>
            <p:cNvSpPr txBox="1"/>
            <p:nvPr/>
          </p:nvSpPr>
          <p:spPr>
            <a:xfrm>
              <a:off x="505777" y="1852125"/>
              <a:ext cx="646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Cedula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xmlns="" id="{6E1F42CA-238E-46B2-82B7-2F9837CC34B5}"/>
                </a:ext>
              </a:extLst>
            </p:cNvPr>
            <p:cNvSpPr txBox="1"/>
            <p:nvPr/>
          </p:nvSpPr>
          <p:spPr>
            <a:xfrm>
              <a:off x="1188583" y="1847689"/>
              <a:ext cx="740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Nombre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xmlns="" id="{05C8E30C-25C6-497D-9A59-B56A82E89541}"/>
                </a:ext>
              </a:extLst>
            </p:cNvPr>
            <p:cNvSpPr txBox="1"/>
            <p:nvPr/>
          </p:nvSpPr>
          <p:spPr>
            <a:xfrm>
              <a:off x="2249442" y="1867219"/>
              <a:ext cx="646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Cargo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xmlns="" id="{9AFFBF33-C2E4-491B-88F1-99FB37242637}"/>
                </a:ext>
              </a:extLst>
            </p:cNvPr>
            <p:cNvSpPr txBox="1"/>
            <p:nvPr/>
          </p:nvSpPr>
          <p:spPr>
            <a:xfrm>
              <a:off x="4028090" y="1850528"/>
              <a:ext cx="1261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Hora  Entrada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xmlns="" id="{ED0CBDA4-305E-49B4-88C8-C2C737D18BA8}"/>
                </a:ext>
              </a:extLst>
            </p:cNvPr>
            <p:cNvSpPr txBox="1"/>
            <p:nvPr/>
          </p:nvSpPr>
          <p:spPr>
            <a:xfrm>
              <a:off x="5550271" y="1841512"/>
              <a:ext cx="1261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Hora  Salida</a:t>
              </a:r>
              <a:endParaRPr lang="es-CO" sz="1200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257175" y="928048"/>
            <a:ext cx="3773010" cy="4589755"/>
            <a:chOff x="257175" y="928048"/>
            <a:chExt cx="3773010" cy="4589755"/>
          </a:xfrm>
        </p:grpSpPr>
        <p:sp>
          <p:nvSpPr>
            <p:cNvPr id="53" name="Rectángulo: esquinas redondeadas 52">
              <a:extLst>
                <a:ext uri="{FF2B5EF4-FFF2-40B4-BE49-F238E27FC236}">
                  <a16:creationId xmlns:a16="http://schemas.microsoft.com/office/drawing/2014/main" xmlns="" id="{F6E797F7-EA55-447E-B1A3-C1CF6FAE0C80}"/>
                </a:ext>
              </a:extLst>
            </p:cNvPr>
            <p:cNvSpPr/>
            <p:nvPr/>
          </p:nvSpPr>
          <p:spPr>
            <a:xfrm>
              <a:off x="257175" y="928048"/>
              <a:ext cx="3773010" cy="458975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BBCE9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xmlns="" id="{E2BBDEAF-B1AC-4EE9-962B-3B2ADEDCBB5F}"/>
                </a:ext>
              </a:extLst>
            </p:cNvPr>
            <p:cNvSpPr txBox="1"/>
            <p:nvPr/>
          </p:nvSpPr>
          <p:spPr>
            <a:xfrm>
              <a:off x="1158474" y="970865"/>
              <a:ext cx="1970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0070C0"/>
                  </a:solidFill>
                  <a:latin typeface="Berlin Sans FB" panose="020E0602020502020306" pitchFamily="34" charset="0"/>
                </a:rPr>
                <a:t>Gestionar Personal</a:t>
              </a:r>
              <a:endParaRPr lang="es-CO" dirty="0">
                <a:solidFill>
                  <a:srgbClr val="0070C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xmlns="" id="{08EA0560-15A8-4E00-9124-82F1C4792E08}"/>
                </a:ext>
              </a:extLst>
            </p:cNvPr>
            <p:cNvSpPr txBox="1"/>
            <p:nvPr/>
          </p:nvSpPr>
          <p:spPr>
            <a:xfrm>
              <a:off x="1824521" y="144343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Cedula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57" name="Rectángulo: esquinas redondeadas 56">
              <a:hlinkClick r:id="rId3" action="ppaction://hlinksldjump"/>
              <a:extLst>
                <a:ext uri="{FF2B5EF4-FFF2-40B4-BE49-F238E27FC236}">
                  <a16:creationId xmlns:a16="http://schemas.microsoft.com/office/drawing/2014/main" xmlns="" id="{5950932F-72FE-47F6-A44F-75218480D2B8}"/>
                </a:ext>
              </a:extLst>
            </p:cNvPr>
            <p:cNvSpPr/>
            <p:nvPr/>
          </p:nvSpPr>
          <p:spPr>
            <a:xfrm>
              <a:off x="1592988" y="4947303"/>
              <a:ext cx="1071562" cy="419097"/>
            </a:xfrm>
            <a:prstGeom prst="roundRect">
              <a:avLst/>
            </a:prstGeom>
            <a:solidFill>
              <a:srgbClr val="0097CC"/>
            </a:solidFill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bg1"/>
                  </a:solidFill>
                  <a:latin typeface="Franklin Gothic Medium Cond" panose="020B0606030402020204" pitchFamily="34" charset="0"/>
                </a:rPr>
                <a:t>Registrar</a:t>
              </a:r>
              <a:endParaRPr lang="es-CO" sz="2000" dirty="0">
                <a:solidFill>
                  <a:schemeClr val="bg1"/>
                </a:solidFill>
                <a:latin typeface="Franklin Gothic Medium Cond" panose="020B0606030402020204" pitchFamily="34" charset="0"/>
              </a:endParaRPr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xmlns="" id="{F0B68E27-6574-42E5-BF40-41AF25EBA4A0}"/>
                </a:ext>
              </a:extLst>
            </p:cNvPr>
            <p:cNvSpPr txBox="1"/>
            <p:nvPr/>
          </p:nvSpPr>
          <p:spPr>
            <a:xfrm>
              <a:off x="1806233" y="1988386"/>
              <a:ext cx="713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Nombre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xmlns="" id="{A80FB54F-9F90-46A6-A27D-13A804DE2C04}"/>
                </a:ext>
              </a:extLst>
            </p:cNvPr>
            <p:cNvSpPr txBox="1"/>
            <p:nvPr/>
          </p:nvSpPr>
          <p:spPr>
            <a:xfrm>
              <a:off x="1853762" y="2558477"/>
              <a:ext cx="580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Cargo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xmlns="" id="{29DBE41A-B417-4B20-86DA-B1610CFD19E0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04" y="3641110"/>
              <a:ext cx="2153866" cy="390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xmlns="" id="{6777B90E-68F7-4204-A630-9DD39AEB452E}"/>
                </a:ext>
              </a:extLst>
            </p:cNvPr>
            <p:cNvSpPr txBox="1"/>
            <p:nvPr/>
          </p:nvSpPr>
          <p:spPr>
            <a:xfrm>
              <a:off x="1607898" y="3138988"/>
              <a:ext cx="1071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Hora entrada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xmlns="" id="{DBCD1ED3-F9CC-4C15-9224-443A5DCF2E12}"/>
                </a:ext>
              </a:extLst>
            </p:cNvPr>
            <p:cNvSpPr txBox="1"/>
            <p:nvPr/>
          </p:nvSpPr>
          <p:spPr>
            <a:xfrm>
              <a:off x="1627280" y="3812251"/>
              <a:ext cx="1071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Berlin Sans FB" panose="020E0602020502020306" pitchFamily="34" charset="0"/>
                </a:rPr>
                <a:t>Hora Salida</a:t>
              </a:r>
              <a:endParaRPr lang="es-CO" sz="1200" dirty="0">
                <a:latin typeface="Berlin Sans FB" panose="020E0602020502020306" pitchFamily="34" charset="0"/>
              </a:endParaRPr>
            </a:p>
          </p:txBody>
        </p: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xmlns="" id="{7ECF0737-6F53-4AFA-8F28-2944CB0A9C6D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04" y="4259106"/>
              <a:ext cx="2153866" cy="390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xmlns="" id="{0E43761A-D3D4-468F-A01A-0916868EE26A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04" y="2420814"/>
              <a:ext cx="2153866" cy="390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xmlns="" id="{0EE43D2B-F3E6-4D6A-B53E-6F4AAF836DA8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04" y="1883216"/>
              <a:ext cx="2153866" cy="390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xmlns="" id="{205C1F77-B99F-49F6-9BD3-AE8AFC713964}"/>
                </a:ext>
              </a:extLst>
            </p:cNvPr>
            <p:cNvCxnSpPr>
              <a:cxnSpLocks/>
            </p:cNvCxnSpPr>
            <p:nvPr/>
          </p:nvCxnSpPr>
          <p:spPr>
            <a:xfrm>
              <a:off x="1060704" y="3001030"/>
              <a:ext cx="2153866" cy="390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9" name="CuadroTexto 78">
            <a:extLst>
              <a:ext uri="{FF2B5EF4-FFF2-40B4-BE49-F238E27FC236}">
                <a16:creationId xmlns:a16="http://schemas.microsoft.com/office/drawing/2014/main" xmlns="" id="{08EA0560-15A8-4E00-9124-82F1C4792E08}"/>
              </a:ext>
            </a:extLst>
          </p:cNvPr>
          <p:cNvSpPr txBox="1"/>
          <p:nvPr/>
        </p:nvSpPr>
        <p:spPr>
          <a:xfrm>
            <a:off x="1472086" y="2794819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Berlin Sans FB" panose="020E0602020502020306" pitchFamily="34" charset="0"/>
              </a:rPr>
              <a:t>Medico internista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xmlns="" id="{08EA0560-15A8-4E00-9124-82F1C4792E08}"/>
              </a:ext>
            </a:extLst>
          </p:cNvPr>
          <p:cNvSpPr txBox="1"/>
          <p:nvPr/>
        </p:nvSpPr>
        <p:spPr>
          <a:xfrm>
            <a:off x="1745136" y="1660923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Berlin Sans FB" panose="020E0602020502020306" pitchFamily="34" charset="0"/>
              </a:rPr>
              <a:t>15273254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xmlns="" id="{08EA0560-15A8-4E00-9124-82F1C4792E08}"/>
              </a:ext>
            </a:extLst>
          </p:cNvPr>
          <p:cNvSpPr txBox="1"/>
          <p:nvPr/>
        </p:nvSpPr>
        <p:spPr>
          <a:xfrm>
            <a:off x="1637186" y="2207023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Berlin Sans FB" panose="020E0602020502020306" pitchFamily="34" charset="0"/>
              </a:rPr>
              <a:t>José Ramírez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xmlns="" id="{08EA0560-15A8-4E00-9124-82F1C4792E08}"/>
              </a:ext>
            </a:extLst>
          </p:cNvPr>
          <p:cNvSpPr txBox="1"/>
          <p:nvPr/>
        </p:nvSpPr>
        <p:spPr>
          <a:xfrm>
            <a:off x="1745258" y="3395791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Berlin Sans FB" panose="020E0602020502020306" pitchFamily="34" charset="0"/>
              </a:rPr>
              <a:t>2:00 PM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xmlns="" id="{08EA0560-15A8-4E00-9124-82F1C4792E08}"/>
              </a:ext>
            </a:extLst>
          </p:cNvPr>
          <p:cNvSpPr txBox="1"/>
          <p:nvPr/>
        </p:nvSpPr>
        <p:spPr>
          <a:xfrm>
            <a:off x="1725131" y="4022641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Berlin Sans FB" panose="020E0602020502020306" pitchFamily="34" charset="0"/>
              </a:rPr>
              <a:t>10:00 PM</a:t>
            </a:r>
            <a:endParaRPr lang="es-CO" sz="1200" dirty="0">
              <a:latin typeface="Berlin Sans FB" panose="020E0602020502020306" pitchFamily="34" charset="0"/>
            </a:endParaRPr>
          </a:p>
        </p:txBody>
      </p:sp>
      <p:grpSp>
        <p:nvGrpSpPr>
          <p:cNvPr id="87" name="Grupo 86"/>
          <p:cNvGrpSpPr/>
          <p:nvPr/>
        </p:nvGrpSpPr>
        <p:grpSpPr>
          <a:xfrm>
            <a:off x="0" y="0"/>
            <a:ext cx="12192000" cy="630268"/>
            <a:chOff x="0" y="0"/>
            <a:chExt cx="12192000" cy="630268"/>
          </a:xfrm>
        </p:grpSpPr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xmlns="" id="{8BBC66AC-1FF3-4F0D-BCF8-26971C49DD13}"/>
                </a:ext>
              </a:extLst>
            </p:cNvPr>
            <p:cNvSpPr/>
            <p:nvPr/>
          </p:nvSpPr>
          <p:spPr>
            <a:xfrm>
              <a:off x="0" y="0"/>
              <a:ext cx="12192000" cy="630268"/>
            </a:xfrm>
            <a:prstGeom prst="rect">
              <a:avLst/>
            </a:prstGeom>
            <a:solidFill>
              <a:srgbClr val="2BBCE9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89" name="Grupo 88"/>
            <p:cNvGrpSpPr/>
            <p:nvPr/>
          </p:nvGrpSpPr>
          <p:grpSpPr>
            <a:xfrm>
              <a:off x="257175" y="71488"/>
              <a:ext cx="1646741" cy="369332"/>
              <a:chOff x="257175" y="71488"/>
              <a:chExt cx="1646741" cy="369332"/>
            </a:xfrm>
          </p:grpSpPr>
          <p:grpSp>
            <p:nvGrpSpPr>
              <p:cNvPr id="95" name="Grupo 94">
                <a:extLst>
                  <a:ext uri="{FF2B5EF4-FFF2-40B4-BE49-F238E27FC236}">
                    <a16:creationId xmlns:a16="http://schemas.microsoft.com/office/drawing/2014/main" xmlns="" id="{1490F170-5E81-4AE4-BF83-1D8E59E7BEC6}"/>
                  </a:ext>
                </a:extLst>
              </p:cNvPr>
              <p:cNvGrpSpPr/>
              <p:nvPr/>
            </p:nvGrpSpPr>
            <p:grpSpPr>
              <a:xfrm>
                <a:off x="257175" y="123825"/>
                <a:ext cx="314325" cy="304799"/>
                <a:chOff x="1285875" y="1474530"/>
                <a:chExt cx="742950" cy="659069"/>
              </a:xfrm>
            </p:grpSpPr>
            <p:sp>
              <p:nvSpPr>
                <p:cNvPr id="97" name="Corazón 96">
                  <a:extLst>
                    <a:ext uri="{FF2B5EF4-FFF2-40B4-BE49-F238E27FC236}">
                      <a16:creationId xmlns:a16="http://schemas.microsoft.com/office/drawing/2014/main" xmlns="" id="{D10C4332-F55B-462E-BFEB-F4ABBBEA623C}"/>
                    </a:ext>
                  </a:extLst>
                </p:cNvPr>
                <p:cNvSpPr/>
                <p:nvPr/>
              </p:nvSpPr>
              <p:spPr>
                <a:xfrm>
                  <a:off x="1285875" y="1474530"/>
                  <a:ext cx="742950" cy="659069"/>
                </a:xfrm>
                <a:prstGeom prst="heart">
                  <a:avLst/>
                </a:prstGeom>
                <a:solidFill>
                  <a:srgbClr val="BC351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8" name="Cruz 97">
                  <a:extLst>
                    <a:ext uri="{FF2B5EF4-FFF2-40B4-BE49-F238E27FC236}">
                      <a16:creationId xmlns:a16="http://schemas.microsoft.com/office/drawing/2014/main" xmlns="" id="{EEEA96DA-AE8B-496E-89D4-CBEBA13AE23E}"/>
                    </a:ext>
                  </a:extLst>
                </p:cNvPr>
                <p:cNvSpPr/>
                <p:nvPr/>
              </p:nvSpPr>
              <p:spPr>
                <a:xfrm>
                  <a:off x="1678781" y="1625856"/>
                  <a:ext cx="248649" cy="269619"/>
                </a:xfrm>
                <a:prstGeom prst="plus">
                  <a:avLst>
                    <a:gd name="adj" fmla="val 38846"/>
                  </a:avLst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xmlns="" id="{C0EC2F8E-B1F1-4679-BECC-7947FB352EAF}"/>
                  </a:ext>
                </a:extLst>
              </p:cNvPr>
              <p:cNvSpPr txBox="1"/>
              <p:nvPr/>
            </p:nvSpPr>
            <p:spPr>
              <a:xfrm>
                <a:off x="571500" y="71488"/>
                <a:ext cx="1332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Prueba EPS</a:t>
                </a:r>
                <a:endParaRPr lang="es-CO" dirty="0">
                  <a:solidFill>
                    <a:schemeClr val="bg1"/>
                  </a:solidFill>
                  <a:latin typeface="Berlin Sans FB" panose="020E0602020502020306" pitchFamily="34" charset="0"/>
                </a:endParaRPr>
              </a:p>
            </p:txBody>
          </p:sp>
        </p:grpSp>
        <p:sp>
          <p:nvSpPr>
            <p:cNvPr id="90" name="CuadroTexto 89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3902E7AD-3E09-4848-BC63-3148D86BCDBF}"/>
                </a:ext>
              </a:extLst>
            </p:cNvPr>
            <p:cNvSpPr txBox="1"/>
            <p:nvPr/>
          </p:nvSpPr>
          <p:spPr>
            <a:xfrm>
              <a:off x="5812909" y="119059"/>
              <a:ext cx="566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Inicio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91" name="CuadroTexto 90">
              <a:hlinkClick r:id="rId5" action="ppaction://hlinksldjump"/>
              <a:extLst>
                <a:ext uri="{FF2B5EF4-FFF2-40B4-BE49-F238E27FC236}">
                  <a16:creationId xmlns:a16="http://schemas.microsoft.com/office/drawing/2014/main" xmlns="" id="{9672A16C-16F5-4785-ACB2-2F1D33C2C4F6}"/>
                </a:ext>
              </a:extLst>
            </p:cNvPr>
            <p:cNvSpPr txBox="1"/>
            <p:nvPr/>
          </p:nvSpPr>
          <p:spPr>
            <a:xfrm>
              <a:off x="6421455" y="119060"/>
              <a:ext cx="18227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Registrar especialidad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92" name="CuadroTexto 91">
              <a:hlinkClick r:id="rId6" action="ppaction://hlinksldjump"/>
              <a:extLst>
                <a:ext uri="{FF2B5EF4-FFF2-40B4-BE49-F238E27FC236}">
                  <a16:creationId xmlns:a16="http://schemas.microsoft.com/office/drawing/2014/main" xmlns="" id="{90F75B99-001B-49DC-8E4F-CBE56E75B9D0}"/>
                </a:ext>
              </a:extLst>
            </p:cNvPr>
            <p:cNvSpPr txBox="1"/>
            <p:nvPr/>
          </p:nvSpPr>
          <p:spPr>
            <a:xfrm>
              <a:off x="11403272" y="124549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Salir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93" name="CuadroTexto 92">
              <a:hlinkClick r:id="rId7" action="ppaction://hlinksldjump"/>
              <a:extLst>
                <a:ext uri="{FF2B5EF4-FFF2-40B4-BE49-F238E27FC236}">
                  <a16:creationId xmlns:a16="http://schemas.microsoft.com/office/drawing/2014/main" xmlns="" id="{9672A16C-16F5-4785-ACB2-2F1D33C2C4F6}"/>
                </a:ext>
              </a:extLst>
            </p:cNvPr>
            <p:cNvSpPr txBox="1"/>
            <p:nvPr/>
          </p:nvSpPr>
          <p:spPr>
            <a:xfrm>
              <a:off x="8244964" y="121911"/>
              <a:ext cx="1513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Registrar personal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94" name="CuadroTexto 93">
              <a:hlinkClick r:id="rId8" action="ppaction://hlinksldjump"/>
              <a:extLst>
                <a:ext uri="{FF2B5EF4-FFF2-40B4-BE49-F238E27FC236}">
                  <a16:creationId xmlns:a16="http://schemas.microsoft.com/office/drawing/2014/main" xmlns="" id="{9672A16C-16F5-4785-ACB2-2F1D33C2C4F6}"/>
                </a:ext>
              </a:extLst>
            </p:cNvPr>
            <p:cNvSpPr txBox="1"/>
            <p:nvPr/>
          </p:nvSpPr>
          <p:spPr>
            <a:xfrm>
              <a:off x="9717117" y="115923"/>
              <a:ext cx="15616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solidFill>
                    <a:schemeClr val="bg1"/>
                  </a:solidFill>
                  <a:latin typeface="Berlin Sans FB" panose="020E0602020502020306" pitchFamily="34" charset="0"/>
                </a:rPr>
                <a:t>Gestionar personal</a:t>
              </a:r>
              <a:endParaRPr lang="es-CO" sz="1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759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696</Words>
  <Application>Microsoft Office PowerPoint</Application>
  <PresentationFormat>Panorámica</PresentationFormat>
  <Paragraphs>284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Berlin Sans FB</vt:lpstr>
      <vt:lpstr>Calibri</vt:lpstr>
      <vt:lpstr>Calibri Light</vt:lpstr>
      <vt:lpstr>Franklin Gothic Medium Cond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</dc:creator>
  <cp:lastModifiedBy>Estaduardo</cp:lastModifiedBy>
  <cp:revision>102</cp:revision>
  <dcterms:created xsi:type="dcterms:W3CDTF">2021-10-19T20:43:03Z</dcterms:created>
  <dcterms:modified xsi:type="dcterms:W3CDTF">2021-10-20T04:23:17Z</dcterms:modified>
</cp:coreProperties>
</file>