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0"/>
    <p:restoredTop sz="94681"/>
  </p:normalViewPr>
  <p:slideViewPr>
    <p:cSldViewPr snapToGrid="0" snapToObjects="1">
      <p:cViewPr>
        <p:scale>
          <a:sx n="75" d="100"/>
          <a:sy n="75" d="100"/>
        </p:scale>
        <p:origin x="152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Sheet1!$A$2:$A$55</c:f>
              <c:numCache>
                <c:formatCode>General</c:formatCode>
                <c:ptCount val="54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4.5</c:v>
                </c:pt>
                <c:pt idx="4">
                  <c:v>4.1431</c:v>
                </c:pt>
                <c:pt idx="5">
                  <c:v>2.414299999999999</c:v>
                </c:pt>
                <c:pt idx="6">
                  <c:v>1.31413423</c:v>
                </c:pt>
                <c:pt idx="7">
                  <c:v>1.653653</c:v>
                </c:pt>
                <c:pt idx="8">
                  <c:v>4.0</c:v>
                </c:pt>
                <c:pt idx="9">
                  <c:v>3.431299999999999</c:v>
                </c:pt>
                <c:pt idx="10">
                  <c:v>3.43143</c:v>
                </c:pt>
                <c:pt idx="11">
                  <c:v>0.1431</c:v>
                </c:pt>
                <c:pt idx="12">
                  <c:v>2.3513</c:v>
                </c:pt>
                <c:pt idx="13">
                  <c:v>4.153139999999999</c:v>
                </c:pt>
                <c:pt idx="14">
                  <c:v>1.413531</c:v>
                </c:pt>
                <c:pt idx="15">
                  <c:v>2.6</c:v>
                </c:pt>
                <c:pt idx="16">
                  <c:v>4.5</c:v>
                </c:pt>
                <c:pt idx="17">
                  <c:v>4.1431</c:v>
                </c:pt>
                <c:pt idx="18">
                  <c:v>2.7</c:v>
                </c:pt>
                <c:pt idx="19">
                  <c:v>3.2</c:v>
                </c:pt>
                <c:pt idx="20">
                  <c:v>0.8</c:v>
                </c:pt>
                <c:pt idx="21">
                  <c:v>1.31413423</c:v>
                </c:pt>
                <c:pt idx="22">
                  <c:v>2.7</c:v>
                </c:pt>
                <c:pt idx="23">
                  <c:v>3.2</c:v>
                </c:pt>
                <c:pt idx="24">
                  <c:v>0.8</c:v>
                </c:pt>
                <c:pt idx="25">
                  <c:v>4.133999999999999</c:v>
                </c:pt>
                <c:pt idx="26">
                  <c:v>2.414299999999999</c:v>
                </c:pt>
                <c:pt idx="27">
                  <c:v>1.31413423</c:v>
                </c:pt>
                <c:pt idx="28">
                  <c:v>1.653653</c:v>
                </c:pt>
                <c:pt idx="29">
                  <c:v>1.8</c:v>
                </c:pt>
                <c:pt idx="30">
                  <c:v>2.6</c:v>
                </c:pt>
                <c:pt idx="31">
                  <c:v>4.5</c:v>
                </c:pt>
                <c:pt idx="32">
                  <c:v>4.1431</c:v>
                </c:pt>
                <c:pt idx="33">
                  <c:v>3.2</c:v>
                </c:pt>
                <c:pt idx="34">
                  <c:v>1.8</c:v>
                </c:pt>
                <c:pt idx="35">
                  <c:v>2.6</c:v>
                </c:pt>
                <c:pt idx="36">
                  <c:v>4.5</c:v>
                </c:pt>
                <c:pt idx="37">
                  <c:v>4.1431</c:v>
                </c:pt>
                <c:pt idx="38">
                  <c:v>2.414299999999999</c:v>
                </c:pt>
                <c:pt idx="39">
                  <c:v>1.31413423</c:v>
                </c:pt>
                <c:pt idx="40">
                  <c:v>1.653653</c:v>
                </c:pt>
                <c:pt idx="41">
                  <c:v>4.0</c:v>
                </c:pt>
                <c:pt idx="42">
                  <c:v>3.431299999999999</c:v>
                </c:pt>
                <c:pt idx="43">
                  <c:v>3.43143</c:v>
                </c:pt>
                <c:pt idx="44">
                  <c:v>0.1431</c:v>
                </c:pt>
                <c:pt idx="45">
                  <c:v>2.3513</c:v>
                </c:pt>
                <c:pt idx="46">
                  <c:v>4.153139999999999</c:v>
                </c:pt>
                <c:pt idx="47">
                  <c:v>1.413531</c:v>
                </c:pt>
                <c:pt idx="48">
                  <c:v>1.413531</c:v>
                </c:pt>
                <c:pt idx="49">
                  <c:v>2.6</c:v>
                </c:pt>
                <c:pt idx="50">
                  <c:v>4.5</c:v>
                </c:pt>
                <c:pt idx="51">
                  <c:v>3.2</c:v>
                </c:pt>
                <c:pt idx="52">
                  <c:v>0.8</c:v>
                </c:pt>
                <c:pt idx="53">
                  <c:v>2.4</c:v>
                </c:pt>
              </c:numCache>
            </c:numRef>
          </c:xVal>
          <c:yVal>
            <c:numRef>
              <c:f>Sheet1!$B$2:$B$55</c:f>
              <c:numCache>
                <c:formatCode>General</c:formatCode>
                <c:ptCount val="54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4.133999999999999</c:v>
                </c:pt>
                <c:pt idx="4">
                  <c:v>2.7</c:v>
                </c:pt>
                <c:pt idx="5">
                  <c:v>3.2</c:v>
                </c:pt>
                <c:pt idx="6">
                  <c:v>0.8</c:v>
                </c:pt>
                <c:pt idx="7">
                  <c:v>4.133999999999999</c:v>
                </c:pt>
                <c:pt idx="8">
                  <c:v>2.414299999999999</c:v>
                </c:pt>
                <c:pt idx="9">
                  <c:v>1.31413423</c:v>
                </c:pt>
                <c:pt idx="10">
                  <c:v>1.653653</c:v>
                </c:pt>
                <c:pt idx="11">
                  <c:v>1.8</c:v>
                </c:pt>
                <c:pt idx="12">
                  <c:v>2.6</c:v>
                </c:pt>
                <c:pt idx="13">
                  <c:v>4.5</c:v>
                </c:pt>
                <c:pt idx="14">
                  <c:v>4.1431</c:v>
                </c:pt>
                <c:pt idx="15">
                  <c:v>3.2</c:v>
                </c:pt>
                <c:pt idx="16">
                  <c:v>0.8</c:v>
                </c:pt>
                <c:pt idx="17">
                  <c:v>4.133999999999999</c:v>
                </c:pt>
                <c:pt idx="18">
                  <c:v>2.414299999999999</c:v>
                </c:pt>
                <c:pt idx="19">
                  <c:v>1.31413423</c:v>
                </c:pt>
                <c:pt idx="20">
                  <c:v>1.653653</c:v>
                </c:pt>
                <c:pt idx="21">
                  <c:v>3.43143</c:v>
                </c:pt>
                <c:pt idx="22">
                  <c:v>0.1431</c:v>
                </c:pt>
                <c:pt idx="23">
                  <c:v>2.3513</c:v>
                </c:pt>
                <c:pt idx="24">
                  <c:v>4.153139999999999</c:v>
                </c:pt>
                <c:pt idx="25">
                  <c:v>4.153139999999999</c:v>
                </c:pt>
                <c:pt idx="26">
                  <c:v>1.413531</c:v>
                </c:pt>
                <c:pt idx="27">
                  <c:v>2.6</c:v>
                </c:pt>
                <c:pt idx="28">
                  <c:v>4.5</c:v>
                </c:pt>
                <c:pt idx="29">
                  <c:v>3.2</c:v>
                </c:pt>
                <c:pt idx="30">
                  <c:v>0.8</c:v>
                </c:pt>
                <c:pt idx="31">
                  <c:v>4.133999999999999</c:v>
                </c:pt>
                <c:pt idx="32">
                  <c:v>2.13</c:v>
                </c:pt>
                <c:pt idx="33">
                  <c:v>1.1</c:v>
                </c:pt>
                <c:pt idx="34">
                  <c:v>2.7</c:v>
                </c:pt>
                <c:pt idx="35">
                  <c:v>3.2</c:v>
                </c:pt>
                <c:pt idx="36">
                  <c:v>0.8</c:v>
                </c:pt>
                <c:pt idx="37">
                  <c:v>4.133999999999999</c:v>
                </c:pt>
                <c:pt idx="38">
                  <c:v>2.414299999999999</c:v>
                </c:pt>
                <c:pt idx="39">
                  <c:v>1.31413423</c:v>
                </c:pt>
                <c:pt idx="40">
                  <c:v>1.653653</c:v>
                </c:pt>
                <c:pt idx="41">
                  <c:v>1.8</c:v>
                </c:pt>
                <c:pt idx="42">
                  <c:v>2.6</c:v>
                </c:pt>
                <c:pt idx="43">
                  <c:v>4.5</c:v>
                </c:pt>
                <c:pt idx="44">
                  <c:v>2.6</c:v>
                </c:pt>
                <c:pt idx="45">
                  <c:v>4.5</c:v>
                </c:pt>
                <c:pt idx="46">
                  <c:v>4.1431</c:v>
                </c:pt>
                <c:pt idx="47">
                  <c:v>3.2</c:v>
                </c:pt>
                <c:pt idx="48">
                  <c:v>0.8</c:v>
                </c:pt>
                <c:pt idx="49">
                  <c:v>4.133999999999999</c:v>
                </c:pt>
                <c:pt idx="50">
                  <c:v>2.414299999999999</c:v>
                </c:pt>
                <c:pt idx="51">
                  <c:v>1.31413423</c:v>
                </c:pt>
                <c:pt idx="52">
                  <c:v>1.653653</c:v>
                </c:pt>
                <c:pt idx="53">
                  <c:v>3.43143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932-5743-AE9E-2B5472F78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14910944"/>
        <c:axId val="-1914726016"/>
      </c:scatterChart>
      <c:valAx>
        <c:axId val="-1914910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4726016"/>
        <c:crosses val="autoZero"/>
        <c:crossBetween val="midCat"/>
      </c:valAx>
      <c:valAx>
        <c:axId val="-191472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4910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0.56262</cdr:x>
      <cdr:y>0.42054</cdr:y>
    </cdr:from>
    <cdr:to>
      <cdr:x>0.92397</cdr:x>
      <cdr:y>0.76342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xmlns="" id="{96B68C32-5564-2349-801E-13500528E52C}"/>
            </a:ext>
          </a:extLst>
        </cdr:cNvPr>
        <cdr:cNvSpPr/>
      </cdr:nvSpPr>
      <cdr:spPr>
        <a:xfrm xmlns:a="http://schemas.openxmlformats.org/drawingml/2006/main" rot="21195232">
          <a:off x="3067304" y="1420581"/>
          <a:ext cx="1970024" cy="115824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0.05032</cdr:x>
      <cdr:y>0.34536</cdr:y>
    </cdr:from>
    <cdr:to>
      <cdr:x>0.41167</cdr:x>
      <cdr:y>0.68824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xmlns="" id="{71C40685-B7C7-D742-8312-8CFD4AD440ED}"/>
            </a:ext>
          </a:extLst>
        </cdr:cNvPr>
        <cdr:cNvSpPr/>
      </cdr:nvSpPr>
      <cdr:spPr>
        <a:xfrm xmlns:a="http://schemas.openxmlformats.org/drawingml/2006/main" rot="1247752">
          <a:off x="274325" y="1166614"/>
          <a:ext cx="1970024" cy="115824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0.61741</cdr:x>
      <cdr:y>0.0336</cdr:y>
    </cdr:from>
    <cdr:to>
      <cdr:x>0.97876</cdr:x>
      <cdr:y>0.37648</cdr:y>
    </cdr:to>
    <cdr:sp macro="" textlink="">
      <cdr:nvSpPr>
        <cdr:cNvPr id="4" name="Oval 3">
          <a:extLst xmlns:a="http://schemas.openxmlformats.org/drawingml/2006/main">
            <a:ext uri="{FF2B5EF4-FFF2-40B4-BE49-F238E27FC236}">
              <a16:creationId xmlns:a16="http://schemas.microsoft.com/office/drawing/2014/main" xmlns="" id="{71C40685-B7C7-D742-8312-8CFD4AD440ED}"/>
            </a:ext>
          </a:extLst>
        </cdr:cNvPr>
        <cdr:cNvSpPr/>
      </cdr:nvSpPr>
      <cdr:spPr>
        <a:xfrm xmlns:a="http://schemas.openxmlformats.org/drawingml/2006/main">
          <a:off x="3366008" y="113499"/>
          <a:ext cx="1970024" cy="115824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7030A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0.18282</cdr:x>
      <cdr:y>0.10714</cdr:y>
    </cdr:from>
    <cdr:to>
      <cdr:x>0.54417</cdr:x>
      <cdr:y>0.45002</cdr:y>
    </cdr:to>
    <cdr:sp macro="" textlink="">
      <cdr:nvSpPr>
        <cdr:cNvPr id="5" name="Oval 4">
          <a:extLst xmlns:a="http://schemas.openxmlformats.org/drawingml/2006/main">
            <a:ext uri="{FF2B5EF4-FFF2-40B4-BE49-F238E27FC236}">
              <a16:creationId xmlns:a16="http://schemas.microsoft.com/office/drawing/2014/main" xmlns="" id="{71C40685-B7C7-D742-8312-8CFD4AD440ED}"/>
            </a:ext>
          </a:extLst>
        </cdr:cNvPr>
        <cdr:cNvSpPr/>
      </cdr:nvSpPr>
      <cdr:spPr>
        <a:xfrm xmlns:a="http://schemas.openxmlformats.org/drawingml/2006/main">
          <a:off x="996696" y="361909"/>
          <a:ext cx="1970024" cy="1158240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0.37253</cdr:x>
      <cdr:y>0.26571</cdr:y>
    </cdr:from>
    <cdr:to>
      <cdr:x>0.73388</cdr:x>
      <cdr:y>0.60859</cdr:y>
    </cdr:to>
    <cdr:sp macro="" textlink="">
      <cdr:nvSpPr>
        <cdr:cNvPr id="6" name="Oval 5">
          <a:extLst xmlns:a="http://schemas.openxmlformats.org/drawingml/2006/main">
            <a:ext uri="{FF2B5EF4-FFF2-40B4-BE49-F238E27FC236}">
              <a16:creationId xmlns:a16="http://schemas.microsoft.com/office/drawing/2014/main" xmlns="" id="{71C40685-B7C7-D742-8312-8CFD4AD440ED}"/>
            </a:ext>
          </a:extLst>
        </cdr:cNvPr>
        <cdr:cNvSpPr/>
      </cdr:nvSpPr>
      <cdr:spPr>
        <a:xfrm xmlns:a="http://schemas.openxmlformats.org/drawingml/2006/main" rot="19225477">
          <a:off x="2030986" y="897574"/>
          <a:ext cx="1970024" cy="115824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92D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48D5DD-D3C8-0D44-8E92-65CAF2845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66ACB8-DCA6-AA44-8268-CADD860BB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3150A4-039A-224C-8AB9-1D3C2181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41A4-B086-2E4A-876D-34C43E09C80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08EDED-4663-2745-93F8-C361AD5E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B11E83-C7C5-9846-89FF-99CDB499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A0A5-5077-D847-BDF2-F78FC478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9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32C0EC-9FD2-DC41-949C-B71CBAC0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D4F8DDE-0005-1C44-A41E-A2606D4B3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531AC8-5378-C243-B7DB-437660BC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41A4-B086-2E4A-876D-34C43E09C80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1FE403-77A8-9C40-AEE6-0E8476BA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7CC35E-C2C8-9147-9912-DEF5381F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A0A5-5077-D847-BDF2-F78FC478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6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295CA2B-4DE9-1E4D-B19A-08DECA030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9B97C0-6847-1D44-966E-8DCBF9BC1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08585A-83CB-8D40-BB13-A00A055D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41A4-B086-2E4A-876D-34C43E09C80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6295C6-0350-6B4A-A4DA-67B2ABA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6382F8-2A1E-9C4C-B632-3482B8DE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A0A5-5077-D847-BDF2-F78FC478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8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EE1B3-3CE6-464B-B946-8451D62B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420C3C-2ADC-7F4B-B0BC-1796EA612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DB72FA-3EF8-C54F-B554-871D2D6A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41A4-B086-2E4A-876D-34C43E09C80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0F2AC8-E2D4-D244-979F-CDB9C68E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EB80E2-8E37-2343-91A3-A6E26E02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A0A5-5077-D847-BDF2-F78FC478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C00402-6C70-7D46-AC3E-BF1F6D24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BAB217-11AB-5544-AF48-8993010A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5F7AFF-FFCE-AF48-BC52-FCD79A71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41A4-B086-2E4A-876D-34C43E09C80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BE12EC-83CB-2E43-90C8-89AAC216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BB7188-C7A7-1B4E-AB2B-93D1BA5B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A0A5-5077-D847-BDF2-F78FC478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0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FDD7AF-13E1-E745-A9A7-421BF3BB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45DA64-CBEA-C142-B5E8-59780CAB1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65213A-02A9-2F4D-8FA7-6977C359D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446F21-BC4B-E44F-9F30-95784D6A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41A4-B086-2E4A-876D-34C43E09C80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9B1A2B-8029-AE41-BA98-341C3F9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08C59A-2C5B-0843-9ADB-47F78D05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A0A5-5077-D847-BDF2-F78FC478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AD4B0-3F63-AB4E-B6F6-1E304AAD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839115-A2A3-A14C-8FDC-CFAB5E886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E51E8B-9AC1-A840-83C5-4D32ACE9E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7C0BA12-ED48-A74A-B86B-1E7522EA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0C393B-02B8-8941-8457-488B35121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1B19057-0ACE-944C-B3B1-403E9E51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41A4-B086-2E4A-876D-34C43E09C80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C3AD303-6E71-834A-A4E4-0B58F234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61017C3-A79C-CE4B-8834-C1408185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A0A5-5077-D847-BDF2-F78FC478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D7A8D-1232-4F4F-960A-DBCBBD7A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85B883-D356-304D-A07F-FC9A9AAB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41A4-B086-2E4A-876D-34C43E09C80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4F5AF2-4954-7D44-BBBB-E602DCDD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915D02-BD12-F94C-B5C3-4B6DA3BB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A0A5-5077-D847-BDF2-F78FC478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0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4E99304-CB8D-0941-AF39-4E003FB5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41A4-B086-2E4A-876D-34C43E09C80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CA79E9A-29A4-E441-9FFC-F49A74AD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DDC441-2BBE-F64D-8789-0FE2A4E5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A0A5-5077-D847-BDF2-F78FC478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C0F07-BAF7-5746-8B8B-2DD0C9EA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65E34-7C4E-494F-B865-A569001E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BA936F5-36CA-7041-B661-BFE222549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A8D2D84-4E2D-AA4B-B8F4-5DAD73FD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41A4-B086-2E4A-876D-34C43E09C80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C9994E-71F2-404F-8DE2-DAF7920A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6782E5-B5E4-3741-A18E-E5300C53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A0A5-5077-D847-BDF2-F78FC478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1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BE1C5-F82E-0F49-ADE3-46E23BD9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0E9344F-6B17-2B49-8442-5A5A5CA03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5B9B86-2120-3145-9ECC-51CE42D0C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466C09-F188-CA46-8E20-67133895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41A4-B086-2E4A-876D-34C43E09C80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A3AFC8-ECDB-744B-8013-CA7F7409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8B3461-74A3-5A49-BEC7-7FA99138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A0A5-5077-D847-BDF2-F78FC478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D26E476-E1A0-3B45-833D-E6885E04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E5FE53-72F3-7447-90EA-6938FEBE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FC9213-A895-3144-B0D4-DDC833928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D41A4-B086-2E4A-876D-34C43E09C807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675E30-9B11-CB41-B5D3-70F07F4F9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64AAF4-BCE1-BC4E-8072-E6936D5E1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A0A5-5077-D847-BDF2-F78FC478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4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stats/kmedoids.html" TargetMode="External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hyperlink" Target="https://en.wikipedia.org/wiki/Simplicial_comple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vin-shin/TopologyN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8FE5D-D8B8-5A42-9015-50CCAE28A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6603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Genre Classification: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Topological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Analysis </a:t>
            </a:r>
            <a:r>
              <a:rPr lang="en-US" dirty="0"/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84588FB-2440-CE4B-B3E6-8EFFC2A82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624" y="3442335"/>
            <a:ext cx="9144000" cy="1655762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Kevin Shin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MATH 471 Final Presentation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76CE2CE-762B-DF4C-9E94-095AC3E53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277" y="2466849"/>
            <a:ext cx="3775430" cy="366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38" y="292749"/>
            <a:ext cx="8441605" cy="6205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xmlns="" id="{D25D2621-0360-F543-AF6F-4213F09524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6273" y="185824"/>
                <a:ext cx="2650767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r>
                  <a:rPr lang="en-US" b="0" dirty="0">
                    <a:ea typeface="Cambria Math" panose="02040503050406030204" pitchFamily="18" charset="0"/>
                  </a:rPr>
                  <a:t/>
                </a:r>
                <a:br>
                  <a:rPr lang="en-US" b="0" dirty="0"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25D2621-0360-F543-AF6F-4213F0952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6273" y="185824"/>
                <a:ext cx="2650767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600ADFA-984B-CB4B-9F52-E6D0E7D73C67}"/>
              </a:ext>
            </a:extLst>
          </p:cNvPr>
          <p:cNvSpPr/>
          <p:nvPr/>
        </p:nvSpPr>
        <p:spPr>
          <a:xfrm>
            <a:off x="6723888" y="675499"/>
            <a:ext cx="1316736" cy="34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9FAA799-D58D-1445-835C-D70281DE3A36}"/>
              </a:ext>
            </a:extLst>
          </p:cNvPr>
          <p:cNvSpPr/>
          <p:nvPr/>
        </p:nvSpPr>
        <p:spPr>
          <a:xfrm>
            <a:off x="8235696" y="624699"/>
            <a:ext cx="1316736" cy="34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B7C067B-219D-7C46-A88A-A2DD627735FC}"/>
              </a:ext>
            </a:extLst>
          </p:cNvPr>
          <p:cNvSpPr/>
          <p:nvPr/>
        </p:nvSpPr>
        <p:spPr>
          <a:xfrm>
            <a:off x="10503274" y="665724"/>
            <a:ext cx="1316736" cy="34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77DDEF8-B524-474F-BE45-A41A2045DE78}"/>
              </a:ext>
            </a:extLst>
          </p:cNvPr>
          <p:cNvSpPr/>
          <p:nvPr/>
        </p:nvSpPr>
        <p:spPr>
          <a:xfrm>
            <a:off x="9289008" y="848604"/>
            <a:ext cx="1316736" cy="34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D81E29C-DE42-2749-B29B-D9E10C982EB4}"/>
              </a:ext>
            </a:extLst>
          </p:cNvPr>
          <p:cNvSpPr/>
          <p:nvPr/>
        </p:nvSpPr>
        <p:spPr>
          <a:xfrm>
            <a:off x="6723888" y="2191752"/>
            <a:ext cx="1316736" cy="34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9B1B138-8363-AE4C-B53D-A4E995B075C0}"/>
              </a:ext>
            </a:extLst>
          </p:cNvPr>
          <p:cNvSpPr/>
          <p:nvPr/>
        </p:nvSpPr>
        <p:spPr>
          <a:xfrm>
            <a:off x="9272016" y="2415657"/>
            <a:ext cx="1316736" cy="34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49AF437-347D-7F44-A318-282E27B238CA}"/>
              </a:ext>
            </a:extLst>
          </p:cNvPr>
          <p:cNvSpPr/>
          <p:nvPr/>
        </p:nvSpPr>
        <p:spPr>
          <a:xfrm>
            <a:off x="6723888" y="3697374"/>
            <a:ext cx="1316736" cy="34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251C30E-CE2A-1346-B600-CB9FB1173409}"/>
              </a:ext>
            </a:extLst>
          </p:cNvPr>
          <p:cNvSpPr/>
          <p:nvPr/>
        </p:nvSpPr>
        <p:spPr>
          <a:xfrm>
            <a:off x="9272016" y="3938777"/>
            <a:ext cx="1316736" cy="34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03F3AD3-EBF2-DC45-97E5-51FD7A1CC468}"/>
              </a:ext>
            </a:extLst>
          </p:cNvPr>
          <p:cNvSpPr/>
          <p:nvPr/>
        </p:nvSpPr>
        <p:spPr>
          <a:xfrm>
            <a:off x="6723888" y="5213858"/>
            <a:ext cx="1316736" cy="34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38" y="211791"/>
            <a:ext cx="8655678" cy="6367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8357" y="621148"/>
            <a:ext cx="1257133" cy="331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32232" y="638918"/>
            <a:ext cx="1257133" cy="331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589365" y="660184"/>
            <a:ext cx="1086482" cy="2504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682247" y="621148"/>
            <a:ext cx="1257133" cy="331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86884" y="899975"/>
            <a:ext cx="1185558" cy="2699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561378" y="921241"/>
            <a:ext cx="1120869" cy="2274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588752" y="2188844"/>
            <a:ext cx="1257133" cy="331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552433" y="2180876"/>
            <a:ext cx="1036320" cy="331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65261" y="2180876"/>
            <a:ext cx="1257133" cy="331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402811" y="2404394"/>
            <a:ext cx="1257133" cy="331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582537" y="2636529"/>
            <a:ext cx="1257133" cy="331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68399" y="3747641"/>
            <a:ext cx="1257133" cy="331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358122" y="3747299"/>
            <a:ext cx="1257133" cy="2962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615256" y="3747299"/>
            <a:ext cx="1066992" cy="331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682247" y="3747299"/>
            <a:ext cx="1157423" cy="331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418396" y="4043585"/>
            <a:ext cx="1196860" cy="259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65260" y="5325122"/>
            <a:ext cx="1257133" cy="331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548577" y="5322253"/>
            <a:ext cx="1012801" cy="331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552432" y="5322253"/>
            <a:ext cx="1012801" cy="331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xmlns="" id="{512AB021-70F7-6244-9079-A8AC78D5A764}"/>
              </a:ext>
            </a:extLst>
          </p:cNvPr>
          <p:cNvSpPr/>
          <p:nvPr/>
        </p:nvSpPr>
        <p:spPr>
          <a:xfrm>
            <a:off x="1307407" y="1200355"/>
            <a:ext cx="9832714" cy="4341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799E746-F316-DB45-9575-26E0BF890A1A}"/>
              </a:ext>
            </a:extLst>
          </p:cNvPr>
          <p:cNvSpPr txBox="1"/>
          <p:nvPr/>
        </p:nvSpPr>
        <p:spPr>
          <a:xfrm>
            <a:off x="2069407" y="1475402"/>
            <a:ext cx="851611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</a:rPr>
              <a:t>We are 95% confident that persistent homology, using paragraphs as documents and terms as words, choosing the </a:t>
            </a:r>
            <a:r>
              <a:rPr lang="en-US" sz="2900" dirty="0" err="1">
                <a:solidFill>
                  <a:schemeClr val="bg1"/>
                </a:solidFill>
              </a:rPr>
              <a:t>tf-idf</a:t>
            </a:r>
            <a:r>
              <a:rPr lang="en-US" sz="2900" dirty="0">
                <a:solidFill>
                  <a:schemeClr val="bg1"/>
                </a:solidFill>
              </a:rPr>
              <a:t> vectorization method and defining the distance between two vectors by considering their cosine-similarity distance, yields homological features for certain genres whose averages are not equal to each other, that is, we reject the null hypothesis that the </a:t>
            </a:r>
            <a:r>
              <a:rPr lang="en-US" sz="2900" dirty="0" smtClean="0">
                <a:solidFill>
                  <a:schemeClr val="bg1"/>
                </a:solidFill>
              </a:rPr>
              <a:t>true means </a:t>
            </a:r>
            <a:r>
              <a:rPr lang="en-US" sz="2900" dirty="0">
                <a:solidFill>
                  <a:schemeClr val="bg1"/>
                </a:solidFill>
              </a:rPr>
              <a:t>do not have a difference.</a:t>
            </a:r>
          </a:p>
        </p:txBody>
      </p:sp>
    </p:spTree>
    <p:extLst>
      <p:ext uri="{BB962C8B-B14F-4D97-AF65-F5344CB8AC3E}">
        <p14:creationId xmlns:p14="http://schemas.microsoft.com/office/powerpoint/2010/main" val="8977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25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8BAE87-56F3-C243-8549-16CC2F93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" y="182245"/>
            <a:ext cx="10515600" cy="1325563"/>
          </a:xfrm>
        </p:spPr>
        <p:txBody>
          <a:bodyPr/>
          <a:lstStyle/>
          <a:p>
            <a:r>
              <a:rPr lang="en-US" dirty="0"/>
              <a:t>k-medoids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728D7BF-A053-364D-8411-55C1627F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4" y="1385254"/>
            <a:ext cx="5459984" cy="4429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5C911F7-0D5A-B34A-8351-FBF3291F93A1}"/>
              </a:ext>
            </a:extLst>
          </p:cNvPr>
          <p:cNvSpPr txBox="1"/>
          <p:nvPr/>
        </p:nvSpPr>
        <p:spPr>
          <a:xfrm>
            <a:off x="334264" y="6248972"/>
            <a:ext cx="61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Left: </a:t>
            </a:r>
            <a:r>
              <a:rPr lang="en-US" dirty="0">
                <a:hlinkClick r:id="rId3"/>
              </a:rPr>
              <a:t>https://www.mathworks.com/help/stats/kmedoids.html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078C7D-565B-474A-97E2-8D05BCAB9FF3}"/>
              </a:ext>
            </a:extLst>
          </p:cNvPr>
          <p:cNvSpPr txBox="1"/>
          <p:nvPr/>
        </p:nvSpPr>
        <p:spPr>
          <a:xfrm>
            <a:off x="6798624" y="1507174"/>
            <a:ext cx="4608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already have code that generates persistence diagrams for each book.</a:t>
            </a:r>
          </a:p>
          <a:p>
            <a:endParaRPr lang="en-US" dirty="0"/>
          </a:p>
          <a:p>
            <a:r>
              <a:rPr lang="en-US" dirty="0"/>
              <a:t>Find clusters!</a:t>
            </a:r>
          </a:p>
          <a:p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xmlns="" id="{246FD3DE-7857-9C49-AFE9-A08F7BE7C134}"/>
              </a:ext>
            </a:extLst>
          </p:cNvPr>
          <p:cNvSpPr/>
          <p:nvPr/>
        </p:nvSpPr>
        <p:spPr>
          <a:xfrm>
            <a:off x="6579525" y="487365"/>
            <a:ext cx="1675028" cy="89788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C711F3-4484-EA45-94F2-97708A861766}"/>
              </a:ext>
            </a:extLst>
          </p:cNvPr>
          <p:cNvSpPr txBox="1"/>
          <p:nvPr/>
        </p:nvSpPr>
        <p:spPr>
          <a:xfrm>
            <a:off x="6674680" y="597094"/>
            <a:ext cx="1543298" cy="707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IDEA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9F4187E6-BDB8-9A4B-85D1-E0587BC495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914222"/>
              </p:ext>
            </p:extLst>
          </p:nvPr>
        </p:nvGraphicFramePr>
        <p:xfrm>
          <a:off x="6186992" y="2871003"/>
          <a:ext cx="5451856" cy="3377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214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Graphic spid="1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AA73849-FF71-D749-B0F3-872B48057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00" b="16732"/>
          <a:stretch/>
        </p:blipFill>
        <p:spPr>
          <a:xfrm>
            <a:off x="588536" y="4077696"/>
            <a:ext cx="10896328" cy="1465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EA77074-F2A9-3F4F-BCE4-4EB5F675814C}"/>
              </a:ext>
            </a:extLst>
          </p:cNvPr>
          <p:cNvSpPr txBox="1"/>
          <p:nvPr/>
        </p:nvSpPr>
        <p:spPr>
          <a:xfrm>
            <a:off x="512064" y="3547407"/>
            <a:ext cx="39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Bottleneck, Euclidean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0374497-B6BE-F24F-A7F2-3D4C2C53D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00" b="18268"/>
          <a:stretch/>
        </p:blipFill>
        <p:spPr>
          <a:xfrm>
            <a:off x="707136" y="4077696"/>
            <a:ext cx="11106912" cy="1193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A571A13-0D53-024B-97F0-689088E318BE}"/>
              </a:ext>
            </a:extLst>
          </p:cNvPr>
          <p:cNvSpPr txBox="1"/>
          <p:nvPr/>
        </p:nvSpPr>
        <p:spPr>
          <a:xfrm>
            <a:off x="512064" y="3547407"/>
            <a:ext cx="39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Wasserstein, Euclidean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7C3F092-24B4-344D-AB18-12D434B639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008" r="14400" b="11725"/>
          <a:stretch/>
        </p:blipFill>
        <p:spPr>
          <a:xfrm>
            <a:off x="707136" y="1930674"/>
            <a:ext cx="10436352" cy="13776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CEC2D85-9C53-C44B-8A68-79FD30D764EA}"/>
              </a:ext>
            </a:extLst>
          </p:cNvPr>
          <p:cNvSpPr txBox="1"/>
          <p:nvPr/>
        </p:nvSpPr>
        <p:spPr>
          <a:xfrm>
            <a:off x="512064" y="1215719"/>
            <a:ext cx="39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Wasserstein, Manhattan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DF5FCC47-DA21-7241-959C-791A8CB5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96" y="6084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Clusters of Persistence Diagrams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1A7CC8D-6C72-8445-8CA5-F04C74C94B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900" b="19986"/>
          <a:stretch/>
        </p:blipFill>
        <p:spPr>
          <a:xfrm>
            <a:off x="512064" y="1884343"/>
            <a:ext cx="11318964" cy="14703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04759DF-D99F-544A-8973-E7A7151CE928}"/>
              </a:ext>
            </a:extLst>
          </p:cNvPr>
          <p:cNvSpPr txBox="1"/>
          <p:nvPr/>
        </p:nvSpPr>
        <p:spPr>
          <a:xfrm>
            <a:off x="512064" y="1199844"/>
            <a:ext cx="39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Bottleneck, Manhattan</a:t>
            </a:r>
          </a:p>
        </p:txBody>
      </p:sp>
    </p:spTree>
    <p:extLst>
      <p:ext uri="{BB962C8B-B14F-4D97-AF65-F5344CB8AC3E}">
        <p14:creationId xmlns:p14="http://schemas.microsoft.com/office/powerpoint/2010/main" val="15052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FE6AA376-FD5D-C14F-984D-03CD9DCBDC33}"/>
              </a:ext>
            </a:extLst>
          </p:cNvPr>
          <p:cNvSpPr/>
          <p:nvPr/>
        </p:nvSpPr>
        <p:spPr>
          <a:xfrm>
            <a:off x="-707136" y="-280999"/>
            <a:ext cx="13703808" cy="35736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34500-48F1-0C45-B1A0-FD48AEC25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1033" y="403035"/>
            <a:ext cx="9144000" cy="99904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Reflections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DA0FAB-F92C-B144-9516-0635FF57A0B8}"/>
              </a:ext>
            </a:extLst>
          </p:cNvPr>
          <p:cNvSpPr txBox="1"/>
          <p:nvPr/>
        </p:nvSpPr>
        <p:spPr>
          <a:xfrm>
            <a:off x="1130808" y="1560576"/>
            <a:ext cx="10375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TDA provides a promising, powerful way of analyzing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high-dimensional Vector Space representations of text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Some genres seem to have structural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Cluster algorithms need to be improved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9B5F8E6-A15A-1441-8C63-06C6CCA504B3}"/>
              </a:ext>
            </a:extLst>
          </p:cNvPr>
          <p:cNvSpPr txBox="1">
            <a:spLocks/>
          </p:cNvSpPr>
          <p:nvPr/>
        </p:nvSpPr>
        <p:spPr>
          <a:xfrm>
            <a:off x="-1053846" y="3585909"/>
            <a:ext cx="9144000" cy="999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Further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C5F293-4E5D-684E-BD60-D0B411EB6979}"/>
              </a:ext>
            </a:extLst>
          </p:cNvPr>
          <p:cNvSpPr txBox="1"/>
          <p:nvPr/>
        </p:nvSpPr>
        <p:spPr>
          <a:xfrm>
            <a:off x="1130808" y="4584954"/>
            <a:ext cx="10375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More sophisticated NLP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Computational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curated dataset and categorization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3E4545-378D-5348-AFB3-2B1F230D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767" y="403035"/>
            <a:ext cx="3332433" cy="5398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C78E926-FF91-0C48-B2A6-7161D153720B}"/>
              </a:ext>
            </a:extLst>
          </p:cNvPr>
          <p:cNvSpPr txBox="1"/>
          <p:nvPr/>
        </p:nvSpPr>
        <p:spPr>
          <a:xfrm>
            <a:off x="6529387" y="6300944"/>
            <a:ext cx="622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</a:t>
            </a:r>
            <a:r>
              <a:rPr lang="en-US" dirty="0">
                <a:hlinkClick r:id="rId3"/>
              </a:rPr>
              <a:t>https://en.wikipedia.org/wiki/Simplicial_complex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85B192B-53AC-404C-B622-DC9D5ABADE03}"/>
              </a:ext>
            </a:extLst>
          </p:cNvPr>
          <p:cNvSpPr/>
          <p:nvPr/>
        </p:nvSpPr>
        <p:spPr>
          <a:xfrm rot="19846266">
            <a:off x="86780" y="2805416"/>
            <a:ext cx="15928632" cy="63048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26EED3F8-1922-4A4E-BA08-3BCBCA551E0D}"/>
              </a:ext>
            </a:extLst>
          </p:cNvPr>
          <p:cNvSpPr/>
          <p:nvPr/>
        </p:nvSpPr>
        <p:spPr>
          <a:xfrm>
            <a:off x="1536192" y="1548384"/>
            <a:ext cx="9521952" cy="3023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C8AA2C-5194-F74C-BF5D-5375FF76B7B5}"/>
              </a:ext>
            </a:extLst>
          </p:cNvPr>
          <p:cNvSpPr txBox="1"/>
          <p:nvPr/>
        </p:nvSpPr>
        <p:spPr>
          <a:xfrm>
            <a:off x="3168208" y="1914144"/>
            <a:ext cx="8790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8438CEE-EB09-D74C-9776-0135DFEA4128}"/>
              </a:ext>
            </a:extLst>
          </p:cNvPr>
          <p:cNvSpPr txBox="1"/>
          <p:nvPr/>
        </p:nvSpPr>
        <p:spPr>
          <a:xfrm>
            <a:off x="2188850" y="3334512"/>
            <a:ext cx="8498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github.com/kevin-shin/TopologyNLP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A609EC0-AECB-CC4B-A250-51B1854B508E}"/>
              </a:ext>
            </a:extLst>
          </p:cNvPr>
          <p:cNvSpPr/>
          <p:nvPr/>
        </p:nvSpPr>
        <p:spPr>
          <a:xfrm>
            <a:off x="522905" y="4056112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77ED403-1A64-EF48-8EC8-D5BB9C49D8E7}"/>
              </a:ext>
            </a:extLst>
          </p:cNvPr>
          <p:cNvSpPr/>
          <p:nvPr/>
        </p:nvSpPr>
        <p:spPr>
          <a:xfrm>
            <a:off x="474081" y="5535708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3133B0D-2E43-B443-B9B4-A8EADC406AA4}"/>
              </a:ext>
            </a:extLst>
          </p:cNvPr>
          <p:cNvSpPr/>
          <p:nvPr/>
        </p:nvSpPr>
        <p:spPr>
          <a:xfrm>
            <a:off x="827705" y="4360912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E27FD09F-0DC8-E74C-ACAE-4B2A712C52F1}"/>
              </a:ext>
            </a:extLst>
          </p:cNvPr>
          <p:cNvSpPr/>
          <p:nvPr/>
        </p:nvSpPr>
        <p:spPr>
          <a:xfrm>
            <a:off x="2449353" y="4833608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B6CBCB3C-9410-974B-A3D2-63ED19E57C35}"/>
              </a:ext>
            </a:extLst>
          </p:cNvPr>
          <p:cNvSpPr/>
          <p:nvPr/>
        </p:nvSpPr>
        <p:spPr>
          <a:xfrm>
            <a:off x="1269356" y="3983838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3F0DC51E-1D6D-CD40-87FF-D06264611657}"/>
              </a:ext>
            </a:extLst>
          </p:cNvPr>
          <p:cNvSpPr/>
          <p:nvPr/>
        </p:nvSpPr>
        <p:spPr>
          <a:xfrm>
            <a:off x="2055529" y="4929750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BD86A206-30B5-6C47-BE3A-20F7E6324F93}"/>
              </a:ext>
            </a:extLst>
          </p:cNvPr>
          <p:cNvSpPr/>
          <p:nvPr/>
        </p:nvSpPr>
        <p:spPr>
          <a:xfrm>
            <a:off x="1437305" y="4970512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1ED087-4B40-BF4D-B39D-99AB15001389}"/>
              </a:ext>
            </a:extLst>
          </p:cNvPr>
          <p:cNvSpPr/>
          <p:nvPr/>
        </p:nvSpPr>
        <p:spPr>
          <a:xfrm>
            <a:off x="1589705" y="5122912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7061551-4687-7A4B-B9BA-1202792EBE92}"/>
              </a:ext>
            </a:extLst>
          </p:cNvPr>
          <p:cNvSpPr/>
          <p:nvPr/>
        </p:nvSpPr>
        <p:spPr>
          <a:xfrm>
            <a:off x="813081" y="5677649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20789691-8D53-ED45-8E02-F3A2635B0C5A}"/>
              </a:ext>
            </a:extLst>
          </p:cNvPr>
          <p:cNvSpPr/>
          <p:nvPr/>
        </p:nvSpPr>
        <p:spPr>
          <a:xfrm>
            <a:off x="626594" y="4968598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69AC4740-1783-D24C-B5ED-C2061ADBDDE3}"/>
              </a:ext>
            </a:extLst>
          </p:cNvPr>
          <p:cNvSpPr/>
          <p:nvPr/>
        </p:nvSpPr>
        <p:spPr>
          <a:xfrm>
            <a:off x="1025258" y="2586607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5E75797F-5DDE-9C4E-9830-3315F01871AA}"/>
              </a:ext>
            </a:extLst>
          </p:cNvPr>
          <p:cNvSpPr/>
          <p:nvPr/>
        </p:nvSpPr>
        <p:spPr>
          <a:xfrm>
            <a:off x="1889339" y="5484486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0714E4CC-9FA3-844A-A95C-A4911F78B8F6}"/>
              </a:ext>
            </a:extLst>
          </p:cNvPr>
          <p:cNvSpPr/>
          <p:nvPr/>
        </p:nvSpPr>
        <p:spPr>
          <a:xfrm>
            <a:off x="1782234" y="5262372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59CDD1C9-DD36-3B48-AD73-B5E8B4A0619D}"/>
              </a:ext>
            </a:extLst>
          </p:cNvPr>
          <p:cNvSpPr/>
          <p:nvPr/>
        </p:nvSpPr>
        <p:spPr>
          <a:xfrm>
            <a:off x="2153177" y="5266886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841395CC-78A1-C645-8897-9D8BEC159E38}"/>
              </a:ext>
            </a:extLst>
          </p:cNvPr>
          <p:cNvSpPr/>
          <p:nvPr/>
        </p:nvSpPr>
        <p:spPr>
          <a:xfrm rot="1151937">
            <a:off x="2989510" y="4912774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9EA550D3-FF20-194F-A1FC-12669E080443}"/>
              </a:ext>
            </a:extLst>
          </p:cNvPr>
          <p:cNvSpPr/>
          <p:nvPr/>
        </p:nvSpPr>
        <p:spPr>
          <a:xfrm>
            <a:off x="764257" y="6024396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55703251-4F6C-D54C-90BB-675A4AE4EB67}"/>
              </a:ext>
            </a:extLst>
          </p:cNvPr>
          <p:cNvSpPr/>
          <p:nvPr/>
        </p:nvSpPr>
        <p:spPr>
          <a:xfrm>
            <a:off x="1175166" y="5726417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50C6D879-B562-3741-9939-8DAD6E30189D}"/>
              </a:ext>
            </a:extLst>
          </p:cNvPr>
          <p:cNvSpPr/>
          <p:nvPr/>
        </p:nvSpPr>
        <p:spPr>
          <a:xfrm>
            <a:off x="1236081" y="5628880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7AFF675D-D6C8-E647-A80A-D525F83158BB}"/>
              </a:ext>
            </a:extLst>
          </p:cNvPr>
          <p:cNvSpPr/>
          <p:nvPr/>
        </p:nvSpPr>
        <p:spPr>
          <a:xfrm>
            <a:off x="1333729" y="5435718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EF8ED9CA-14CF-004F-BA95-E81FE0B3DC32}"/>
              </a:ext>
            </a:extLst>
          </p:cNvPr>
          <p:cNvSpPr/>
          <p:nvPr/>
        </p:nvSpPr>
        <p:spPr>
          <a:xfrm>
            <a:off x="1437305" y="4638177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5CA9691A-7E00-AE44-9001-9F717D3E019D}"/>
              </a:ext>
            </a:extLst>
          </p:cNvPr>
          <p:cNvSpPr/>
          <p:nvPr/>
        </p:nvSpPr>
        <p:spPr>
          <a:xfrm>
            <a:off x="730932" y="2512730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CAE6BE4B-5BCF-C24B-BF49-BC55ECB3C3DA}"/>
              </a:ext>
            </a:extLst>
          </p:cNvPr>
          <p:cNvSpPr/>
          <p:nvPr/>
        </p:nvSpPr>
        <p:spPr>
          <a:xfrm>
            <a:off x="3204112" y="4768709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F0188D5B-96B8-7642-A7AC-628922806D2E}"/>
              </a:ext>
            </a:extLst>
          </p:cNvPr>
          <p:cNvSpPr/>
          <p:nvPr/>
        </p:nvSpPr>
        <p:spPr>
          <a:xfrm>
            <a:off x="927610" y="2247977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5197B504-F3F4-6A4A-B4AC-4F8319917179}"/>
              </a:ext>
            </a:extLst>
          </p:cNvPr>
          <p:cNvSpPr/>
          <p:nvPr/>
        </p:nvSpPr>
        <p:spPr>
          <a:xfrm>
            <a:off x="1353950" y="2415193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2BAA22E4-D2C4-3546-A5B4-567FD7B9CECA}"/>
              </a:ext>
            </a:extLst>
          </p:cNvPr>
          <p:cNvSpPr/>
          <p:nvPr/>
        </p:nvSpPr>
        <p:spPr>
          <a:xfrm>
            <a:off x="474081" y="4638176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39E078B1-5307-044A-926B-802EC5015F72}"/>
              </a:ext>
            </a:extLst>
          </p:cNvPr>
          <p:cNvSpPr/>
          <p:nvPr/>
        </p:nvSpPr>
        <p:spPr>
          <a:xfrm>
            <a:off x="1097999" y="4263375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F2BF06C6-9011-9B4B-8608-E6954A5DCCCC}"/>
              </a:ext>
            </a:extLst>
          </p:cNvPr>
          <p:cNvSpPr/>
          <p:nvPr/>
        </p:nvSpPr>
        <p:spPr>
          <a:xfrm>
            <a:off x="4918718" y="806762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84847078-B9FB-F24A-BE79-2F227A428BAA}"/>
              </a:ext>
            </a:extLst>
          </p:cNvPr>
          <p:cNvSpPr/>
          <p:nvPr/>
        </p:nvSpPr>
        <p:spPr>
          <a:xfrm>
            <a:off x="10589640" y="833554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78D5B2F3-D412-F449-AE5A-997EB63D1E35}"/>
              </a:ext>
            </a:extLst>
          </p:cNvPr>
          <p:cNvSpPr/>
          <p:nvPr/>
        </p:nvSpPr>
        <p:spPr>
          <a:xfrm>
            <a:off x="5619803" y="997471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702A7768-8A7D-6C42-8210-D81513091284}"/>
              </a:ext>
            </a:extLst>
          </p:cNvPr>
          <p:cNvSpPr/>
          <p:nvPr/>
        </p:nvSpPr>
        <p:spPr>
          <a:xfrm>
            <a:off x="5680718" y="899934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E69CBE3F-6448-3F4D-9A77-9DF8606EDADE}"/>
              </a:ext>
            </a:extLst>
          </p:cNvPr>
          <p:cNvSpPr/>
          <p:nvPr/>
        </p:nvSpPr>
        <p:spPr>
          <a:xfrm>
            <a:off x="5778366" y="706772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36439A9E-2A4B-BC4B-A00E-BF13FFC9E2C9}"/>
              </a:ext>
            </a:extLst>
          </p:cNvPr>
          <p:cNvSpPr/>
          <p:nvPr/>
        </p:nvSpPr>
        <p:spPr>
          <a:xfrm>
            <a:off x="8763792" y="1172185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105315AA-51BF-C44A-850D-5A37F11FEADE}"/>
              </a:ext>
            </a:extLst>
          </p:cNvPr>
          <p:cNvSpPr/>
          <p:nvPr/>
        </p:nvSpPr>
        <p:spPr>
          <a:xfrm>
            <a:off x="8469466" y="1098308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0BB0E1F1-4041-9C41-8AF1-AB5211D1124A}"/>
              </a:ext>
            </a:extLst>
          </p:cNvPr>
          <p:cNvSpPr/>
          <p:nvPr/>
        </p:nvSpPr>
        <p:spPr>
          <a:xfrm>
            <a:off x="8666144" y="833555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xmlns="" id="{64E55323-8F0E-D749-AA6F-A563BC2F53AC}"/>
              </a:ext>
            </a:extLst>
          </p:cNvPr>
          <p:cNvSpPr/>
          <p:nvPr/>
        </p:nvSpPr>
        <p:spPr>
          <a:xfrm>
            <a:off x="2008962" y="997471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xmlns="" id="{F1BF63BF-590D-5C44-AD5D-E7DEDBA22F03}"/>
              </a:ext>
            </a:extLst>
          </p:cNvPr>
          <p:cNvSpPr/>
          <p:nvPr/>
        </p:nvSpPr>
        <p:spPr>
          <a:xfrm>
            <a:off x="620553" y="520288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xmlns="" id="{B61A9C29-9D9C-D547-9B99-906DC9102D81}"/>
              </a:ext>
            </a:extLst>
          </p:cNvPr>
          <p:cNvSpPr/>
          <p:nvPr/>
        </p:nvSpPr>
        <p:spPr>
          <a:xfrm>
            <a:off x="1012577" y="1193218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xmlns="" id="{FC7D986C-58EB-CD42-AC45-E80F99D4F1F1}"/>
              </a:ext>
            </a:extLst>
          </p:cNvPr>
          <p:cNvSpPr/>
          <p:nvPr/>
        </p:nvSpPr>
        <p:spPr>
          <a:xfrm>
            <a:off x="6297168" y="1340321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xmlns="" id="{EF90B982-5D49-EA42-8E8F-59472FD3ED7B}"/>
              </a:ext>
            </a:extLst>
          </p:cNvPr>
          <p:cNvSpPr/>
          <p:nvPr/>
        </p:nvSpPr>
        <p:spPr>
          <a:xfrm>
            <a:off x="3865032" y="1228629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xmlns="" id="{6FA9818A-7646-5447-B6C0-B180C703E88A}"/>
              </a:ext>
            </a:extLst>
          </p:cNvPr>
          <p:cNvSpPr/>
          <p:nvPr/>
        </p:nvSpPr>
        <p:spPr>
          <a:xfrm>
            <a:off x="3257169" y="1116739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xmlns="" id="{4C934471-A4CC-7141-A99C-BA3DC174229C}"/>
              </a:ext>
            </a:extLst>
          </p:cNvPr>
          <p:cNvSpPr/>
          <p:nvPr/>
        </p:nvSpPr>
        <p:spPr>
          <a:xfrm>
            <a:off x="1219757" y="1914144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xmlns="" id="{BF89D207-5AC1-804D-AE2A-A0CC4BAB58BA}"/>
              </a:ext>
            </a:extLst>
          </p:cNvPr>
          <p:cNvSpPr/>
          <p:nvPr/>
        </p:nvSpPr>
        <p:spPr>
          <a:xfrm>
            <a:off x="635340" y="3560140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xmlns="" id="{DC87BD3D-9B29-EC4B-8C4E-DE08FB7DDF43}"/>
              </a:ext>
            </a:extLst>
          </p:cNvPr>
          <p:cNvSpPr/>
          <p:nvPr/>
        </p:nvSpPr>
        <p:spPr>
          <a:xfrm>
            <a:off x="3547533" y="4675849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xmlns="" id="{E5EF1BBD-62C6-014B-90E3-C66AF53E8DCD}"/>
              </a:ext>
            </a:extLst>
          </p:cNvPr>
          <p:cNvSpPr/>
          <p:nvPr/>
        </p:nvSpPr>
        <p:spPr>
          <a:xfrm>
            <a:off x="3454399" y="4753125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xmlns="" id="{F714DDA8-A20E-824B-BED0-6A956A1D7615}"/>
              </a:ext>
            </a:extLst>
          </p:cNvPr>
          <p:cNvSpPr/>
          <p:nvPr/>
        </p:nvSpPr>
        <p:spPr>
          <a:xfrm>
            <a:off x="3323444" y="4847275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xmlns="" id="{5F1BC10B-FD0D-4340-981C-2448DFEAD82C}"/>
              </a:ext>
            </a:extLst>
          </p:cNvPr>
          <p:cNvSpPr/>
          <p:nvPr/>
        </p:nvSpPr>
        <p:spPr>
          <a:xfrm>
            <a:off x="11125200" y="164688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xmlns="" id="{F2EF7775-70E1-314F-BB03-68E3BDCDE1B1}"/>
              </a:ext>
            </a:extLst>
          </p:cNvPr>
          <p:cNvSpPr/>
          <p:nvPr/>
        </p:nvSpPr>
        <p:spPr>
          <a:xfrm>
            <a:off x="10948076" y="463000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xmlns="" id="{96D656F1-0E42-E342-AEB6-F1C91A975D51}"/>
              </a:ext>
            </a:extLst>
          </p:cNvPr>
          <p:cNvSpPr/>
          <p:nvPr/>
        </p:nvSpPr>
        <p:spPr>
          <a:xfrm>
            <a:off x="10778066" y="612288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xmlns="" id="{BF3287A9-A6D6-C845-97F4-0A696564C3F4}"/>
              </a:ext>
            </a:extLst>
          </p:cNvPr>
          <p:cNvSpPr/>
          <p:nvPr/>
        </p:nvSpPr>
        <p:spPr>
          <a:xfrm>
            <a:off x="7132358" y="1049539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xmlns="" id="{43ECCF7E-9FED-1549-85E4-C9FFD42071E9}"/>
              </a:ext>
            </a:extLst>
          </p:cNvPr>
          <p:cNvSpPr/>
          <p:nvPr/>
        </p:nvSpPr>
        <p:spPr>
          <a:xfrm>
            <a:off x="9491133" y="1373363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xmlns="" id="{C4D94A26-0237-0B4C-8CF9-0A0F779E5BB2}"/>
              </a:ext>
            </a:extLst>
          </p:cNvPr>
          <p:cNvSpPr/>
          <p:nvPr/>
        </p:nvSpPr>
        <p:spPr>
          <a:xfrm>
            <a:off x="9694333" y="1228629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xmlns="" id="{EEFF7531-115F-3F40-BF36-AF4B6BBAC55E}"/>
              </a:ext>
            </a:extLst>
          </p:cNvPr>
          <p:cNvSpPr/>
          <p:nvPr/>
        </p:nvSpPr>
        <p:spPr>
          <a:xfrm>
            <a:off x="4329262" y="1046239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xmlns="" id="{BC70FEE3-FD42-CB4F-8E78-16659D6B44B9}"/>
              </a:ext>
            </a:extLst>
          </p:cNvPr>
          <p:cNvSpPr/>
          <p:nvPr/>
        </p:nvSpPr>
        <p:spPr>
          <a:xfrm>
            <a:off x="10134600" y="976122"/>
            <a:ext cx="93134" cy="97537"/>
          </a:xfrm>
          <a:prstGeom prst="triangl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269C8376-B27B-C340-988C-471C0197E6AE}"/>
              </a:ext>
            </a:extLst>
          </p:cNvPr>
          <p:cNvSpPr/>
          <p:nvPr/>
        </p:nvSpPr>
        <p:spPr>
          <a:xfrm>
            <a:off x="9771604" y="1248543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A0034861-3305-2745-BA40-60CB9962CD49}"/>
              </a:ext>
            </a:extLst>
          </p:cNvPr>
          <p:cNvSpPr/>
          <p:nvPr/>
        </p:nvSpPr>
        <p:spPr>
          <a:xfrm>
            <a:off x="9992900" y="1095007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6102B30E-49A6-7547-8E2A-F713DF98BEAB}"/>
              </a:ext>
            </a:extLst>
          </p:cNvPr>
          <p:cNvSpPr/>
          <p:nvPr/>
        </p:nvSpPr>
        <p:spPr>
          <a:xfrm>
            <a:off x="10438985" y="882323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888DB9D-23E5-7149-857F-F16D7C38D7D9}"/>
              </a:ext>
            </a:extLst>
          </p:cNvPr>
          <p:cNvSpPr/>
          <p:nvPr/>
        </p:nvSpPr>
        <p:spPr>
          <a:xfrm>
            <a:off x="5071118" y="959162"/>
            <a:ext cx="97648" cy="97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AA7722E6-63A7-3744-BE4C-390E710FB9B1}"/>
              </a:ext>
            </a:extLst>
          </p:cNvPr>
          <p:cNvCxnSpPr/>
          <p:nvPr/>
        </p:nvCxnSpPr>
        <p:spPr>
          <a:xfrm flipV="1">
            <a:off x="385763" y="262225"/>
            <a:ext cx="0" cy="6767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0D254C16-87A7-5E43-A3EB-CD0D3280FECF}"/>
              </a:ext>
            </a:extLst>
          </p:cNvPr>
          <p:cNvCxnSpPr>
            <a:cxnSpLocks/>
          </p:cNvCxnSpPr>
          <p:nvPr/>
        </p:nvCxnSpPr>
        <p:spPr>
          <a:xfrm flipV="1">
            <a:off x="217170" y="6617655"/>
            <a:ext cx="1154203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7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474D2B-7EE9-6145-BEFD-4AA4673D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5" y="334302"/>
            <a:ext cx="10515600" cy="1325563"/>
          </a:xfrm>
        </p:spPr>
        <p:txBody>
          <a:bodyPr/>
          <a:lstStyle/>
          <a:p>
            <a:r>
              <a:rPr lang="en-US" dirty="0"/>
              <a:t>Review of Persistent Homology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9CAA21F-944F-D744-9162-77D76E9B832D}"/>
              </a:ext>
            </a:extLst>
          </p:cNvPr>
          <p:cNvCxnSpPr/>
          <p:nvPr/>
        </p:nvCxnSpPr>
        <p:spPr>
          <a:xfrm>
            <a:off x="2486345" y="1962366"/>
            <a:ext cx="0" cy="3667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D8135D4-98A1-DF41-B643-3AFD068A2916}"/>
              </a:ext>
            </a:extLst>
          </p:cNvPr>
          <p:cNvCxnSpPr/>
          <p:nvPr/>
        </p:nvCxnSpPr>
        <p:spPr>
          <a:xfrm>
            <a:off x="811657" y="3595957"/>
            <a:ext cx="3842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EBDBF52-588E-1C45-96E6-E364E0638C96}"/>
              </a:ext>
            </a:extLst>
          </p:cNvPr>
          <p:cNvCxnSpPr/>
          <p:nvPr/>
        </p:nvCxnSpPr>
        <p:spPr>
          <a:xfrm flipV="1">
            <a:off x="1150704" y="2229494"/>
            <a:ext cx="2702103" cy="2702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F9C178E2-5EC8-BA49-9C91-A1891775A36B}"/>
              </a:ext>
            </a:extLst>
          </p:cNvPr>
          <p:cNvSpPr/>
          <p:nvPr/>
        </p:nvSpPr>
        <p:spPr>
          <a:xfrm>
            <a:off x="3780890" y="2928135"/>
            <a:ext cx="98193" cy="9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C7718106-A7F2-B843-92DB-2D3ACD12F591}"/>
              </a:ext>
            </a:extLst>
          </p:cNvPr>
          <p:cNvSpPr/>
          <p:nvPr/>
        </p:nvSpPr>
        <p:spPr>
          <a:xfrm>
            <a:off x="3029164" y="2402441"/>
            <a:ext cx="98193" cy="9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BD2FEBE-BAFD-D849-A115-1B3942E58937}"/>
              </a:ext>
            </a:extLst>
          </p:cNvPr>
          <p:cNvSpPr/>
          <p:nvPr/>
        </p:nvSpPr>
        <p:spPr>
          <a:xfrm>
            <a:off x="3211799" y="3287142"/>
            <a:ext cx="98193" cy="9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03AAF0E1-8F59-164F-A5C0-0A3939C8CC91}"/>
              </a:ext>
            </a:extLst>
          </p:cNvPr>
          <p:cNvSpPr/>
          <p:nvPr/>
        </p:nvSpPr>
        <p:spPr>
          <a:xfrm>
            <a:off x="2078214" y="2950102"/>
            <a:ext cx="98193" cy="9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856AB11-E288-0B46-A926-8F1E91819A9E}"/>
              </a:ext>
            </a:extLst>
          </p:cNvPr>
          <p:cNvSpPr/>
          <p:nvPr/>
        </p:nvSpPr>
        <p:spPr>
          <a:xfrm>
            <a:off x="1557093" y="3766022"/>
            <a:ext cx="98193" cy="9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332EC26-A673-DD4C-B5D9-8970E2B37D7D}"/>
              </a:ext>
            </a:extLst>
          </p:cNvPr>
          <p:cNvSpPr/>
          <p:nvPr/>
        </p:nvSpPr>
        <p:spPr>
          <a:xfrm>
            <a:off x="3423007" y="4353942"/>
            <a:ext cx="98193" cy="9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59B7EBC0-610F-4B44-A77C-62AC7B2C1A8D}"/>
              </a:ext>
            </a:extLst>
          </p:cNvPr>
          <p:cNvSpPr/>
          <p:nvPr/>
        </p:nvSpPr>
        <p:spPr>
          <a:xfrm>
            <a:off x="2683827" y="4044031"/>
            <a:ext cx="98193" cy="9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6800B497-6C72-2D4B-9791-5716EE4A73C1}"/>
              </a:ext>
            </a:extLst>
          </p:cNvPr>
          <p:cNvSpPr/>
          <p:nvPr/>
        </p:nvSpPr>
        <p:spPr>
          <a:xfrm>
            <a:off x="3718656" y="3708387"/>
            <a:ext cx="98193" cy="9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5C9C9E11-34DC-4C46-A93C-F446D04F8678}"/>
              </a:ext>
            </a:extLst>
          </p:cNvPr>
          <p:cNvSpPr/>
          <p:nvPr/>
        </p:nvSpPr>
        <p:spPr>
          <a:xfrm>
            <a:off x="1972622" y="4946446"/>
            <a:ext cx="98193" cy="9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6461E119-D1E8-EF44-B5FF-166B839F4C81}"/>
              </a:ext>
            </a:extLst>
          </p:cNvPr>
          <p:cNvSpPr/>
          <p:nvPr/>
        </p:nvSpPr>
        <p:spPr>
          <a:xfrm>
            <a:off x="1655286" y="3053698"/>
            <a:ext cx="98193" cy="9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062E156-271A-0540-9869-E9567BFC41BB}"/>
              </a:ext>
            </a:extLst>
          </p:cNvPr>
          <p:cNvSpPr/>
          <p:nvPr/>
        </p:nvSpPr>
        <p:spPr>
          <a:xfrm>
            <a:off x="2089638" y="2375042"/>
            <a:ext cx="98193" cy="9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CC1545D-50A5-844F-9374-617CF7EF97F5}"/>
              </a:ext>
            </a:extLst>
          </p:cNvPr>
          <p:cNvSpPr/>
          <p:nvPr/>
        </p:nvSpPr>
        <p:spPr>
          <a:xfrm>
            <a:off x="3067424" y="3385335"/>
            <a:ext cx="98193" cy="9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A7BF444-DD14-1147-9A07-23BD44172DF1}"/>
              </a:ext>
            </a:extLst>
          </p:cNvPr>
          <p:cNvSpPr/>
          <p:nvPr/>
        </p:nvSpPr>
        <p:spPr>
          <a:xfrm>
            <a:off x="1366461" y="4037749"/>
            <a:ext cx="98193" cy="9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xmlns="" id="{2BC8C530-809B-F340-9710-24BB02528DC2}"/>
              </a:ext>
            </a:extLst>
          </p:cNvPr>
          <p:cNvSpPr/>
          <p:nvPr/>
        </p:nvSpPr>
        <p:spPr>
          <a:xfrm>
            <a:off x="5191986" y="3385335"/>
            <a:ext cx="1623317" cy="457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4EB10328-EFBB-0F4F-8E29-49FDD58AD0C1}"/>
              </a:ext>
            </a:extLst>
          </p:cNvPr>
          <p:cNvCxnSpPr>
            <a:cxnSpLocks/>
          </p:cNvCxnSpPr>
          <p:nvPr/>
        </p:nvCxnSpPr>
        <p:spPr>
          <a:xfrm>
            <a:off x="8094322" y="2500634"/>
            <a:ext cx="0" cy="2722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ED240D56-21B8-3E4A-B4B6-A76607ACADFE}"/>
              </a:ext>
            </a:extLst>
          </p:cNvPr>
          <p:cNvCxnSpPr>
            <a:cxnSpLocks/>
          </p:cNvCxnSpPr>
          <p:nvPr/>
        </p:nvCxnSpPr>
        <p:spPr>
          <a:xfrm>
            <a:off x="8094322" y="5222679"/>
            <a:ext cx="29195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985D62C-A8C6-7847-B061-9B72281FA1EB}"/>
              </a:ext>
            </a:extLst>
          </p:cNvPr>
          <p:cNvSpPr txBox="1"/>
          <p:nvPr/>
        </p:nvSpPr>
        <p:spPr>
          <a:xfrm>
            <a:off x="8697143" y="2034396"/>
            <a:ext cx="261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Persistence Diagram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7E3D3DA-23D8-374E-B2A0-D02730B76B74}"/>
              </a:ext>
            </a:extLst>
          </p:cNvPr>
          <p:cNvSpPr txBox="1"/>
          <p:nvPr/>
        </p:nvSpPr>
        <p:spPr>
          <a:xfrm>
            <a:off x="9309242" y="5487482"/>
            <a:ext cx="10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04D27FD-E9C5-7B44-B428-80A4F9F5859E}"/>
              </a:ext>
            </a:extLst>
          </p:cNvPr>
          <p:cNvSpPr txBox="1"/>
          <p:nvPr/>
        </p:nvSpPr>
        <p:spPr>
          <a:xfrm rot="16200000">
            <a:off x="7261194" y="3327776"/>
            <a:ext cx="84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Death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D57C5F90-3D6A-6640-9FAA-B71104A48E86}"/>
              </a:ext>
            </a:extLst>
          </p:cNvPr>
          <p:cNvCxnSpPr>
            <a:cxnSpLocks/>
          </p:cNvCxnSpPr>
          <p:nvPr/>
        </p:nvCxnSpPr>
        <p:spPr>
          <a:xfrm flipV="1">
            <a:off x="8094322" y="2722652"/>
            <a:ext cx="2500027" cy="2500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riangle 38">
            <a:extLst>
              <a:ext uri="{FF2B5EF4-FFF2-40B4-BE49-F238E27FC236}">
                <a16:creationId xmlns:a16="http://schemas.microsoft.com/office/drawing/2014/main" xmlns="" id="{4F41DA3D-3F16-554A-8D7F-6ED145725194}"/>
              </a:ext>
            </a:extLst>
          </p:cNvPr>
          <p:cNvSpPr/>
          <p:nvPr/>
        </p:nvSpPr>
        <p:spPr>
          <a:xfrm>
            <a:off x="8540687" y="2699792"/>
            <a:ext cx="120175" cy="891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xmlns="" id="{37B0413B-79BE-9649-963B-AA50CA029832}"/>
              </a:ext>
            </a:extLst>
          </p:cNvPr>
          <p:cNvSpPr/>
          <p:nvPr/>
        </p:nvSpPr>
        <p:spPr>
          <a:xfrm>
            <a:off x="8461315" y="3651980"/>
            <a:ext cx="120175" cy="891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xmlns="" id="{CD6BCE7B-3B94-DD43-90F6-038B8B4FF670}"/>
              </a:ext>
            </a:extLst>
          </p:cNvPr>
          <p:cNvSpPr/>
          <p:nvPr/>
        </p:nvSpPr>
        <p:spPr>
          <a:xfrm>
            <a:off x="9398467" y="2981764"/>
            <a:ext cx="120175" cy="891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xmlns="" id="{58092F58-9A91-724E-93E8-A9E499192CBF}"/>
              </a:ext>
            </a:extLst>
          </p:cNvPr>
          <p:cNvSpPr/>
          <p:nvPr/>
        </p:nvSpPr>
        <p:spPr>
          <a:xfrm>
            <a:off x="8998258" y="3741108"/>
            <a:ext cx="120175" cy="891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93824988-F6BC-8C48-AB90-178AD947D5E6}"/>
              </a:ext>
            </a:extLst>
          </p:cNvPr>
          <p:cNvSpPr/>
          <p:nvPr/>
        </p:nvSpPr>
        <p:spPr>
          <a:xfrm>
            <a:off x="9118433" y="3234174"/>
            <a:ext cx="68647" cy="686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399B7045-998C-5C4C-A480-E17F99D5E020}"/>
              </a:ext>
            </a:extLst>
          </p:cNvPr>
          <p:cNvSpPr/>
          <p:nvPr/>
        </p:nvSpPr>
        <p:spPr>
          <a:xfrm>
            <a:off x="9513527" y="3423135"/>
            <a:ext cx="68647" cy="686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B0EC96FD-CFF9-BE4D-882A-861EA1478C5E}"/>
              </a:ext>
            </a:extLst>
          </p:cNvPr>
          <p:cNvSpPr/>
          <p:nvPr/>
        </p:nvSpPr>
        <p:spPr>
          <a:xfrm>
            <a:off x="9380720" y="3780794"/>
            <a:ext cx="68647" cy="686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9DB6DEA3-C570-E64E-B5FE-CEF02403191B}"/>
              </a:ext>
            </a:extLst>
          </p:cNvPr>
          <p:cNvSpPr/>
          <p:nvPr/>
        </p:nvSpPr>
        <p:spPr>
          <a:xfrm>
            <a:off x="9709887" y="3445764"/>
            <a:ext cx="68647" cy="686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C76E17A1-E4CA-544D-ACFA-8D481E01FCEA}"/>
              </a:ext>
            </a:extLst>
          </p:cNvPr>
          <p:cNvSpPr/>
          <p:nvPr/>
        </p:nvSpPr>
        <p:spPr>
          <a:xfrm>
            <a:off x="9835577" y="3378105"/>
            <a:ext cx="68647" cy="686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4FA1ED8C-CB31-5C4E-8D48-3FC0AC60E3A0}"/>
              </a:ext>
            </a:extLst>
          </p:cNvPr>
          <p:cNvSpPr/>
          <p:nvPr/>
        </p:nvSpPr>
        <p:spPr>
          <a:xfrm>
            <a:off x="9951095" y="3241241"/>
            <a:ext cx="68647" cy="686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B3CFF0CB-406F-4840-B096-2FF1FC1D26D2}"/>
              </a:ext>
            </a:extLst>
          </p:cNvPr>
          <p:cNvSpPr/>
          <p:nvPr/>
        </p:nvSpPr>
        <p:spPr>
          <a:xfrm>
            <a:off x="8728159" y="3598591"/>
            <a:ext cx="68647" cy="686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7C826B44-826D-D044-91B3-33F57119560B}"/>
              </a:ext>
            </a:extLst>
          </p:cNvPr>
          <p:cNvSpPr/>
          <p:nvPr/>
        </p:nvSpPr>
        <p:spPr>
          <a:xfrm>
            <a:off x="8735277" y="4445787"/>
            <a:ext cx="68647" cy="686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AB13B449-5B2E-EC49-9876-08C5CDBEDCAC}"/>
              </a:ext>
            </a:extLst>
          </p:cNvPr>
          <p:cNvSpPr/>
          <p:nvPr/>
        </p:nvSpPr>
        <p:spPr>
          <a:xfrm>
            <a:off x="8452756" y="4547900"/>
            <a:ext cx="68647" cy="686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CF6CC64B-F2D5-7747-9C0F-E2E68D91E70F}"/>
              </a:ext>
            </a:extLst>
          </p:cNvPr>
          <p:cNvSpPr/>
          <p:nvPr/>
        </p:nvSpPr>
        <p:spPr>
          <a:xfrm>
            <a:off x="8873289" y="4294183"/>
            <a:ext cx="68647" cy="686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6B3A3B77-158A-6B40-A7F9-69DD42D0A027}"/>
              </a:ext>
            </a:extLst>
          </p:cNvPr>
          <p:cNvSpPr/>
          <p:nvPr/>
        </p:nvSpPr>
        <p:spPr>
          <a:xfrm>
            <a:off x="8907613" y="4145211"/>
            <a:ext cx="68647" cy="686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4FD56933-7752-F84E-B5F3-041DCA094C84}"/>
              </a:ext>
            </a:extLst>
          </p:cNvPr>
          <p:cNvSpPr/>
          <p:nvPr/>
        </p:nvSpPr>
        <p:spPr>
          <a:xfrm>
            <a:off x="9023131" y="4008347"/>
            <a:ext cx="68647" cy="686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4837C4DB-C66F-EF4A-B833-74143F79329B}"/>
              </a:ext>
            </a:extLst>
          </p:cNvPr>
          <p:cNvSpPr/>
          <p:nvPr/>
        </p:nvSpPr>
        <p:spPr>
          <a:xfrm>
            <a:off x="10104634" y="3089881"/>
            <a:ext cx="68647" cy="686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C2A5B06A-1AF9-F14F-8D88-A401BA0B7CE9}"/>
              </a:ext>
            </a:extLst>
          </p:cNvPr>
          <p:cNvSpPr/>
          <p:nvPr/>
        </p:nvSpPr>
        <p:spPr>
          <a:xfrm>
            <a:off x="10252351" y="2950102"/>
            <a:ext cx="68647" cy="686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59E4E1B6-15E1-464E-9CB5-143E2935C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439" y="1889950"/>
            <a:ext cx="4524541" cy="380969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09C29E3C-92D4-C144-84C7-1B268B976E27}"/>
              </a:ext>
            </a:extLst>
          </p:cNvPr>
          <p:cNvSpPr txBox="1"/>
          <p:nvPr/>
        </p:nvSpPr>
        <p:spPr>
          <a:xfrm>
            <a:off x="5805624" y="6259674"/>
            <a:ext cx="957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Ghrist, “Barcodes: The Persistent Topology of Data” p.7</a:t>
            </a:r>
          </a:p>
        </p:txBody>
      </p:sp>
    </p:spTree>
    <p:extLst>
      <p:ext uri="{BB962C8B-B14F-4D97-AF65-F5344CB8AC3E}">
        <p14:creationId xmlns:p14="http://schemas.microsoft.com/office/powerpoint/2010/main" val="36669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/>
      <p:bldP spid="33" grpId="0"/>
      <p:bldP spid="34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056E350-59CB-3D49-B19F-5279E58BF8FC}"/>
              </a:ext>
            </a:extLst>
          </p:cNvPr>
          <p:cNvSpPr txBox="1"/>
          <p:nvPr/>
        </p:nvSpPr>
        <p:spPr>
          <a:xfrm>
            <a:off x="621792" y="521113"/>
            <a:ext cx="5827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Natural Language Processing</a:t>
            </a:r>
          </a:p>
          <a:p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E434200-F1ED-B44E-B94C-7730C14AC036}"/>
              </a:ext>
            </a:extLst>
          </p:cNvPr>
          <p:cNvSpPr/>
          <p:nvPr/>
        </p:nvSpPr>
        <p:spPr>
          <a:xfrm>
            <a:off x="908304" y="2371344"/>
            <a:ext cx="2328672" cy="304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DC0763C-29CC-2246-BDDA-033454A84DEA}"/>
              </a:ext>
            </a:extLst>
          </p:cNvPr>
          <p:cNvSpPr txBox="1"/>
          <p:nvPr/>
        </p:nvSpPr>
        <p:spPr>
          <a:xfrm>
            <a:off x="1121664" y="2584704"/>
            <a:ext cx="1901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 </a:t>
            </a:r>
            <a:r>
              <a:rPr lang="en-US" sz="1200" dirty="0" err="1"/>
              <a:t>ullamco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Duis </a:t>
            </a:r>
            <a:r>
              <a:rPr lang="en-US" sz="1200" dirty="0" err="1"/>
              <a:t>aute</a:t>
            </a:r>
            <a:r>
              <a:rPr lang="en-US" sz="1200" dirty="0"/>
              <a:t> </a:t>
            </a:r>
            <a:r>
              <a:rPr lang="en-US" sz="1200" dirty="0" err="1"/>
              <a:t>irure</a:t>
            </a:r>
            <a:r>
              <a:rPr lang="en-US" sz="1200" dirty="0"/>
              <a:t> dolor in </a:t>
            </a:r>
            <a:r>
              <a:rPr lang="en-US" sz="1200" dirty="0" err="1"/>
              <a:t>reprehenderit</a:t>
            </a:r>
            <a:r>
              <a:rPr lang="en-US" sz="1200" dirty="0"/>
              <a:t> in </a:t>
            </a:r>
            <a:r>
              <a:rPr lang="en-US" sz="1200" dirty="0" err="1"/>
              <a:t>voluptate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esse</a:t>
            </a:r>
            <a:r>
              <a:rPr lang="en-US" sz="1200" dirty="0"/>
              <a:t> </a:t>
            </a:r>
            <a:r>
              <a:rPr lang="en-US" sz="1200" dirty="0" err="1"/>
              <a:t>cillum</a:t>
            </a:r>
            <a:r>
              <a:rPr lang="en-US" sz="1200" dirty="0"/>
              <a:t> dolore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fugiat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pariatur</a:t>
            </a:r>
            <a:r>
              <a:rPr lang="en-US" sz="1200" dirty="0"/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E1D9EA7-DCBE-E541-8894-0342C15B3355}"/>
              </a:ext>
            </a:extLst>
          </p:cNvPr>
          <p:cNvSpPr/>
          <p:nvPr/>
        </p:nvSpPr>
        <p:spPr>
          <a:xfrm>
            <a:off x="1591056" y="1992809"/>
            <a:ext cx="2328672" cy="304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4979F89-F615-044F-967D-486C8F9F663B}"/>
              </a:ext>
            </a:extLst>
          </p:cNvPr>
          <p:cNvSpPr txBox="1"/>
          <p:nvPr/>
        </p:nvSpPr>
        <p:spPr>
          <a:xfrm>
            <a:off x="1804416" y="2206169"/>
            <a:ext cx="1901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 </a:t>
            </a:r>
            <a:r>
              <a:rPr lang="en-US" sz="1200" dirty="0" err="1"/>
              <a:t>ullamco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Duis </a:t>
            </a:r>
            <a:r>
              <a:rPr lang="en-US" sz="1200" dirty="0" err="1"/>
              <a:t>aute</a:t>
            </a:r>
            <a:r>
              <a:rPr lang="en-US" sz="1200" dirty="0"/>
              <a:t> </a:t>
            </a:r>
            <a:r>
              <a:rPr lang="en-US" sz="1200" dirty="0" err="1"/>
              <a:t>irure</a:t>
            </a:r>
            <a:r>
              <a:rPr lang="en-US" sz="1200" dirty="0"/>
              <a:t> dolor in </a:t>
            </a:r>
            <a:r>
              <a:rPr lang="en-US" sz="1200" dirty="0" err="1"/>
              <a:t>reprehenderit</a:t>
            </a:r>
            <a:r>
              <a:rPr lang="en-US" sz="1200" dirty="0"/>
              <a:t> in </a:t>
            </a:r>
            <a:r>
              <a:rPr lang="en-US" sz="1200" dirty="0" err="1"/>
              <a:t>voluptate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esse</a:t>
            </a:r>
            <a:r>
              <a:rPr lang="en-US" sz="1200" dirty="0"/>
              <a:t> </a:t>
            </a:r>
            <a:r>
              <a:rPr lang="en-US" sz="1200" dirty="0" err="1"/>
              <a:t>cillum</a:t>
            </a:r>
            <a:r>
              <a:rPr lang="en-US" sz="1200" dirty="0"/>
              <a:t> dolore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fugiat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pariatur</a:t>
            </a:r>
            <a:r>
              <a:rPr lang="en-US" sz="1200" dirty="0"/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31DA5A3-709B-A24C-AFBB-A3366672BFE5}"/>
              </a:ext>
            </a:extLst>
          </p:cNvPr>
          <p:cNvSpPr/>
          <p:nvPr/>
        </p:nvSpPr>
        <p:spPr>
          <a:xfrm>
            <a:off x="2215896" y="2987040"/>
            <a:ext cx="2328672" cy="304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6CA6FF2-FA90-3143-817A-F3A8A3F71474}"/>
              </a:ext>
            </a:extLst>
          </p:cNvPr>
          <p:cNvSpPr txBox="1"/>
          <p:nvPr/>
        </p:nvSpPr>
        <p:spPr>
          <a:xfrm>
            <a:off x="2429256" y="3200400"/>
            <a:ext cx="1901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 </a:t>
            </a:r>
            <a:r>
              <a:rPr lang="en-US" sz="1200" dirty="0" err="1"/>
              <a:t>ullamco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Duis </a:t>
            </a:r>
            <a:r>
              <a:rPr lang="en-US" sz="1200" dirty="0" err="1"/>
              <a:t>aute</a:t>
            </a:r>
            <a:r>
              <a:rPr lang="en-US" sz="1200" dirty="0"/>
              <a:t> </a:t>
            </a:r>
            <a:r>
              <a:rPr lang="en-US" sz="1200" dirty="0" err="1"/>
              <a:t>irure</a:t>
            </a:r>
            <a:r>
              <a:rPr lang="en-US" sz="1200" dirty="0"/>
              <a:t> dolor in </a:t>
            </a:r>
            <a:r>
              <a:rPr lang="en-US" sz="1200" dirty="0" err="1"/>
              <a:t>reprehenderit</a:t>
            </a:r>
            <a:r>
              <a:rPr lang="en-US" sz="1200" dirty="0"/>
              <a:t> in </a:t>
            </a:r>
            <a:r>
              <a:rPr lang="en-US" sz="1200" dirty="0" err="1"/>
              <a:t>voluptate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esse</a:t>
            </a:r>
            <a:r>
              <a:rPr lang="en-US" sz="1200" dirty="0"/>
              <a:t> </a:t>
            </a:r>
            <a:r>
              <a:rPr lang="en-US" sz="1200" dirty="0" err="1"/>
              <a:t>cillum</a:t>
            </a:r>
            <a:r>
              <a:rPr lang="en-US" sz="1200" dirty="0"/>
              <a:t> dolore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fugiat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pariatur</a:t>
            </a:r>
            <a:r>
              <a:rPr lang="en-US" sz="1200" dirty="0"/>
              <a:t>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548CEFE-E602-9940-9B03-24AE5C5E9B92}"/>
              </a:ext>
            </a:extLst>
          </p:cNvPr>
          <p:cNvSpPr/>
          <p:nvPr/>
        </p:nvSpPr>
        <p:spPr>
          <a:xfrm>
            <a:off x="2651760" y="1771258"/>
            <a:ext cx="2328672" cy="304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3E7536-E493-EC45-826E-6A93945F2F6D}"/>
              </a:ext>
            </a:extLst>
          </p:cNvPr>
          <p:cNvSpPr txBox="1"/>
          <p:nvPr/>
        </p:nvSpPr>
        <p:spPr>
          <a:xfrm>
            <a:off x="2865120" y="1984618"/>
            <a:ext cx="1901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dolore magna </a:t>
            </a:r>
            <a:r>
              <a:rPr lang="en-US" sz="1200" dirty="0" err="1"/>
              <a:t>aliqua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 </a:t>
            </a:r>
            <a:r>
              <a:rPr lang="en-US" sz="1200" dirty="0" err="1"/>
              <a:t>ullamco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Duis </a:t>
            </a:r>
            <a:r>
              <a:rPr lang="en-US" sz="1200" dirty="0" err="1"/>
              <a:t>aute</a:t>
            </a:r>
            <a:r>
              <a:rPr lang="en-US" sz="1200" dirty="0"/>
              <a:t> </a:t>
            </a:r>
            <a:r>
              <a:rPr lang="en-US" sz="1200" dirty="0" err="1"/>
              <a:t>irure</a:t>
            </a:r>
            <a:r>
              <a:rPr lang="en-US" sz="1200" dirty="0"/>
              <a:t> dolor in </a:t>
            </a:r>
            <a:r>
              <a:rPr lang="en-US" sz="1200" dirty="0" err="1"/>
              <a:t>reprehenderit</a:t>
            </a:r>
            <a:r>
              <a:rPr lang="en-US" sz="1200" dirty="0"/>
              <a:t> in </a:t>
            </a:r>
            <a:r>
              <a:rPr lang="en-US" sz="1200" dirty="0" err="1"/>
              <a:t>voluptate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esse</a:t>
            </a:r>
            <a:r>
              <a:rPr lang="en-US" sz="1200" dirty="0"/>
              <a:t> </a:t>
            </a:r>
            <a:r>
              <a:rPr lang="en-US" sz="1200" dirty="0" err="1"/>
              <a:t>cillum</a:t>
            </a:r>
            <a:r>
              <a:rPr lang="en-US" sz="1200" dirty="0"/>
              <a:t> dolore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fugiat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pariatur</a:t>
            </a:r>
            <a:r>
              <a:rPr lang="en-US" sz="1200" dirty="0"/>
              <a:t>.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D4BB179-51F8-054A-8400-45BB6511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922" y="2584704"/>
            <a:ext cx="3745612" cy="2912355"/>
          </a:xfrm>
          <a:prstGeom prst="rect">
            <a:avLst/>
          </a:prstGeom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xmlns="" id="{CBC440E7-E185-2241-8132-CAB424E2B42A}"/>
              </a:ext>
            </a:extLst>
          </p:cNvPr>
          <p:cNvSpPr/>
          <p:nvPr/>
        </p:nvSpPr>
        <p:spPr>
          <a:xfrm>
            <a:off x="5354002" y="3144953"/>
            <a:ext cx="1316736" cy="396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xmlns="" id="{A8B11967-11FF-674D-A99B-248F666965DE}"/>
              </a:ext>
            </a:extLst>
          </p:cNvPr>
          <p:cNvSpPr/>
          <p:nvPr/>
        </p:nvSpPr>
        <p:spPr>
          <a:xfrm rot="10800000">
            <a:off x="5323522" y="3697224"/>
            <a:ext cx="1316736" cy="396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0" name="Oval Callout 29">
            <a:extLst>
              <a:ext uri="{FF2B5EF4-FFF2-40B4-BE49-F238E27FC236}">
                <a16:creationId xmlns:a16="http://schemas.microsoft.com/office/drawing/2014/main" xmlns="" id="{93FC3D51-8EED-A646-8AA6-6C4A6F5642AE}"/>
              </a:ext>
            </a:extLst>
          </p:cNvPr>
          <p:cNvSpPr/>
          <p:nvPr/>
        </p:nvSpPr>
        <p:spPr>
          <a:xfrm>
            <a:off x="9253728" y="1109472"/>
            <a:ext cx="2633472" cy="1096697"/>
          </a:xfrm>
          <a:prstGeom prst="wedgeEllipse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9D5F4AA-0AB9-D94B-8F25-4745B9054825}"/>
              </a:ext>
            </a:extLst>
          </p:cNvPr>
          <p:cNvSpPr txBox="1"/>
          <p:nvPr/>
        </p:nvSpPr>
        <p:spPr>
          <a:xfrm>
            <a:off x="9906000" y="1294942"/>
            <a:ext cx="163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 get it!</a:t>
            </a:r>
          </a:p>
        </p:txBody>
      </p:sp>
    </p:spTree>
    <p:extLst>
      <p:ext uri="{BB962C8B-B14F-4D97-AF65-F5344CB8AC3E}">
        <p14:creationId xmlns:p14="http://schemas.microsoft.com/office/powerpoint/2010/main" val="258687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8DB0CB-B817-CD48-BA35-7425F863FF29}"/>
              </a:ext>
            </a:extLst>
          </p:cNvPr>
          <p:cNvSpPr txBox="1"/>
          <p:nvPr/>
        </p:nvSpPr>
        <p:spPr>
          <a:xfrm>
            <a:off x="1499616" y="1540350"/>
            <a:ext cx="4157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I thought well as well</a:t>
            </a:r>
          </a:p>
          <a:p>
            <a:pPr marL="342900" indent="-342900">
              <a:buAutoNum type="arabicPeriod"/>
            </a:pPr>
            <a:r>
              <a:rPr lang="en-US" sz="2400" dirty="0"/>
              <a:t>him as another and</a:t>
            </a:r>
          </a:p>
          <a:p>
            <a:pPr marL="342900" indent="-342900">
              <a:buAutoNum type="arabicPeriod"/>
            </a:pPr>
            <a:r>
              <a:rPr lang="en-US" sz="2400" dirty="0"/>
              <a:t>then I asked him with</a:t>
            </a:r>
          </a:p>
          <a:p>
            <a:pPr marL="342900" indent="-342900">
              <a:buAutoNum type="arabicPeriod"/>
            </a:pPr>
            <a:r>
              <a:rPr lang="en-US" sz="2400" dirty="0"/>
              <a:t>my eyes to ask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DAA0FCB-8947-F24A-87F8-285AF2CB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88" y="4339531"/>
            <a:ext cx="8940800" cy="17653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55B9D381-9D3E-E745-8082-722D09B2F68C}"/>
              </a:ext>
            </a:extLst>
          </p:cNvPr>
          <p:cNvSpPr txBox="1">
            <a:spLocks/>
          </p:cNvSpPr>
          <p:nvPr/>
        </p:nvSpPr>
        <p:spPr>
          <a:xfrm>
            <a:off x="975360" y="32998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Bag of words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0757714-889A-BE41-A82F-127E7734C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90" y="4132267"/>
            <a:ext cx="10169924" cy="197256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03BEFA-25CD-D341-81F8-04BE85806C53}"/>
              </a:ext>
            </a:extLst>
          </p:cNvPr>
          <p:cNvGrpSpPr/>
          <p:nvPr/>
        </p:nvGrpSpPr>
        <p:grpSpPr>
          <a:xfrm>
            <a:off x="6725412" y="1325436"/>
            <a:ext cx="5289804" cy="2184912"/>
            <a:chOff x="6659880" y="1540350"/>
            <a:chExt cx="5289804" cy="21849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39C41AE8-EC94-6C4B-A851-50AE846CE7EE}"/>
                </a:ext>
              </a:extLst>
            </p:cNvPr>
            <p:cNvSpPr/>
            <p:nvPr/>
          </p:nvSpPr>
          <p:spPr>
            <a:xfrm>
              <a:off x="6659880" y="1540350"/>
              <a:ext cx="4145280" cy="2184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94127331-4BAD-5847-AB94-3D6C165CF9E7}"/>
                </a:ext>
              </a:extLst>
            </p:cNvPr>
            <p:cNvSpPr txBox="1"/>
            <p:nvPr/>
          </p:nvSpPr>
          <p:spPr>
            <a:xfrm>
              <a:off x="7065264" y="1747657"/>
              <a:ext cx="1944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I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53FD16A-19C4-F649-9319-8DDCCB020C2B}"/>
                </a:ext>
              </a:extLst>
            </p:cNvPr>
            <p:cNvSpPr txBox="1"/>
            <p:nvPr/>
          </p:nvSpPr>
          <p:spPr>
            <a:xfrm>
              <a:off x="7827264" y="1692494"/>
              <a:ext cx="1944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thought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5310D3A-1478-DC40-832A-D70A67DA82F9}"/>
                </a:ext>
              </a:extLst>
            </p:cNvPr>
            <p:cNvSpPr txBox="1"/>
            <p:nvPr/>
          </p:nvSpPr>
          <p:spPr>
            <a:xfrm>
              <a:off x="7411212" y="2090014"/>
              <a:ext cx="1944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asked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4F5814A-D22F-2C4B-BA8C-D6D03359A189}"/>
                </a:ext>
              </a:extLst>
            </p:cNvPr>
            <p:cNvSpPr txBox="1"/>
            <p:nvPr/>
          </p:nvSpPr>
          <p:spPr>
            <a:xfrm>
              <a:off x="7540752" y="2521806"/>
              <a:ext cx="1944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then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511902B-D4CD-F148-8B7B-2B50D4969C68}"/>
                </a:ext>
              </a:extLst>
            </p:cNvPr>
            <p:cNvSpPr txBox="1"/>
            <p:nvPr/>
          </p:nvSpPr>
          <p:spPr>
            <a:xfrm>
              <a:off x="8493252" y="3012046"/>
              <a:ext cx="1944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A42AE58-C898-D043-B899-24C93DAFCD16}"/>
                </a:ext>
              </a:extLst>
            </p:cNvPr>
            <p:cNvSpPr txBox="1"/>
            <p:nvPr/>
          </p:nvSpPr>
          <p:spPr>
            <a:xfrm>
              <a:off x="7065264" y="3069196"/>
              <a:ext cx="1944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another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640644C-74A0-8843-A06C-EEE90B55B3E0}"/>
                </a:ext>
              </a:extLst>
            </p:cNvPr>
            <p:cNvSpPr txBox="1"/>
            <p:nvPr/>
          </p:nvSpPr>
          <p:spPr>
            <a:xfrm>
              <a:off x="8508492" y="2583830"/>
              <a:ext cx="1944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him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3E75086-BB18-7F4D-A4CB-54865CC3602F}"/>
                </a:ext>
              </a:extLst>
            </p:cNvPr>
            <p:cNvSpPr txBox="1"/>
            <p:nvPr/>
          </p:nvSpPr>
          <p:spPr>
            <a:xfrm>
              <a:off x="9881616" y="3075331"/>
              <a:ext cx="1944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E6B308C0-AFB6-3843-B9E8-306DDF4EFC0C}"/>
                </a:ext>
              </a:extLst>
            </p:cNvPr>
            <p:cNvSpPr txBox="1"/>
            <p:nvPr/>
          </p:nvSpPr>
          <p:spPr>
            <a:xfrm>
              <a:off x="9480804" y="2101503"/>
              <a:ext cx="1944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well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1E39EFA-8862-9046-BBBD-468CF9338E04}"/>
                </a:ext>
              </a:extLst>
            </p:cNvPr>
            <p:cNvSpPr txBox="1"/>
            <p:nvPr/>
          </p:nvSpPr>
          <p:spPr>
            <a:xfrm>
              <a:off x="9492996" y="1656228"/>
              <a:ext cx="1944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with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825E67B-4B0A-3545-86E6-45399B9390D9}"/>
                </a:ext>
              </a:extLst>
            </p:cNvPr>
            <p:cNvSpPr txBox="1"/>
            <p:nvPr/>
          </p:nvSpPr>
          <p:spPr>
            <a:xfrm>
              <a:off x="10005060" y="2536141"/>
              <a:ext cx="1944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my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057E291-8125-D74D-8FB4-DCF7C193F71B}"/>
                </a:ext>
              </a:extLst>
            </p:cNvPr>
            <p:cNvSpPr txBox="1"/>
            <p:nvPr/>
          </p:nvSpPr>
          <p:spPr>
            <a:xfrm>
              <a:off x="8554212" y="2060141"/>
              <a:ext cx="1944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eyes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39D43A44-F899-5D4F-9E23-C0BF0CCF5327}"/>
                </a:ext>
              </a:extLst>
            </p:cNvPr>
            <p:cNvSpPr txBox="1"/>
            <p:nvPr/>
          </p:nvSpPr>
          <p:spPr>
            <a:xfrm>
              <a:off x="6934200" y="2521806"/>
              <a:ext cx="1944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to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A72891C-99BA-7D4D-B11A-C1E44580C770}"/>
                </a:ext>
              </a:extLst>
            </p:cNvPr>
            <p:cNvSpPr txBox="1"/>
            <p:nvPr/>
          </p:nvSpPr>
          <p:spPr>
            <a:xfrm>
              <a:off x="9275064" y="2633330"/>
              <a:ext cx="1944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ask</a:t>
              </a: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2E8449C2-522D-0B49-8FC1-4B314E77C066}"/>
              </a:ext>
            </a:extLst>
          </p:cNvPr>
          <p:cNvSpPr txBox="1">
            <a:spLocks/>
          </p:cNvSpPr>
          <p:nvPr/>
        </p:nvSpPr>
        <p:spPr>
          <a:xfrm>
            <a:off x="987552" y="32998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tf-idf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xmlns="" id="{64B08FF7-C76E-7C4F-978A-8449B5D6F528}"/>
              </a:ext>
            </a:extLst>
          </p:cNvPr>
          <p:cNvSpPr txBox="1">
            <a:spLocks/>
          </p:cNvSpPr>
          <p:nvPr/>
        </p:nvSpPr>
        <p:spPr>
          <a:xfrm>
            <a:off x="590414" y="1802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Vector Space Models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70400D2-A637-F94B-9EA5-907BE9DD1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903"/>
          <a:stretch/>
        </p:blipFill>
        <p:spPr>
          <a:xfrm>
            <a:off x="91929" y="1428352"/>
            <a:ext cx="12100071" cy="436782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D46AFB9F-0DF1-5446-84FE-89020E165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230" y="1257493"/>
            <a:ext cx="7632154" cy="232079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F290264-EF8C-7947-8BC9-C325710D635E}"/>
              </a:ext>
            </a:extLst>
          </p:cNvPr>
          <p:cNvSpPr txBox="1"/>
          <p:nvPr/>
        </p:nvSpPr>
        <p:spPr>
          <a:xfrm>
            <a:off x="5887647" y="6174890"/>
            <a:ext cx="61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Excerpt from Molly Bloom’s soliloquy, Ulysses by James Joyce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66522" y="615798"/>
            <a:ext cx="430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CORPUS       </a:t>
            </a:r>
            <a:r>
              <a:rPr lang="en-US" sz="2000" b="1" dirty="0" smtClean="0"/>
              <a:t>DOCUMENT        TERM</a:t>
            </a:r>
          </a:p>
        </p:txBody>
      </p:sp>
    </p:spTree>
    <p:extLst>
      <p:ext uri="{BB962C8B-B14F-4D97-AF65-F5344CB8AC3E}">
        <p14:creationId xmlns:p14="http://schemas.microsoft.com/office/powerpoint/2010/main" val="386958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28" grpId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5FDA5E3-D947-9B44-B3BD-FEA58352F1DA}"/>
              </a:ext>
            </a:extLst>
          </p:cNvPr>
          <p:cNvSpPr/>
          <p:nvPr/>
        </p:nvSpPr>
        <p:spPr>
          <a:xfrm>
            <a:off x="816864" y="694944"/>
            <a:ext cx="3243072" cy="1402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FB8E3F-3CB4-DB4E-9C31-0691416B8C82}"/>
              </a:ext>
            </a:extLst>
          </p:cNvPr>
          <p:cNvSpPr txBox="1"/>
          <p:nvPr/>
        </p:nvSpPr>
        <p:spPr>
          <a:xfrm>
            <a:off x="987552" y="1030069"/>
            <a:ext cx="3645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gutenbergr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xmlns="" id="{798FAB9F-4486-6647-9445-F02E1A94C0BB}"/>
              </a:ext>
            </a:extLst>
          </p:cNvPr>
          <p:cNvSpPr/>
          <p:nvPr/>
        </p:nvSpPr>
        <p:spPr>
          <a:xfrm>
            <a:off x="7412736" y="932102"/>
            <a:ext cx="3060192" cy="16093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2AE331-DADD-CB46-9B88-35C4684FA078}"/>
              </a:ext>
            </a:extLst>
          </p:cNvPr>
          <p:cNvSpPr txBox="1"/>
          <p:nvPr/>
        </p:nvSpPr>
        <p:spPr>
          <a:xfrm>
            <a:off x="7808976" y="1136609"/>
            <a:ext cx="2493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Cleaning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9C9984B-2A2A-F84D-9143-460B708B3AF1}"/>
              </a:ext>
            </a:extLst>
          </p:cNvPr>
          <p:cNvSpPr/>
          <p:nvPr/>
        </p:nvSpPr>
        <p:spPr>
          <a:xfrm>
            <a:off x="2116074" y="1742948"/>
            <a:ext cx="2604516" cy="93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129CFED-A54D-9F41-996D-02F92EC57B20}"/>
              </a:ext>
            </a:extLst>
          </p:cNvPr>
          <p:cNvSpPr txBox="1"/>
          <p:nvPr/>
        </p:nvSpPr>
        <p:spPr>
          <a:xfrm>
            <a:off x="2440686" y="1895115"/>
            <a:ext cx="227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book471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B0F446-3BD0-574C-A6D7-074C046D099E}"/>
              </a:ext>
            </a:extLst>
          </p:cNvPr>
          <p:cNvSpPr txBox="1"/>
          <p:nvPr/>
        </p:nvSpPr>
        <p:spPr>
          <a:xfrm>
            <a:off x="503935" y="3678055"/>
            <a:ext cx="3627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computeDTM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function(){</a:t>
            </a:r>
          </a:p>
          <a:p>
            <a:pPr marL="800100" lvl="1" indent="-342900"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Split by paragraphs</a:t>
            </a:r>
          </a:p>
          <a:p>
            <a:pPr marL="800100" lvl="1" indent="-342900"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Clean text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return(Document Term Matrix)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B109AC25-CD4E-F442-8AA3-FE0774D53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65407"/>
              </p:ext>
            </p:extLst>
          </p:nvPr>
        </p:nvGraphicFramePr>
        <p:xfrm>
          <a:off x="4313935" y="3698510"/>
          <a:ext cx="735584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145">
                  <a:extLst>
                    <a:ext uri="{9D8B030D-6E8A-4147-A177-3AD203B41FA5}">
                      <a16:colId xmlns:a16="http://schemas.microsoft.com/office/drawing/2014/main" xmlns="" val="1086938322"/>
                    </a:ext>
                  </a:extLst>
                </a:gridCol>
                <a:gridCol w="1146048">
                  <a:extLst>
                    <a:ext uri="{9D8B030D-6E8A-4147-A177-3AD203B41FA5}">
                      <a16:colId xmlns:a16="http://schemas.microsoft.com/office/drawing/2014/main" xmlns="" val="1733622111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xmlns="" val="4257927651"/>
                    </a:ext>
                  </a:extLst>
                </a:gridCol>
                <a:gridCol w="1478015">
                  <a:extLst>
                    <a:ext uri="{9D8B030D-6E8A-4147-A177-3AD203B41FA5}">
                      <a16:colId xmlns:a16="http://schemas.microsoft.com/office/drawing/2014/main" xmlns="" val="1896369695"/>
                    </a:ext>
                  </a:extLst>
                </a:gridCol>
                <a:gridCol w="452384">
                  <a:extLst>
                    <a:ext uri="{9D8B030D-6E8A-4147-A177-3AD203B41FA5}">
                      <a16:colId xmlns:a16="http://schemas.microsoft.com/office/drawing/2014/main" xmlns="" val="2884170637"/>
                    </a:ext>
                  </a:extLst>
                </a:gridCol>
                <a:gridCol w="1471169">
                  <a:extLst>
                    <a:ext uri="{9D8B030D-6E8A-4147-A177-3AD203B41FA5}">
                      <a16:colId xmlns:a16="http://schemas.microsoft.com/office/drawing/2014/main" xmlns="" val="4188092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Term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Term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Term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Term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148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Paragraph1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874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Paragraph2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490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196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Paragraph 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059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36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043 -0.01713 " pathEditMode="relative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043 -0.01713 " pathEditMode="relative" ptsTypes="AA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  <p:bldP spid="8" grpId="3" animBg="1"/>
      <p:bldP spid="12" grpId="1"/>
      <p:bldP spid="12" grpId="2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1E3CA294-1815-0546-B3BB-0126B821E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61738"/>
              </p:ext>
            </p:extLst>
          </p:nvPr>
        </p:nvGraphicFramePr>
        <p:xfrm>
          <a:off x="7461504" y="2911662"/>
          <a:ext cx="3816096" cy="3415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12">
                  <a:extLst>
                    <a:ext uri="{9D8B030D-6E8A-4147-A177-3AD203B41FA5}">
                      <a16:colId xmlns:a16="http://schemas.microsoft.com/office/drawing/2014/main" xmlns="" val="478829722"/>
                    </a:ext>
                  </a:extLst>
                </a:gridCol>
                <a:gridCol w="477012">
                  <a:extLst>
                    <a:ext uri="{9D8B030D-6E8A-4147-A177-3AD203B41FA5}">
                      <a16:colId xmlns:a16="http://schemas.microsoft.com/office/drawing/2014/main" xmlns="" val="1398963276"/>
                    </a:ext>
                  </a:extLst>
                </a:gridCol>
                <a:gridCol w="477012">
                  <a:extLst>
                    <a:ext uri="{9D8B030D-6E8A-4147-A177-3AD203B41FA5}">
                      <a16:colId xmlns:a16="http://schemas.microsoft.com/office/drawing/2014/main" xmlns="" val="1235935273"/>
                    </a:ext>
                  </a:extLst>
                </a:gridCol>
                <a:gridCol w="477012">
                  <a:extLst>
                    <a:ext uri="{9D8B030D-6E8A-4147-A177-3AD203B41FA5}">
                      <a16:colId xmlns:a16="http://schemas.microsoft.com/office/drawing/2014/main" xmlns="" val="1185246986"/>
                    </a:ext>
                  </a:extLst>
                </a:gridCol>
                <a:gridCol w="477012">
                  <a:extLst>
                    <a:ext uri="{9D8B030D-6E8A-4147-A177-3AD203B41FA5}">
                      <a16:colId xmlns:a16="http://schemas.microsoft.com/office/drawing/2014/main" xmlns="" val="1558128279"/>
                    </a:ext>
                  </a:extLst>
                </a:gridCol>
                <a:gridCol w="477012">
                  <a:extLst>
                    <a:ext uri="{9D8B030D-6E8A-4147-A177-3AD203B41FA5}">
                      <a16:colId xmlns:a16="http://schemas.microsoft.com/office/drawing/2014/main" xmlns="" val="387925604"/>
                    </a:ext>
                  </a:extLst>
                </a:gridCol>
                <a:gridCol w="477012">
                  <a:extLst>
                    <a:ext uri="{9D8B030D-6E8A-4147-A177-3AD203B41FA5}">
                      <a16:colId xmlns:a16="http://schemas.microsoft.com/office/drawing/2014/main" xmlns="" val="3604378412"/>
                    </a:ext>
                  </a:extLst>
                </a:gridCol>
                <a:gridCol w="477012">
                  <a:extLst>
                    <a:ext uri="{9D8B030D-6E8A-4147-A177-3AD203B41FA5}">
                      <a16:colId xmlns:a16="http://schemas.microsoft.com/office/drawing/2014/main" xmlns="" val="3783380891"/>
                    </a:ext>
                  </a:extLst>
                </a:gridCol>
              </a:tblGrid>
              <a:tr h="516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28603290"/>
                  </a:ext>
                </a:extLst>
              </a:tr>
              <a:tr h="4142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6555016"/>
                  </a:ext>
                </a:extLst>
              </a:tr>
              <a:tr h="4142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1396951"/>
                  </a:ext>
                </a:extLst>
              </a:tr>
              <a:tr h="4142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5604544"/>
                  </a:ext>
                </a:extLst>
              </a:tr>
              <a:tr h="4142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1989584"/>
                  </a:ext>
                </a:extLst>
              </a:tr>
              <a:tr h="4142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1933857"/>
                  </a:ext>
                </a:extLst>
              </a:tr>
              <a:tr h="4142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7160951"/>
                  </a:ext>
                </a:extLst>
              </a:tr>
              <a:tr h="4142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0656" marR="70656" marT="35328" marB="353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40259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9D7B356-8F95-244A-ACAA-2856E6618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23417"/>
              </p:ext>
            </p:extLst>
          </p:nvPr>
        </p:nvGraphicFramePr>
        <p:xfrm>
          <a:off x="619759" y="577358"/>
          <a:ext cx="5147057" cy="131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13">
                  <a:extLst>
                    <a:ext uri="{9D8B030D-6E8A-4147-A177-3AD203B41FA5}">
                      <a16:colId xmlns:a16="http://schemas.microsoft.com/office/drawing/2014/main" xmlns="" val="1086938322"/>
                    </a:ext>
                  </a:extLst>
                </a:gridCol>
                <a:gridCol w="801917">
                  <a:extLst>
                    <a:ext uri="{9D8B030D-6E8A-4147-A177-3AD203B41FA5}">
                      <a16:colId xmlns:a16="http://schemas.microsoft.com/office/drawing/2014/main" xmlns="" val="1733622111"/>
                    </a:ext>
                  </a:extLst>
                </a:gridCol>
                <a:gridCol w="981069">
                  <a:extLst>
                    <a:ext uri="{9D8B030D-6E8A-4147-A177-3AD203B41FA5}">
                      <a16:colId xmlns:a16="http://schemas.microsoft.com/office/drawing/2014/main" xmlns="" val="4257927651"/>
                    </a:ext>
                  </a:extLst>
                </a:gridCol>
                <a:gridCol w="1034202">
                  <a:extLst>
                    <a:ext uri="{9D8B030D-6E8A-4147-A177-3AD203B41FA5}">
                      <a16:colId xmlns:a16="http://schemas.microsoft.com/office/drawing/2014/main" xmlns="" val="1896369695"/>
                    </a:ext>
                  </a:extLst>
                </a:gridCol>
                <a:gridCol w="316544">
                  <a:extLst>
                    <a:ext uri="{9D8B030D-6E8A-4147-A177-3AD203B41FA5}">
                      <a16:colId xmlns:a16="http://schemas.microsoft.com/office/drawing/2014/main" xmlns="" val="2884170637"/>
                    </a:ext>
                  </a:extLst>
                </a:gridCol>
                <a:gridCol w="1029412">
                  <a:extLst>
                    <a:ext uri="{9D8B030D-6E8A-4147-A177-3AD203B41FA5}">
                      <a16:colId xmlns:a16="http://schemas.microsoft.com/office/drawing/2014/main" xmlns="" val="4188092124"/>
                    </a:ext>
                  </a:extLst>
                </a:gridCol>
              </a:tblGrid>
              <a:tr h="25948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Term 1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Term 2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Term 3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Term n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1487674"/>
                  </a:ext>
                </a:extLst>
              </a:tr>
              <a:tr h="259486">
                <a:tc>
                  <a:txBody>
                    <a:bodyPr/>
                    <a:lstStyle/>
                    <a:p>
                      <a:r>
                        <a:rPr lang="en-US" sz="1300" dirty="0"/>
                        <a:t>Paragraph1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0.45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0.17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0.15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8745327"/>
                  </a:ext>
                </a:extLst>
              </a:tr>
              <a:tr h="259486">
                <a:tc>
                  <a:txBody>
                    <a:bodyPr/>
                    <a:lstStyle/>
                    <a:p>
                      <a:r>
                        <a:rPr lang="en-US" sz="1300" dirty="0"/>
                        <a:t>Paragraph2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490742"/>
                  </a:ext>
                </a:extLst>
              </a:tr>
              <a:tr h="259275"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1964596"/>
                  </a:ext>
                </a:extLst>
              </a:tr>
              <a:tr h="259486">
                <a:tc>
                  <a:txBody>
                    <a:bodyPr/>
                    <a:lstStyle/>
                    <a:p>
                      <a:r>
                        <a:rPr lang="en-US" sz="1300" dirty="0"/>
                        <a:t>Paragraph k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0.67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0.13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0.14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0.19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0591138"/>
                  </a:ext>
                </a:extLst>
              </a:tr>
            </a:tbl>
          </a:graphicData>
        </a:graphic>
      </p:graphicFrame>
      <p:sp>
        <p:nvSpPr>
          <p:cNvPr id="8" name="Down Arrow 7">
            <a:extLst>
              <a:ext uri="{FF2B5EF4-FFF2-40B4-BE49-F238E27FC236}">
                <a16:creationId xmlns:a16="http://schemas.microsoft.com/office/drawing/2014/main" xmlns="" id="{3AA3093E-7B69-514A-B35A-46CC7353516D}"/>
              </a:ext>
            </a:extLst>
          </p:cNvPr>
          <p:cNvSpPr/>
          <p:nvPr/>
        </p:nvSpPr>
        <p:spPr>
          <a:xfrm>
            <a:off x="1706880" y="2157984"/>
            <a:ext cx="413511" cy="1450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824461-99E6-B142-BACA-59E602FBE2EC}"/>
              </a:ext>
            </a:extLst>
          </p:cNvPr>
          <p:cNvSpPr txBox="1"/>
          <p:nvPr/>
        </p:nvSpPr>
        <p:spPr>
          <a:xfrm>
            <a:off x="2304288" y="2683353"/>
            <a:ext cx="282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Latent Semantic 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4287A04E-AB68-7C4A-B9F6-0DA696E0C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59998"/>
              </p:ext>
            </p:extLst>
          </p:nvPr>
        </p:nvGraphicFramePr>
        <p:xfrm>
          <a:off x="747775" y="4009406"/>
          <a:ext cx="5147057" cy="179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13">
                  <a:extLst>
                    <a:ext uri="{9D8B030D-6E8A-4147-A177-3AD203B41FA5}">
                      <a16:colId xmlns:a16="http://schemas.microsoft.com/office/drawing/2014/main" xmlns="" val="1086938322"/>
                    </a:ext>
                  </a:extLst>
                </a:gridCol>
                <a:gridCol w="801917">
                  <a:extLst>
                    <a:ext uri="{9D8B030D-6E8A-4147-A177-3AD203B41FA5}">
                      <a16:colId xmlns:a16="http://schemas.microsoft.com/office/drawing/2014/main" xmlns="" val="1733622111"/>
                    </a:ext>
                  </a:extLst>
                </a:gridCol>
                <a:gridCol w="981069">
                  <a:extLst>
                    <a:ext uri="{9D8B030D-6E8A-4147-A177-3AD203B41FA5}">
                      <a16:colId xmlns:a16="http://schemas.microsoft.com/office/drawing/2014/main" xmlns="" val="4257927651"/>
                    </a:ext>
                  </a:extLst>
                </a:gridCol>
                <a:gridCol w="1034202">
                  <a:extLst>
                    <a:ext uri="{9D8B030D-6E8A-4147-A177-3AD203B41FA5}">
                      <a16:colId xmlns:a16="http://schemas.microsoft.com/office/drawing/2014/main" xmlns="" val="1896369695"/>
                    </a:ext>
                  </a:extLst>
                </a:gridCol>
                <a:gridCol w="316544">
                  <a:extLst>
                    <a:ext uri="{9D8B030D-6E8A-4147-A177-3AD203B41FA5}">
                      <a16:colId xmlns:a16="http://schemas.microsoft.com/office/drawing/2014/main" xmlns="" val="2884170637"/>
                    </a:ext>
                  </a:extLst>
                </a:gridCol>
                <a:gridCol w="1029412">
                  <a:extLst>
                    <a:ext uri="{9D8B030D-6E8A-4147-A177-3AD203B41FA5}">
                      <a16:colId xmlns:a16="http://schemas.microsoft.com/office/drawing/2014/main" xmlns="" val="4188092124"/>
                    </a:ext>
                  </a:extLst>
                </a:gridCol>
              </a:tblGrid>
              <a:tr h="35879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Cm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1487674"/>
                  </a:ext>
                </a:extLst>
              </a:tr>
              <a:tr h="358797">
                <a:tc>
                  <a:txBody>
                    <a:bodyPr/>
                    <a:lstStyle/>
                    <a:p>
                      <a:r>
                        <a:rPr lang="en-US" sz="1300" dirty="0"/>
                        <a:t>Paragraph1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0.45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0.17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0.15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8745327"/>
                  </a:ext>
                </a:extLst>
              </a:tr>
              <a:tr h="358797">
                <a:tc>
                  <a:txBody>
                    <a:bodyPr/>
                    <a:lstStyle/>
                    <a:p>
                      <a:r>
                        <a:rPr lang="en-US" sz="1300" dirty="0"/>
                        <a:t>Paragraph2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490742"/>
                  </a:ext>
                </a:extLst>
              </a:tr>
              <a:tr h="358797"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1964596"/>
                  </a:ext>
                </a:extLst>
              </a:tr>
              <a:tr h="358797">
                <a:tc>
                  <a:txBody>
                    <a:bodyPr/>
                    <a:lstStyle/>
                    <a:p>
                      <a:r>
                        <a:rPr lang="en-US" sz="1300" dirty="0"/>
                        <a:t>Paragraph k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0.67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0.13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0.14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0.19</a:t>
                      </a:r>
                    </a:p>
                  </a:txBody>
                  <a:tcPr marL="63983" marR="63983" marT="31991" marB="319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05911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D9F8428-76AE-D347-82C1-3FE4CE38F005}"/>
              </a:ext>
            </a:extLst>
          </p:cNvPr>
          <p:cNvSpPr txBox="1"/>
          <p:nvPr/>
        </p:nvSpPr>
        <p:spPr>
          <a:xfrm>
            <a:off x="6480048" y="514666"/>
            <a:ext cx="5321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makeDistanceMatrix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 &lt;- new matrix()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rows){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(j in columns){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matrix[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&lt;-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(paragraph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paragraph j)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ADBD1B3-6740-F74F-8033-C1EFC1B79B84}"/>
              </a:ext>
            </a:extLst>
          </p:cNvPr>
          <p:cNvSpPr/>
          <p:nvPr/>
        </p:nvSpPr>
        <p:spPr>
          <a:xfrm>
            <a:off x="8314944" y="3298817"/>
            <a:ext cx="621792" cy="620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563B0995-B64C-2A4C-8503-DC463BE68C5C}"/>
              </a:ext>
            </a:extLst>
          </p:cNvPr>
          <p:cNvSpPr/>
          <p:nvPr/>
        </p:nvSpPr>
        <p:spPr>
          <a:xfrm>
            <a:off x="8968740" y="4009406"/>
            <a:ext cx="2538984" cy="938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FDBB56B-10A5-7248-9D37-E9B542AC3729}"/>
              </a:ext>
            </a:extLst>
          </p:cNvPr>
          <p:cNvSpPr txBox="1"/>
          <p:nvPr/>
        </p:nvSpPr>
        <p:spPr>
          <a:xfrm>
            <a:off x="9172956" y="4106864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Distance between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and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paragraph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5BE7EC9A-C558-5F40-9BDB-1E17C4EFB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0105"/>
              </p:ext>
            </p:extLst>
          </p:nvPr>
        </p:nvGraphicFramePr>
        <p:xfrm>
          <a:off x="6175328" y="1146047"/>
          <a:ext cx="5202856" cy="4657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357">
                  <a:extLst>
                    <a:ext uri="{9D8B030D-6E8A-4147-A177-3AD203B41FA5}">
                      <a16:colId xmlns:a16="http://schemas.microsoft.com/office/drawing/2014/main" xmlns="" val="478829722"/>
                    </a:ext>
                  </a:extLst>
                </a:gridCol>
                <a:gridCol w="650357">
                  <a:extLst>
                    <a:ext uri="{9D8B030D-6E8A-4147-A177-3AD203B41FA5}">
                      <a16:colId xmlns:a16="http://schemas.microsoft.com/office/drawing/2014/main" xmlns="" val="1398963276"/>
                    </a:ext>
                  </a:extLst>
                </a:gridCol>
                <a:gridCol w="650357">
                  <a:extLst>
                    <a:ext uri="{9D8B030D-6E8A-4147-A177-3AD203B41FA5}">
                      <a16:colId xmlns:a16="http://schemas.microsoft.com/office/drawing/2014/main" xmlns="" val="1235935273"/>
                    </a:ext>
                  </a:extLst>
                </a:gridCol>
                <a:gridCol w="650357">
                  <a:extLst>
                    <a:ext uri="{9D8B030D-6E8A-4147-A177-3AD203B41FA5}">
                      <a16:colId xmlns:a16="http://schemas.microsoft.com/office/drawing/2014/main" xmlns="" val="1185246986"/>
                    </a:ext>
                  </a:extLst>
                </a:gridCol>
                <a:gridCol w="650357">
                  <a:extLst>
                    <a:ext uri="{9D8B030D-6E8A-4147-A177-3AD203B41FA5}">
                      <a16:colId xmlns:a16="http://schemas.microsoft.com/office/drawing/2014/main" xmlns="" val="1558128279"/>
                    </a:ext>
                  </a:extLst>
                </a:gridCol>
                <a:gridCol w="650357">
                  <a:extLst>
                    <a:ext uri="{9D8B030D-6E8A-4147-A177-3AD203B41FA5}">
                      <a16:colId xmlns:a16="http://schemas.microsoft.com/office/drawing/2014/main" xmlns="" val="387925604"/>
                    </a:ext>
                  </a:extLst>
                </a:gridCol>
                <a:gridCol w="650357">
                  <a:extLst>
                    <a:ext uri="{9D8B030D-6E8A-4147-A177-3AD203B41FA5}">
                      <a16:colId xmlns:a16="http://schemas.microsoft.com/office/drawing/2014/main" xmlns="" val="3604378412"/>
                    </a:ext>
                  </a:extLst>
                </a:gridCol>
                <a:gridCol w="650357">
                  <a:extLst>
                    <a:ext uri="{9D8B030D-6E8A-4147-A177-3AD203B41FA5}">
                      <a16:colId xmlns:a16="http://schemas.microsoft.com/office/drawing/2014/main" xmlns="" val="3783380891"/>
                    </a:ext>
                  </a:extLst>
                </a:gridCol>
              </a:tblGrid>
              <a:tr h="704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endParaRPr lang="en-US" sz="19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28603290"/>
                  </a:ext>
                </a:extLst>
              </a:tr>
              <a:tr h="564746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6555016"/>
                  </a:ext>
                </a:extLst>
              </a:tr>
              <a:tr h="564746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1396951"/>
                  </a:ext>
                </a:extLst>
              </a:tr>
              <a:tr h="564746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5604544"/>
                  </a:ext>
                </a:extLst>
              </a:tr>
              <a:tr h="564746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1989584"/>
                  </a:ext>
                </a:extLst>
              </a:tr>
              <a:tr h="564746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1933857"/>
                  </a:ext>
                </a:extLst>
              </a:tr>
              <a:tr h="564746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7160951"/>
                  </a:ext>
                </a:extLst>
              </a:tr>
              <a:tr h="564746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6332" marR="96332" marT="48166" marB="4816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4025901"/>
                  </a:ext>
                </a:extLst>
              </a:tr>
            </a:tbl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xmlns="" id="{39E9C93B-2962-5E40-8F6E-1C2390345955}"/>
              </a:ext>
            </a:extLst>
          </p:cNvPr>
          <p:cNvSpPr/>
          <p:nvPr/>
        </p:nvSpPr>
        <p:spPr>
          <a:xfrm>
            <a:off x="5113889" y="3083463"/>
            <a:ext cx="669196" cy="415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4F547EB-BD8F-6D40-A485-E39D16DA7553}"/>
              </a:ext>
            </a:extLst>
          </p:cNvPr>
          <p:cNvSpPr txBox="1"/>
          <p:nvPr/>
        </p:nvSpPr>
        <p:spPr>
          <a:xfrm>
            <a:off x="9513094" y="2387404"/>
            <a:ext cx="535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Distance Matrix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D7D00BC-B05B-5240-884C-E0A9A1972EB3}"/>
              </a:ext>
            </a:extLst>
          </p:cNvPr>
          <p:cNvSpPr txBox="1"/>
          <p:nvPr/>
        </p:nvSpPr>
        <p:spPr>
          <a:xfrm>
            <a:off x="1783040" y="4972394"/>
            <a:ext cx="387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SIFTS</a:t>
            </a:r>
          </a:p>
        </p:txBody>
      </p:sp>
    </p:spTree>
    <p:extLst>
      <p:ext uri="{BB962C8B-B14F-4D97-AF65-F5344CB8AC3E}">
        <p14:creationId xmlns:p14="http://schemas.microsoft.com/office/powerpoint/2010/main" val="230851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5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125" accel="100000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25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125" accel="100000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25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125" accel="100000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5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125" accel="100000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5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125" accel="100000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25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125" accel="100000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25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125" accel="100000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25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125" accel="100000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1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0.00185 L -0.54948 -0.23981 " pathEditMode="relative" ptsTypes="AA">
                                      <p:cBhvr>
                                        <p:cTn id="9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9" grpId="1"/>
      <p:bldP spid="11" grpId="0"/>
      <p:bldP spid="11" grpId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7" grpId="0" animBg="1"/>
      <p:bldP spid="22" grpId="0"/>
      <p:bldP spid="22" grpId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35AE8A-1012-DE4A-A138-E03B48A0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27" y="1401659"/>
            <a:ext cx="9737438" cy="338979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716A648-11CA-C442-9FA4-DB5FB0BE6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11058"/>
              </p:ext>
            </p:extLst>
          </p:nvPr>
        </p:nvGraphicFramePr>
        <p:xfrm>
          <a:off x="1126627" y="5234115"/>
          <a:ext cx="994054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757">
                  <a:extLst>
                    <a:ext uri="{9D8B030D-6E8A-4147-A177-3AD203B41FA5}">
                      <a16:colId xmlns:a16="http://schemas.microsoft.com/office/drawing/2014/main" xmlns="" val="2594496810"/>
                    </a:ext>
                  </a:extLst>
                </a:gridCol>
                <a:gridCol w="1656757">
                  <a:extLst>
                    <a:ext uri="{9D8B030D-6E8A-4147-A177-3AD203B41FA5}">
                      <a16:colId xmlns:a16="http://schemas.microsoft.com/office/drawing/2014/main" xmlns="" val="1922586514"/>
                    </a:ext>
                  </a:extLst>
                </a:gridCol>
                <a:gridCol w="1656757">
                  <a:extLst>
                    <a:ext uri="{9D8B030D-6E8A-4147-A177-3AD203B41FA5}">
                      <a16:colId xmlns:a16="http://schemas.microsoft.com/office/drawing/2014/main" xmlns="" val="1935323218"/>
                    </a:ext>
                  </a:extLst>
                </a:gridCol>
                <a:gridCol w="1656757">
                  <a:extLst>
                    <a:ext uri="{9D8B030D-6E8A-4147-A177-3AD203B41FA5}">
                      <a16:colId xmlns:a16="http://schemas.microsoft.com/office/drawing/2014/main" xmlns="" val="2701060669"/>
                    </a:ext>
                  </a:extLst>
                </a:gridCol>
                <a:gridCol w="1656757">
                  <a:extLst>
                    <a:ext uri="{9D8B030D-6E8A-4147-A177-3AD203B41FA5}">
                      <a16:colId xmlns:a16="http://schemas.microsoft.com/office/drawing/2014/main" xmlns="" val="465200618"/>
                    </a:ext>
                  </a:extLst>
                </a:gridCol>
                <a:gridCol w="1656757">
                  <a:extLst>
                    <a:ext uri="{9D8B030D-6E8A-4147-A177-3AD203B41FA5}">
                      <a16:colId xmlns:a16="http://schemas.microsoft.com/office/drawing/2014/main" xmlns="" val="4006076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BOOKID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LIFE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701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772458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xmlns="" id="{B8269BF9-E9E1-EA44-858C-011BEFAA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65" y="76096"/>
            <a:ext cx="10515600" cy="1325563"/>
          </a:xfrm>
        </p:spPr>
        <p:txBody>
          <a:bodyPr/>
          <a:lstStyle/>
          <a:p>
            <a:r>
              <a:rPr lang="en-US" dirty="0"/>
              <a:t>Persistent Homology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E90AA9B-E69E-8B43-B5B0-2EDC80635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87" y="1405869"/>
            <a:ext cx="9890478" cy="33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9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AB39FFDB-B973-DC4C-AA89-FB98DCA35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86756"/>
              </p:ext>
            </p:extLst>
          </p:nvPr>
        </p:nvGraphicFramePr>
        <p:xfrm>
          <a:off x="1211971" y="3105690"/>
          <a:ext cx="9940542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757">
                  <a:extLst>
                    <a:ext uri="{9D8B030D-6E8A-4147-A177-3AD203B41FA5}">
                      <a16:colId xmlns:a16="http://schemas.microsoft.com/office/drawing/2014/main" xmlns="" val="2594496810"/>
                    </a:ext>
                  </a:extLst>
                </a:gridCol>
                <a:gridCol w="1825192">
                  <a:extLst>
                    <a:ext uri="{9D8B030D-6E8A-4147-A177-3AD203B41FA5}">
                      <a16:colId xmlns:a16="http://schemas.microsoft.com/office/drawing/2014/main" xmlns="" val="1922586514"/>
                    </a:ext>
                  </a:extLst>
                </a:gridCol>
                <a:gridCol w="1488322">
                  <a:extLst>
                    <a:ext uri="{9D8B030D-6E8A-4147-A177-3AD203B41FA5}">
                      <a16:colId xmlns:a16="http://schemas.microsoft.com/office/drawing/2014/main" xmlns="" val="1935323218"/>
                    </a:ext>
                  </a:extLst>
                </a:gridCol>
                <a:gridCol w="1656757">
                  <a:extLst>
                    <a:ext uri="{9D8B030D-6E8A-4147-A177-3AD203B41FA5}">
                      <a16:colId xmlns:a16="http://schemas.microsoft.com/office/drawing/2014/main" xmlns="" val="2701060669"/>
                    </a:ext>
                  </a:extLst>
                </a:gridCol>
                <a:gridCol w="1656757">
                  <a:extLst>
                    <a:ext uri="{9D8B030D-6E8A-4147-A177-3AD203B41FA5}">
                      <a16:colId xmlns:a16="http://schemas.microsoft.com/office/drawing/2014/main" xmlns="" val="465200618"/>
                    </a:ext>
                  </a:extLst>
                </a:gridCol>
                <a:gridCol w="1656757">
                  <a:extLst>
                    <a:ext uri="{9D8B030D-6E8A-4147-A177-3AD203B41FA5}">
                      <a16:colId xmlns:a16="http://schemas.microsoft.com/office/drawing/2014/main" xmlns="" val="4006076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BOOKID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 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 DEATH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 LIFE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701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Humor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0.542464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0.877624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0.341535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772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Adventure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0.53153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0.753642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0.231513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541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Children’s Fiction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0.16145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0.4513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0.3511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272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51557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5259415"/>
                  </a:ext>
                </a:extLst>
              </a:tr>
              <a:tr h="1552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Humor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0.1561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0.64151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0.53151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484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Biographies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0.43143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0.5314141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0.13415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93326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4D5C051-8B1E-654A-8902-4F380BE1D619}"/>
              </a:ext>
            </a:extLst>
          </p:cNvPr>
          <p:cNvSpPr/>
          <p:nvPr/>
        </p:nvSpPr>
        <p:spPr>
          <a:xfrm>
            <a:off x="402336" y="462239"/>
            <a:ext cx="2206752" cy="911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6F3069-3B21-C04D-AB30-4C40B5F4C64B}"/>
              </a:ext>
            </a:extLst>
          </p:cNvPr>
          <p:cNvSpPr txBox="1"/>
          <p:nvPr/>
        </p:nvSpPr>
        <p:spPr>
          <a:xfrm>
            <a:off x="487680" y="687345"/>
            <a:ext cx="237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gutenbergr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xmlns="" id="{32D9C1B4-5FD6-234B-8C50-D45378594D03}"/>
              </a:ext>
            </a:extLst>
          </p:cNvPr>
          <p:cNvSpPr/>
          <p:nvPr/>
        </p:nvSpPr>
        <p:spPr>
          <a:xfrm>
            <a:off x="2859904" y="353565"/>
            <a:ext cx="2054503" cy="108045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36A14D9-6CEC-2245-8CD5-DDFFEE3AADC3}"/>
              </a:ext>
            </a:extLst>
          </p:cNvPr>
          <p:cNvSpPr txBox="1"/>
          <p:nvPr/>
        </p:nvSpPr>
        <p:spPr>
          <a:xfrm>
            <a:off x="3050211" y="478294"/>
            <a:ext cx="167388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Cleaning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D436788D-DA70-4344-9F88-C69C6BD5BBA4}"/>
              </a:ext>
            </a:extLst>
          </p:cNvPr>
          <p:cNvSpPr/>
          <p:nvPr/>
        </p:nvSpPr>
        <p:spPr>
          <a:xfrm>
            <a:off x="5165223" y="345239"/>
            <a:ext cx="2054503" cy="108045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D9E0B69-4D69-DD48-A547-C128A1FC7E76}"/>
              </a:ext>
            </a:extLst>
          </p:cNvPr>
          <p:cNvSpPr txBox="1"/>
          <p:nvPr/>
        </p:nvSpPr>
        <p:spPr>
          <a:xfrm>
            <a:off x="5355530" y="372432"/>
            <a:ext cx="1673888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 Term Matrix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1F647E0E-8EA1-FB49-90A1-3C02A2111C3B}"/>
              </a:ext>
            </a:extLst>
          </p:cNvPr>
          <p:cNvSpPr/>
          <p:nvPr/>
        </p:nvSpPr>
        <p:spPr>
          <a:xfrm>
            <a:off x="7458349" y="345239"/>
            <a:ext cx="2054503" cy="108045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10995C2-8042-6540-B14D-27E7095CDB61}"/>
              </a:ext>
            </a:extLst>
          </p:cNvPr>
          <p:cNvSpPr txBox="1"/>
          <p:nvPr/>
        </p:nvSpPr>
        <p:spPr>
          <a:xfrm>
            <a:off x="7721809" y="536132"/>
            <a:ext cx="1673888" cy="7078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 Matrix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F96D64B-0CE7-0240-AA41-E47537F7B47E}"/>
              </a:ext>
            </a:extLst>
          </p:cNvPr>
          <p:cNvSpPr/>
          <p:nvPr/>
        </p:nvSpPr>
        <p:spPr>
          <a:xfrm>
            <a:off x="9751475" y="319515"/>
            <a:ext cx="2054503" cy="108045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4C79EBE-DEEA-6442-BE93-9EB39D1C88E2}"/>
              </a:ext>
            </a:extLst>
          </p:cNvPr>
          <p:cNvSpPr txBox="1"/>
          <p:nvPr/>
        </p:nvSpPr>
        <p:spPr>
          <a:xfrm>
            <a:off x="9883206" y="502082"/>
            <a:ext cx="1791043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Persistent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Homology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57A8FA48-3FC4-F641-86B4-5992B7D34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66457"/>
              </p:ext>
            </p:extLst>
          </p:nvPr>
        </p:nvGraphicFramePr>
        <p:xfrm>
          <a:off x="1211971" y="2100865"/>
          <a:ext cx="994054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757">
                  <a:extLst>
                    <a:ext uri="{9D8B030D-6E8A-4147-A177-3AD203B41FA5}">
                      <a16:colId xmlns:a16="http://schemas.microsoft.com/office/drawing/2014/main" xmlns="" val="2594496810"/>
                    </a:ext>
                  </a:extLst>
                </a:gridCol>
                <a:gridCol w="1656757">
                  <a:extLst>
                    <a:ext uri="{9D8B030D-6E8A-4147-A177-3AD203B41FA5}">
                      <a16:colId xmlns:a16="http://schemas.microsoft.com/office/drawing/2014/main" xmlns="" val="1922586514"/>
                    </a:ext>
                  </a:extLst>
                </a:gridCol>
                <a:gridCol w="1656757">
                  <a:extLst>
                    <a:ext uri="{9D8B030D-6E8A-4147-A177-3AD203B41FA5}">
                      <a16:colId xmlns:a16="http://schemas.microsoft.com/office/drawing/2014/main" xmlns="" val="1935323218"/>
                    </a:ext>
                  </a:extLst>
                </a:gridCol>
                <a:gridCol w="1656757">
                  <a:extLst>
                    <a:ext uri="{9D8B030D-6E8A-4147-A177-3AD203B41FA5}">
                      <a16:colId xmlns:a16="http://schemas.microsoft.com/office/drawing/2014/main" xmlns="" val="2701060669"/>
                    </a:ext>
                  </a:extLst>
                </a:gridCol>
                <a:gridCol w="1656757">
                  <a:extLst>
                    <a:ext uri="{9D8B030D-6E8A-4147-A177-3AD203B41FA5}">
                      <a16:colId xmlns:a16="http://schemas.microsoft.com/office/drawing/2014/main" xmlns="" val="465200618"/>
                    </a:ext>
                  </a:extLst>
                </a:gridCol>
                <a:gridCol w="1656757">
                  <a:extLst>
                    <a:ext uri="{9D8B030D-6E8A-4147-A177-3AD203B41FA5}">
                      <a16:colId xmlns:a16="http://schemas.microsoft.com/office/drawing/2014/main" xmlns="" val="4006076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BOOKID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LIFE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701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77245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00BF38F-8475-6140-93E5-FDFCBFB0A8EC}"/>
              </a:ext>
            </a:extLst>
          </p:cNvPr>
          <p:cNvSpPr txBox="1"/>
          <p:nvPr/>
        </p:nvSpPr>
        <p:spPr>
          <a:xfrm>
            <a:off x="3176090" y="2495167"/>
            <a:ext cx="6336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PIPELINE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07318" y="5959635"/>
            <a:ext cx="9575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Humor       Children’s Fiction       Adventure      Biographies       Science Fiction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1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EA87F52-E645-C446-A00F-41AD418DE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66050"/>
              </p:ext>
            </p:extLst>
          </p:nvPr>
        </p:nvGraphicFramePr>
        <p:xfrm>
          <a:off x="638945" y="2664365"/>
          <a:ext cx="4725533" cy="2057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89">
                  <a:extLst>
                    <a:ext uri="{9D8B030D-6E8A-4147-A177-3AD203B41FA5}">
                      <a16:colId xmlns:a16="http://schemas.microsoft.com/office/drawing/2014/main" xmlns="" val="2594496810"/>
                    </a:ext>
                  </a:extLst>
                </a:gridCol>
                <a:gridCol w="950904">
                  <a:extLst>
                    <a:ext uri="{9D8B030D-6E8A-4147-A177-3AD203B41FA5}">
                      <a16:colId xmlns:a16="http://schemas.microsoft.com/office/drawing/2014/main" xmlns="" val="1922586514"/>
                    </a:ext>
                  </a:extLst>
                </a:gridCol>
                <a:gridCol w="624273">
                  <a:extLst>
                    <a:ext uri="{9D8B030D-6E8A-4147-A177-3AD203B41FA5}">
                      <a16:colId xmlns:a16="http://schemas.microsoft.com/office/drawing/2014/main" xmlns="" val="1935323218"/>
                    </a:ext>
                  </a:extLst>
                </a:gridCol>
                <a:gridCol w="787589">
                  <a:extLst>
                    <a:ext uri="{9D8B030D-6E8A-4147-A177-3AD203B41FA5}">
                      <a16:colId xmlns:a16="http://schemas.microsoft.com/office/drawing/2014/main" xmlns="" val="2701060669"/>
                    </a:ext>
                  </a:extLst>
                </a:gridCol>
                <a:gridCol w="787589">
                  <a:extLst>
                    <a:ext uri="{9D8B030D-6E8A-4147-A177-3AD203B41FA5}">
                      <a16:colId xmlns:a16="http://schemas.microsoft.com/office/drawing/2014/main" xmlns="" val="465200618"/>
                    </a:ext>
                  </a:extLst>
                </a:gridCol>
                <a:gridCol w="787589">
                  <a:extLst>
                    <a:ext uri="{9D8B030D-6E8A-4147-A177-3AD203B41FA5}">
                      <a16:colId xmlns:a16="http://schemas.microsoft.com/office/drawing/2014/main" xmlns="" val="4006076916"/>
                    </a:ext>
                  </a:extLst>
                </a:gridCol>
              </a:tblGrid>
              <a:tr h="262698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BOOKID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HOLES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AVG BIRTH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AVG DEATH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AVG LIFE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7014862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472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Humor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0.542464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0.877624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0.341535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7724583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43153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Humor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0.53153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0.753642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0.231513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5412701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43143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Humor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0.16145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0.4513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0.3511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2720709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4315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5259415"/>
                  </a:ext>
                </a:extLst>
              </a:tr>
              <a:tr h="262698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5413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Humor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0.1561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0.64151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0.53151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4846700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4314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Humor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0.43143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0.531414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0.13415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9332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2833B3E-CE85-DF44-8489-53513E461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39678"/>
              </p:ext>
            </p:extLst>
          </p:nvPr>
        </p:nvGraphicFramePr>
        <p:xfrm>
          <a:off x="638946" y="2664366"/>
          <a:ext cx="4725533" cy="2057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89">
                  <a:extLst>
                    <a:ext uri="{9D8B030D-6E8A-4147-A177-3AD203B41FA5}">
                      <a16:colId xmlns:a16="http://schemas.microsoft.com/office/drawing/2014/main" xmlns="" val="2594496810"/>
                    </a:ext>
                  </a:extLst>
                </a:gridCol>
                <a:gridCol w="950904">
                  <a:extLst>
                    <a:ext uri="{9D8B030D-6E8A-4147-A177-3AD203B41FA5}">
                      <a16:colId xmlns:a16="http://schemas.microsoft.com/office/drawing/2014/main" xmlns="" val="1922586514"/>
                    </a:ext>
                  </a:extLst>
                </a:gridCol>
                <a:gridCol w="624273">
                  <a:extLst>
                    <a:ext uri="{9D8B030D-6E8A-4147-A177-3AD203B41FA5}">
                      <a16:colId xmlns:a16="http://schemas.microsoft.com/office/drawing/2014/main" xmlns="" val="1935323218"/>
                    </a:ext>
                  </a:extLst>
                </a:gridCol>
                <a:gridCol w="787589">
                  <a:extLst>
                    <a:ext uri="{9D8B030D-6E8A-4147-A177-3AD203B41FA5}">
                      <a16:colId xmlns:a16="http://schemas.microsoft.com/office/drawing/2014/main" xmlns="" val="2701060669"/>
                    </a:ext>
                  </a:extLst>
                </a:gridCol>
                <a:gridCol w="787589">
                  <a:extLst>
                    <a:ext uri="{9D8B030D-6E8A-4147-A177-3AD203B41FA5}">
                      <a16:colId xmlns:a16="http://schemas.microsoft.com/office/drawing/2014/main" xmlns="" val="465200618"/>
                    </a:ext>
                  </a:extLst>
                </a:gridCol>
                <a:gridCol w="787589">
                  <a:extLst>
                    <a:ext uri="{9D8B030D-6E8A-4147-A177-3AD203B41FA5}">
                      <a16:colId xmlns:a16="http://schemas.microsoft.com/office/drawing/2014/main" xmlns="" val="4006076916"/>
                    </a:ext>
                  </a:extLst>
                </a:gridCol>
              </a:tblGrid>
              <a:tr h="262698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BOOKID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HOLES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AVG BIRTH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AVG DEATH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AVG LIFE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7014862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5161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Adventure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0.542464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0.877624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0.341535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7724583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4313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Adventure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0.53153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0.753642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0.231513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5412701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87543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Adventure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0.16145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0.4513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0.3511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2720709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97535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5259415"/>
                  </a:ext>
                </a:extLst>
              </a:tr>
              <a:tr h="262698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4131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Adventure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0.1561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0.64151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0.53151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4846700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62452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Adventure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0.43143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0.531414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0.13415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93326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2E3D53F-B1F5-EC4A-838D-67AB5E1AF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32877"/>
              </p:ext>
            </p:extLst>
          </p:nvPr>
        </p:nvGraphicFramePr>
        <p:xfrm>
          <a:off x="638947" y="2566583"/>
          <a:ext cx="4725533" cy="2253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89">
                  <a:extLst>
                    <a:ext uri="{9D8B030D-6E8A-4147-A177-3AD203B41FA5}">
                      <a16:colId xmlns:a16="http://schemas.microsoft.com/office/drawing/2014/main" xmlns="" val="2594496810"/>
                    </a:ext>
                  </a:extLst>
                </a:gridCol>
                <a:gridCol w="950904">
                  <a:extLst>
                    <a:ext uri="{9D8B030D-6E8A-4147-A177-3AD203B41FA5}">
                      <a16:colId xmlns:a16="http://schemas.microsoft.com/office/drawing/2014/main" xmlns="" val="1922586514"/>
                    </a:ext>
                  </a:extLst>
                </a:gridCol>
                <a:gridCol w="624273">
                  <a:extLst>
                    <a:ext uri="{9D8B030D-6E8A-4147-A177-3AD203B41FA5}">
                      <a16:colId xmlns:a16="http://schemas.microsoft.com/office/drawing/2014/main" xmlns="" val="1935323218"/>
                    </a:ext>
                  </a:extLst>
                </a:gridCol>
                <a:gridCol w="787589">
                  <a:extLst>
                    <a:ext uri="{9D8B030D-6E8A-4147-A177-3AD203B41FA5}">
                      <a16:colId xmlns:a16="http://schemas.microsoft.com/office/drawing/2014/main" xmlns="" val="2701060669"/>
                    </a:ext>
                  </a:extLst>
                </a:gridCol>
                <a:gridCol w="787589">
                  <a:extLst>
                    <a:ext uri="{9D8B030D-6E8A-4147-A177-3AD203B41FA5}">
                      <a16:colId xmlns:a16="http://schemas.microsoft.com/office/drawing/2014/main" xmlns="" val="465200618"/>
                    </a:ext>
                  </a:extLst>
                </a:gridCol>
                <a:gridCol w="787589">
                  <a:extLst>
                    <a:ext uri="{9D8B030D-6E8A-4147-A177-3AD203B41FA5}">
                      <a16:colId xmlns:a16="http://schemas.microsoft.com/office/drawing/2014/main" xmlns="" val="4006076916"/>
                    </a:ext>
                  </a:extLst>
                </a:gridCol>
              </a:tblGrid>
              <a:tr h="262698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BOOKID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HOLES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AVG BIRTH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AVG DEATH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AVG LIFE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7014862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472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Humor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0.542464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0.877624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0.341535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7724583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753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Adventure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0.53153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0.753642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0.231513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5412701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972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Children’s Fiction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0.16145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0.4513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0.3511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2720709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51557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5259415"/>
                  </a:ext>
                </a:extLst>
              </a:tr>
              <a:tr h="262698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5142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Humor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0.1561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0.64151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0.53151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4846700"/>
                  </a:ext>
                </a:extLst>
              </a:tr>
              <a:tr h="2663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875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Biographies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0.43143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0.531414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0.13415</a:t>
                      </a:r>
                    </a:p>
                  </a:txBody>
                  <a:tcPr marL="65675" marR="65675" marT="32837" marB="32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93326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A9AEA828-5800-A84E-B3F9-5DE189D6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90" y="261833"/>
            <a:ext cx="10515600" cy="1325563"/>
          </a:xfrm>
        </p:spPr>
        <p:txBody>
          <a:bodyPr/>
          <a:lstStyle/>
          <a:p>
            <a:r>
              <a:rPr lang="en-US" dirty="0"/>
              <a:t>Statistical Inference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FB66EC8-9C3E-C74D-B869-21445F31E975}"/>
              </a:ext>
            </a:extLst>
          </p:cNvPr>
          <p:cNvCxnSpPr>
            <a:cxnSpLocks/>
          </p:cNvCxnSpPr>
          <p:nvPr/>
        </p:nvCxnSpPr>
        <p:spPr>
          <a:xfrm>
            <a:off x="7200890" y="3271837"/>
            <a:ext cx="0" cy="62864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DA7A4B7-EF8A-1845-80DC-BB3394B849D0}"/>
              </a:ext>
            </a:extLst>
          </p:cNvPr>
          <p:cNvSpPr txBox="1"/>
          <p:nvPr/>
        </p:nvSpPr>
        <p:spPr>
          <a:xfrm>
            <a:off x="7472350" y="3400425"/>
            <a:ext cx="462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t-test(category1, category2)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64F647-453A-FD41-B9D7-6EB8A3805FBA}"/>
              </a:ext>
            </a:extLst>
          </p:cNvPr>
          <p:cNvSpPr txBox="1"/>
          <p:nvPr/>
        </p:nvSpPr>
        <p:spPr>
          <a:xfrm>
            <a:off x="8415338" y="51149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3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4.07407E-6 L 0.46993 0.207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90" y="1037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1412 L 0.47227 -0.225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7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920</Words>
  <Application>Microsoft Macintosh PowerPoint</Application>
  <PresentationFormat>Widescreen</PresentationFormat>
  <Paragraphs>440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Courier New</vt:lpstr>
      <vt:lpstr>Arial</vt:lpstr>
      <vt:lpstr>Office Theme</vt:lpstr>
      <vt:lpstr>Genre Classification:  A Topological Data  Analysis Approach</vt:lpstr>
      <vt:lpstr>Review of Persistent Homology</vt:lpstr>
      <vt:lpstr>PowerPoint Presentation</vt:lpstr>
      <vt:lpstr>PowerPoint Presentation</vt:lpstr>
      <vt:lpstr>PowerPoint Presentation</vt:lpstr>
      <vt:lpstr>PowerPoint Presentation</vt:lpstr>
      <vt:lpstr>Persistent Homology</vt:lpstr>
      <vt:lpstr>PowerPoint Presentation</vt:lpstr>
      <vt:lpstr>Statistical Inference</vt:lpstr>
      <vt:lpstr>α=0.05 </vt:lpstr>
      <vt:lpstr>k-medoids</vt:lpstr>
      <vt:lpstr>Clusters of Persistence Diagrams</vt:lpstr>
      <vt:lpstr>Reflections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 Classification: A Topological Data Analysis Approach</dc:title>
  <dc:creator>Microsoft Office User</dc:creator>
  <cp:lastModifiedBy>Kevin Shin</cp:lastModifiedBy>
  <cp:revision>39</cp:revision>
  <dcterms:created xsi:type="dcterms:W3CDTF">2019-05-13T03:14:29Z</dcterms:created>
  <dcterms:modified xsi:type="dcterms:W3CDTF">2019-05-14T00:45:33Z</dcterms:modified>
</cp:coreProperties>
</file>