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3" r:id="rId6"/>
    <p:sldId id="264" r:id="rId7"/>
    <p:sldId id="265" r:id="rId8"/>
    <p:sldId id="266" r:id="rId9"/>
    <p:sldId id="267" r:id="rId10"/>
    <p:sldId id="268" r:id="rId11"/>
    <p:sldId id="258" r:id="rId12"/>
    <p:sldId id="261" r:id="rId13"/>
    <p:sldId id="26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114" d="100"/>
          <a:sy n="114"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C6B84-00BF-4EEA-98FD-0ECE0C84567F}"/>
              </a:ext>
            </a:extLst>
          </p:cNvPr>
          <p:cNvSpPr>
            <a:spLocks noGrp="1"/>
          </p:cNvSpPr>
          <p:nvPr>
            <p:ph type="ctrTitle"/>
          </p:nvPr>
        </p:nvSpPr>
        <p:spPr/>
        <p:txBody>
          <a:bodyPr/>
          <a:lstStyle/>
          <a:p>
            <a:r>
              <a:rPr lang="en-US" altLang="zh-CN" dirty="0"/>
              <a:t>VG101 </a:t>
            </a:r>
            <a:r>
              <a:rPr lang="en-US" altLang="zh-CN" dirty="0" err="1"/>
              <a:t>Jigang</a:t>
            </a:r>
            <a:r>
              <a:rPr lang="en-US" altLang="zh-CN" dirty="0"/>
              <a:t> RC10</a:t>
            </a:r>
            <a:endParaRPr lang="zh-CN" altLang="en-US" dirty="0"/>
          </a:p>
        </p:txBody>
      </p:sp>
      <p:sp>
        <p:nvSpPr>
          <p:cNvPr id="3" name="副标题 2">
            <a:extLst>
              <a:ext uri="{FF2B5EF4-FFF2-40B4-BE49-F238E27FC236}">
                <a16:creationId xmlns:a16="http://schemas.microsoft.com/office/drawing/2014/main" id="{931F3CAC-0408-4E11-8B68-7050257B3DD9}"/>
              </a:ext>
            </a:extLst>
          </p:cNvPr>
          <p:cNvSpPr>
            <a:spLocks noGrp="1"/>
          </p:cNvSpPr>
          <p:nvPr>
            <p:ph type="subTitle" idx="1"/>
          </p:nvPr>
        </p:nvSpPr>
        <p:spPr/>
        <p:txBody>
          <a:bodyPr/>
          <a:lstStyle/>
          <a:p>
            <a:r>
              <a:rPr lang="en-US" altLang="zh-CN" dirty="0"/>
              <a:t>Wang, </a:t>
            </a:r>
            <a:r>
              <a:rPr lang="en-US" altLang="zh-CN" dirty="0" err="1"/>
              <a:t>Kaibin</a:t>
            </a:r>
            <a:endParaRPr lang="zh-CN" altLang="en-US" dirty="0"/>
          </a:p>
        </p:txBody>
      </p:sp>
    </p:spTree>
    <p:extLst>
      <p:ext uri="{BB962C8B-B14F-4D97-AF65-F5344CB8AC3E}">
        <p14:creationId xmlns:p14="http://schemas.microsoft.com/office/powerpoint/2010/main" val="4137765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EA947-66F0-498D-8AEF-490C2E117604}"/>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BA259124-B081-416F-9049-AFCA141995FE}"/>
              </a:ext>
            </a:extLst>
          </p:cNvPr>
          <p:cNvSpPr>
            <a:spLocks noGrp="1"/>
          </p:cNvSpPr>
          <p:nvPr>
            <p:ph idx="1"/>
          </p:nvPr>
        </p:nvSpPr>
        <p:spPr/>
        <p:txBody>
          <a:bodyPr/>
          <a:lstStyle/>
          <a:p>
            <a:r>
              <a:rPr lang="en-US" altLang="zh-CN" dirty="0"/>
              <a:t>Strings have many straight-forward operators, for example:</a:t>
            </a:r>
          </a:p>
          <a:p>
            <a:pPr>
              <a:buFont typeface="+mj-lt"/>
              <a:buAutoNum type="arabicPeriod"/>
            </a:pPr>
            <a:r>
              <a:rPr lang="en-US" altLang="zh-CN" dirty="0"/>
              <a:t>Assignment: str1 = str2;</a:t>
            </a:r>
          </a:p>
          <a:p>
            <a:pPr>
              <a:buFont typeface="+mj-lt"/>
              <a:buAutoNum type="arabicPeriod"/>
            </a:pPr>
            <a:r>
              <a:rPr lang="en-US" altLang="zh-CN" dirty="0"/>
              <a:t>Concatenate: </a:t>
            </a:r>
            <a:r>
              <a:rPr lang="en-US" altLang="zh-CN" dirty="0" err="1"/>
              <a:t>strc</a:t>
            </a:r>
            <a:r>
              <a:rPr lang="en-US" altLang="zh-CN" dirty="0"/>
              <a:t> = str1 + str2;</a:t>
            </a:r>
          </a:p>
          <a:p>
            <a:pPr>
              <a:buFont typeface="+mj-lt"/>
              <a:buAutoNum type="arabicPeriod"/>
            </a:pPr>
            <a:r>
              <a:rPr lang="en-US" altLang="zh-CN" dirty="0"/>
              <a:t>Compare: if(str1 == str2) ….</a:t>
            </a:r>
          </a:p>
          <a:p>
            <a:pPr>
              <a:buFont typeface="+mj-lt"/>
              <a:buAutoNum type="arabicPeriod"/>
            </a:pPr>
            <a:r>
              <a:rPr lang="en-US" altLang="zh-CN" dirty="0"/>
              <a:t>Get length: </a:t>
            </a:r>
            <a:r>
              <a:rPr lang="en-US" altLang="zh-CN" dirty="0" err="1"/>
              <a:t>str.length</a:t>
            </a:r>
            <a:r>
              <a:rPr lang="en-US" altLang="zh-CN" dirty="0"/>
              <a:t>();</a:t>
            </a:r>
          </a:p>
          <a:p>
            <a:pPr>
              <a:buFont typeface="+mj-lt"/>
              <a:buAutoNum type="arabicPeriod"/>
            </a:pPr>
            <a:r>
              <a:rPr lang="en-US" altLang="zh-CN" dirty="0"/>
              <a:t>Change to C-style string (so it’s compatible with C library): </a:t>
            </a:r>
            <a:r>
              <a:rPr lang="en-US" altLang="zh-CN" dirty="0" err="1"/>
              <a:t>str.c_str</a:t>
            </a:r>
            <a:r>
              <a:rPr lang="en-US" altLang="zh-CN" dirty="0"/>
              <a:t>();</a:t>
            </a:r>
            <a:endParaRPr lang="zh-CN" altLang="en-US" dirty="0"/>
          </a:p>
        </p:txBody>
      </p:sp>
    </p:spTree>
    <p:extLst>
      <p:ext uri="{BB962C8B-B14F-4D97-AF65-F5344CB8AC3E}">
        <p14:creationId xmlns:p14="http://schemas.microsoft.com/office/powerpoint/2010/main" val="418643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97BA5-FDA5-4347-A368-4FAA75C0E7D4}"/>
              </a:ext>
            </a:extLst>
          </p:cNvPr>
          <p:cNvSpPr>
            <a:spLocks noGrp="1"/>
          </p:cNvSpPr>
          <p:nvPr>
            <p:ph type="title"/>
          </p:nvPr>
        </p:nvSpPr>
        <p:spPr/>
        <p:txBody>
          <a:bodyPr/>
          <a:lstStyle/>
          <a:p>
            <a:r>
              <a:rPr lang="en-US" altLang="zh-CN" dirty="0"/>
              <a:t>Class &amp; Object</a:t>
            </a:r>
            <a:endParaRPr lang="zh-CN" altLang="en-US" dirty="0"/>
          </a:p>
        </p:txBody>
      </p:sp>
      <p:sp>
        <p:nvSpPr>
          <p:cNvPr id="3" name="内容占位符 2">
            <a:extLst>
              <a:ext uri="{FF2B5EF4-FFF2-40B4-BE49-F238E27FC236}">
                <a16:creationId xmlns:a16="http://schemas.microsoft.com/office/drawing/2014/main" id="{591E16BD-8129-499F-9D6D-D4728DF25AC8}"/>
              </a:ext>
            </a:extLst>
          </p:cNvPr>
          <p:cNvSpPr>
            <a:spLocks noGrp="1"/>
          </p:cNvSpPr>
          <p:nvPr>
            <p:ph idx="1"/>
          </p:nvPr>
        </p:nvSpPr>
        <p:spPr/>
        <p:txBody>
          <a:bodyPr/>
          <a:lstStyle/>
          <a:p>
            <a:r>
              <a:rPr lang="en-US" altLang="zh-CN" dirty="0"/>
              <a:t>Class is a container for multiple variables (often called properties), functions (often called methods) and has a full mechanism for </a:t>
            </a:r>
            <a:r>
              <a:rPr lang="en-US" altLang="zh-CN" dirty="0">
                <a:solidFill>
                  <a:srgbClr val="FF0000"/>
                </a:solidFill>
              </a:rPr>
              <a:t>inheritance</a:t>
            </a:r>
            <a:r>
              <a:rPr lang="en-US" altLang="zh-CN" dirty="0"/>
              <a:t>, </a:t>
            </a:r>
            <a:r>
              <a:rPr lang="en-US" altLang="zh-CN" dirty="0">
                <a:solidFill>
                  <a:srgbClr val="FF0000"/>
                </a:solidFill>
              </a:rPr>
              <a:t>polymorphism</a:t>
            </a:r>
            <a:r>
              <a:rPr lang="en-US" altLang="zh-CN" dirty="0"/>
              <a:t> and </a:t>
            </a:r>
            <a:r>
              <a:rPr lang="en-US" altLang="zh-CN" dirty="0">
                <a:solidFill>
                  <a:srgbClr val="FF0000"/>
                </a:solidFill>
              </a:rPr>
              <a:t>abstraction</a:t>
            </a:r>
            <a:r>
              <a:rPr lang="en-US" altLang="zh-CN" dirty="0"/>
              <a:t>. The object created by a class is called its instance.</a:t>
            </a:r>
          </a:p>
          <a:p>
            <a:r>
              <a:rPr lang="en-US" altLang="zh-CN" dirty="0"/>
              <a:t>Inheritance: Some child-class could have the parent-class’s methods and properties.</a:t>
            </a:r>
          </a:p>
          <a:p>
            <a:r>
              <a:rPr lang="en-US" altLang="zh-CN" dirty="0"/>
              <a:t>Polymorphism: Methods can have different forms and a same name in a class, and certain function will be called on specified condition (e.g. variable type).</a:t>
            </a:r>
          </a:p>
          <a:p>
            <a:r>
              <a:rPr lang="en-US" altLang="zh-CN" dirty="0"/>
              <a:t>Abstraction: Some of the properties or methods can be hidden from users outside the class. </a:t>
            </a:r>
            <a:endParaRPr lang="zh-CN" altLang="en-US" dirty="0"/>
          </a:p>
        </p:txBody>
      </p:sp>
    </p:spTree>
    <p:extLst>
      <p:ext uri="{BB962C8B-B14F-4D97-AF65-F5344CB8AC3E}">
        <p14:creationId xmlns:p14="http://schemas.microsoft.com/office/powerpoint/2010/main" val="368356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0EC70-14A8-49EF-907B-6E74E09AAC87}"/>
              </a:ext>
            </a:extLst>
          </p:cNvPr>
          <p:cNvSpPr>
            <a:spLocks noGrp="1"/>
          </p:cNvSpPr>
          <p:nvPr>
            <p:ph type="title"/>
          </p:nvPr>
        </p:nvSpPr>
        <p:spPr/>
        <p:txBody>
          <a:bodyPr/>
          <a:lstStyle/>
          <a:p>
            <a:r>
              <a:rPr lang="en-US" altLang="zh-CN" dirty="0"/>
              <a:t>Simple class in C++</a:t>
            </a:r>
            <a:endParaRPr lang="zh-CN" altLang="en-US" dirty="0"/>
          </a:p>
        </p:txBody>
      </p:sp>
      <p:sp>
        <p:nvSpPr>
          <p:cNvPr id="3" name="内容占位符 2">
            <a:extLst>
              <a:ext uri="{FF2B5EF4-FFF2-40B4-BE49-F238E27FC236}">
                <a16:creationId xmlns:a16="http://schemas.microsoft.com/office/drawing/2014/main" id="{0C21D486-9E46-4978-BEFB-1C841A7607F9}"/>
              </a:ext>
            </a:extLst>
          </p:cNvPr>
          <p:cNvSpPr>
            <a:spLocks noGrp="1"/>
          </p:cNvSpPr>
          <p:nvPr>
            <p:ph idx="1"/>
          </p:nvPr>
        </p:nvSpPr>
        <p:spPr/>
        <p:txBody>
          <a:bodyPr/>
          <a:lstStyle/>
          <a:p>
            <a:r>
              <a:rPr lang="en-US" altLang="zh-CN" dirty="0"/>
              <a:t>Suppose that we want to write a library manage system in C++ and we want to establish the type of book, we could build a class. 	</a:t>
            </a:r>
            <a:endParaRPr lang="zh-CN" altLang="en-US" dirty="0"/>
          </a:p>
        </p:txBody>
      </p:sp>
      <p:sp>
        <p:nvSpPr>
          <p:cNvPr id="4" name="文本框 3">
            <a:extLst>
              <a:ext uri="{FF2B5EF4-FFF2-40B4-BE49-F238E27FC236}">
                <a16:creationId xmlns:a16="http://schemas.microsoft.com/office/drawing/2014/main" id="{2EFE5D70-B77B-4A13-8651-193E564A8DAA}"/>
              </a:ext>
            </a:extLst>
          </p:cNvPr>
          <p:cNvSpPr txBox="1"/>
          <p:nvPr/>
        </p:nvSpPr>
        <p:spPr>
          <a:xfrm>
            <a:off x="830510" y="2986481"/>
            <a:ext cx="7726260" cy="3970318"/>
          </a:xfrm>
          <a:prstGeom prst="rect">
            <a:avLst/>
          </a:prstGeom>
          <a:noFill/>
        </p:spPr>
        <p:txBody>
          <a:bodyPr wrap="square" rtlCol="0">
            <a:spAutoFit/>
          </a:bodyPr>
          <a:lstStyle/>
          <a:p>
            <a:r>
              <a:rPr lang="en-US" altLang="zh-CN" dirty="0">
                <a:solidFill>
                  <a:srgbClr val="92D050"/>
                </a:solidFill>
              </a:rPr>
              <a:t>	class </a:t>
            </a:r>
            <a:r>
              <a:rPr lang="en-US" altLang="zh-CN" dirty="0"/>
              <a:t>Book {</a:t>
            </a:r>
          </a:p>
          <a:p>
            <a:r>
              <a:rPr lang="en-US" altLang="zh-CN" dirty="0"/>
              <a:t>		</a:t>
            </a:r>
            <a:r>
              <a:rPr lang="en-US" altLang="zh-CN" dirty="0">
                <a:solidFill>
                  <a:srgbClr val="92D050"/>
                </a:solidFill>
              </a:rPr>
              <a:t>string </a:t>
            </a:r>
            <a:r>
              <a:rPr lang="en-US" altLang="zh-CN" dirty="0"/>
              <a:t>ID, name</a:t>
            </a:r>
          </a:p>
          <a:p>
            <a:r>
              <a:rPr lang="en-US" altLang="zh-CN" dirty="0"/>
              <a:t>		Customer *borrower;</a:t>
            </a:r>
          </a:p>
          <a:p>
            <a:r>
              <a:rPr lang="en-US" altLang="zh-CN" dirty="0"/>
              <a:t>	</a:t>
            </a:r>
            <a:r>
              <a:rPr lang="en-US" altLang="zh-CN" dirty="0">
                <a:solidFill>
                  <a:srgbClr val="92D050"/>
                </a:solidFill>
              </a:rPr>
              <a:t>public</a:t>
            </a:r>
            <a:r>
              <a:rPr lang="en-US" altLang="zh-CN" dirty="0"/>
              <a:t>:</a:t>
            </a:r>
          </a:p>
          <a:p>
            <a:r>
              <a:rPr lang="en-US" altLang="zh-CN" dirty="0"/>
              <a:t>		</a:t>
            </a:r>
            <a:r>
              <a:rPr lang="en-US" altLang="zh-CN" dirty="0">
                <a:solidFill>
                  <a:schemeClr val="tx1">
                    <a:lumMod val="50000"/>
                    <a:lumOff val="50000"/>
                  </a:schemeClr>
                </a:solidFill>
              </a:rPr>
              <a:t>// This will be changed into a constructor in the future</a:t>
            </a:r>
          </a:p>
          <a:p>
            <a:r>
              <a:rPr lang="en-US" altLang="zh-CN" dirty="0"/>
              <a:t>		</a:t>
            </a:r>
            <a:r>
              <a:rPr lang="en-US" altLang="zh-CN" dirty="0">
                <a:solidFill>
                  <a:srgbClr val="92D050"/>
                </a:solidFill>
              </a:rPr>
              <a:t>void</a:t>
            </a:r>
            <a:r>
              <a:rPr lang="en-US" altLang="zh-CN" dirty="0"/>
              <a:t> initialize(</a:t>
            </a:r>
            <a:r>
              <a:rPr lang="en-US" altLang="zh-CN" dirty="0">
                <a:solidFill>
                  <a:srgbClr val="92D050"/>
                </a:solidFill>
              </a:rPr>
              <a:t>const string </a:t>
            </a:r>
            <a:r>
              <a:rPr lang="en-US" altLang="zh-CN" dirty="0"/>
              <a:t>_ID, </a:t>
            </a:r>
            <a:r>
              <a:rPr lang="en-US" altLang="zh-CN" dirty="0">
                <a:solidFill>
                  <a:srgbClr val="92D050"/>
                </a:solidFill>
              </a:rPr>
              <a:t>const string </a:t>
            </a:r>
            <a:r>
              <a:rPr lang="en-US" altLang="zh-CN" dirty="0"/>
              <a:t>_name);</a:t>
            </a:r>
          </a:p>
          <a:p>
            <a:r>
              <a:rPr lang="en-US" altLang="zh-CN" dirty="0"/>
              <a:t>		</a:t>
            </a:r>
            <a:r>
              <a:rPr lang="en-US" altLang="zh-CN" dirty="0">
                <a:solidFill>
                  <a:schemeClr val="tx1">
                    <a:lumMod val="50000"/>
                    <a:lumOff val="50000"/>
                  </a:schemeClr>
                </a:solidFill>
              </a:rPr>
              <a:t>// These functions are often called getter &amp; setter</a:t>
            </a:r>
          </a:p>
          <a:p>
            <a:r>
              <a:rPr lang="en-US" altLang="zh-CN" dirty="0"/>
              <a:t>		</a:t>
            </a:r>
            <a:r>
              <a:rPr lang="en-US" altLang="zh-CN" dirty="0">
                <a:solidFill>
                  <a:srgbClr val="92D050"/>
                </a:solidFill>
              </a:rPr>
              <a:t>string </a:t>
            </a:r>
            <a:r>
              <a:rPr lang="en-US" altLang="zh-CN" dirty="0" err="1"/>
              <a:t>getName</a:t>
            </a:r>
            <a:r>
              <a:rPr lang="en-US" altLang="zh-CN" dirty="0"/>
              <a:t>();</a:t>
            </a:r>
          </a:p>
          <a:p>
            <a:r>
              <a:rPr lang="en-US" altLang="zh-CN" dirty="0"/>
              <a:t>		</a:t>
            </a:r>
            <a:r>
              <a:rPr lang="en-US" altLang="zh-CN" dirty="0">
                <a:solidFill>
                  <a:srgbClr val="92D050"/>
                </a:solidFill>
              </a:rPr>
              <a:t>string </a:t>
            </a:r>
            <a:r>
              <a:rPr lang="en-US" altLang="zh-CN" dirty="0" err="1"/>
              <a:t>getID</a:t>
            </a:r>
            <a:r>
              <a:rPr lang="en-US" altLang="zh-CN" dirty="0"/>
              <a:t>();</a:t>
            </a:r>
          </a:p>
          <a:p>
            <a:r>
              <a:rPr lang="en-US" altLang="zh-CN" dirty="0"/>
              <a:t>		Customer *</a:t>
            </a:r>
            <a:r>
              <a:rPr lang="en-US" altLang="zh-CN" dirty="0" err="1"/>
              <a:t>getBorrower</a:t>
            </a:r>
            <a:r>
              <a:rPr lang="en-US" altLang="zh-CN" dirty="0"/>
              <a:t>();</a:t>
            </a:r>
          </a:p>
          <a:p>
            <a:r>
              <a:rPr lang="en-US" altLang="zh-CN" dirty="0"/>
              <a:t>		</a:t>
            </a:r>
            <a:r>
              <a:rPr lang="en-US" altLang="zh-CN" dirty="0">
                <a:solidFill>
                  <a:schemeClr val="tx1">
                    <a:lumMod val="50000"/>
                    <a:lumOff val="50000"/>
                  </a:schemeClr>
                </a:solidFill>
              </a:rPr>
              <a:t>// This is the real functional part</a:t>
            </a:r>
          </a:p>
          <a:p>
            <a:r>
              <a:rPr lang="en-US" altLang="zh-CN" dirty="0"/>
              <a:t>		</a:t>
            </a:r>
            <a:r>
              <a:rPr lang="en-US" altLang="zh-CN" dirty="0">
                <a:solidFill>
                  <a:srgbClr val="92D050"/>
                </a:solidFill>
              </a:rPr>
              <a:t>void </a:t>
            </a:r>
            <a:r>
              <a:rPr lang="en-US" altLang="zh-CN" dirty="0"/>
              <a:t>borrow(Customer *customer);</a:t>
            </a:r>
          </a:p>
          <a:p>
            <a:r>
              <a:rPr lang="en-US" altLang="zh-CN" dirty="0"/>
              <a:t>	}</a:t>
            </a:r>
            <a:r>
              <a:rPr lang="en-US" altLang="zh-CN" dirty="0">
                <a:solidFill>
                  <a:schemeClr val="accent5"/>
                </a:solidFill>
              </a:rPr>
              <a:t>;</a:t>
            </a:r>
            <a:endParaRPr lang="zh-CN" altLang="en-US" dirty="0">
              <a:solidFill>
                <a:schemeClr val="accent5"/>
              </a:solidFill>
            </a:endParaRPr>
          </a:p>
          <a:p>
            <a:endParaRPr lang="zh-CN" altLang="en-US" dirty="0"/>
          </a:p>
        </p:txBody>
      </p:sp>
    </p:spTree>
    <p:extLst>
      <p:ext uri="{BB962C8B-B14F-4D97-AF65-F5344CB8AC3E}">
        <p14:creationId xmlns:p14="http://schemas.microsoft.com/office/powerpoint/2010/main" val="412653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F87AF-6144-4DA4-8225-9B0DD2AC37F7}"/>
              </a:ext>
            </a:extLst>
          </p:cNvPr>
          <p:cNvSpPr>
            <a:spLocks noGrp="1"/>
          </p:cNvSpPr>
          <p:nvPr>
            <p:ph type="title"/>
          </p:nvPr>
        </p:nvSpPr>
        <p:spPr/>
        <p:txBody>
          <a:bodyPr/>
          <a:lstStyle/>
          <a:p>
            <a:r>
              <a:rPr lang="en-US" altLang="zh-CN" dirty="0"/>
              <a:t>Write implementations for class</a:t>
            </a:r>
            <a:endParaRPr lang="zh-CN" altLang="en-US" dirty="0"/>
          </a:p>
        </p:txBody>
      </p:sp>
      <p:sp>
        <p:nvSpPr>
          <p:cNvPr id="3" name="内容占位符 2">
            <a:extLst>
              <a:ext uri="{FF2B5EF4-FFF2-40B4-BE49-F238E27FC236}">
                <a16:creationId xmlns:a16="http://schemas.microsoft.com/office/drawing/2014/main" id="{F53950E1-FA1C-4439-83D5-E0BB66101315}"/>
              </a:ext>
            </a:extLst>
          </p:cNvPr>
          <p:cNvSpPr>
            <a:spLocks noGrp="1"/>
          </p:cNvSpPr>
          <p:nvPr>
            <p:ph idx="1"/>
          </p:nvPr>
        </p:nvSpPr>
        <p:spPr/>
        <p:txBody>
          <a:bodyPr/>
          <a:lstStyle/>
          <a:p>
            <a:r>
              <a:rPr lang="en-US" altLang="zh-CN" dirty="0"/>
              <a:t>We could write implementations of classes in class bodies, but the more preferred way is to separate them. Class itself is a namespace, so we could use scope operator to access the functions in it.</a:t>
            </a:r>
          </a:p>
          <a:p>
            <a:pPr marL="0" indent="0">
              <a:buNone/>
            </a:pPr>
            <a:r>
              <a:rPr lang="en-US" altLang="zh-CN" dirty="0"/>
              <a:t>	</a:t>
            </a:r>
            <a:r>
              <a:rPr lang="en-US" altLang="zh-CN" dirty="0">
                <a:solidFill>
                  <a:srgbClr val="92D050"/>
                </a:solidFill>
              </a:rPr>
              <a:t> void</a:t>
            </a:r>
            <a:r>
              <a:rPr lang="en-US" altLang="zh-CN" dirty="0"/>
              <a:t> initialize(</a:t>
            </a:r>
            <a:r>
              <a:rPr lang="en-US" altLang="zh-CN" dirty="0">
                <a:solidFill>
                  <a:srgbClr val="92D050"/>
                </a:solidFill>
              </a:rPr>
              <a:t>const string </a:t>
            </a:r>
            <a:r>
              <a:rPr lang="en-US" altLang="zh-CN" dirty="0"/>
              <a:t>_ID, </a:t>
            </a:r>
            <a:r>
              <a:rPr lang="en-US" altLang="zh-CN" dirty="0">
                <a:solidFill>
                  <a:srgbClr val="92D050"/>
                </a:solidFill>
              </a:rPr>
              <a:t>const string </a:t>
            </a:r>
            <a:r>
              <a:rPr lang="en-US" altLang="zh-CN" dirty="0"/>
              <a:t>_name){</a:t>
            </a:r>
          </a:p>
          <a:p>
            <a:pPr marL="0" indent="0">
              <a:buNone/>
            </a:pPr>
            <a:r>
              <a:rPr lang="en-US" altLang="zh-CN" dirty="0"/>
              <a:t>		ID = _ID;</a:t>
            </a:r>
          </a:p>
          <a:p>
            <a:pPr marL="0" indent="0">
              <a:buNone/>
            </a:pPr>
            <a:r>
              <a:rPr lang="en-US" altLang="zh-CN" dirty="0"/>
              <a:t>		name = _name;</a:t>
            </a:r>
          </a:p>
          <a:p>
            <a:pPr marL="0" indent="0">
              <a:buNone/>
            </a:pPr>
            <a:r>
              <a:rPr lang="en-US" altLang="zh-CN" dirty="0"/>
              <a:t>		borrower = </a:t>
            </a:r>
            <a:r>
              <a:rPr lang="en-US" altLang="zh-CN" dirty="0" err="1">
                <a:solidFill>
                  <a:srgbClr val="92D050"/>
                </a:solidFill>
              </a:rPr>
              <a:t>nullptr</a:t>
            </a:r>
            <a:r>
              <a:rPr lang="en-US" altLang="zh-CN" dirty="0"/>
              <a:t>; </a:t>
            </a:r>
            <a:r>
              <a:rPr lang="en-US" altLang="zh-CN" dirty="0">
                <a:solidFill>
                  <a:schemeClr val="tx1">
                    <a:lumMod val="50000"/>
                    <a:lumOff val="50000"/>
                  </a:schemeClr>
                </a:solidFill>
              </a:rPr>
              <a:t>// An alternative of NULL</a:t>
            </a:r>
          </a:p>
          <a:p>
            <a:pPr marL="0" indent="0">
              <a:buNone/>
            </a:pPr>
            <a:r>
              <a:rPr lang="en-US" altLang="zh-CN" dirty="0"/>
              <a:t>	}</a:t>
            </a:r>
            <a:endParaRPr lang="zh-CN" altLang="en-US" dirty="0"/>
          </a:p>
        </p:txBody>
      </p:sp>
    </p:spTree>
    <p:extLst>
      <p:ext uri="{BB962C8B-B14F-4D97-AF65-F5344CB8AC3E}">
        <p14:creationId xmlns:p14="http://schemas.microsoft.com/office/powerpoint/2010/main" val="229458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1D024-ECD3-42E2-A3E8-182A52754A6C}"/>
              </a:ext>
            </a:extLst>
          </p:cNvPr>
          <p:cNvSpPr>
            <a:spLocks noGrp="1"/>
          </p:cNvSpPr>
          <p:nvPr>
            <p:ph type="title"/>
          </p:nvPr>
        </p:nvSpPr>
        <p:spPr/>
        <p:txBody>
          <a:bodyPr/>
          <a:lstStyle/>
          <a:p>
            <a:r>
              <a:rPr lang="en-US" altLang="zh-CN" dirty="0"/>
              <a:t>Initializing a class</a:t>
            </a:r>
            <a:endParaRPr lang="zh-CN" altLang="en-US" dirty="0"/>
          </a:p>
        </p:txBody>
      </p:sp>
      <p:sp>
        <p:nvSpPr>
          <p:cNvPr id="3" name="内容占位符 2">
            <a:extLst>
              <a:ext uri="{FF2B5EF4-FFF2-40B4-BE49-F238E27FC236}">
                <a16:creationId xmlns:a16="http://schemas.microsoft.com/office/drawing/2014/main" id="{EAC1DA0C-0407-4ACB-BB13-23582CA1001C}"/>
              </a:ext>
            </a:extLst>
          </p:cNvPr>
          <p:cNvSpPr>
            <a:spLocks noGrp="1"/>
          </p:cNvSpPr>
          <p:nvPr>
            <p:ph idx="1"/>
          </p:nvPr>
        </p:nvSpPr>
        <p:spPr/>
        <p:txBody>
          <a:bodyPr/>
          <a:lstStyle/>
          <a:p>
            <a:r>
              <a:rPr lang="en-US" altLang="zh-CN" dirty="0"/>
              <a:t>All properties in a class could have a initial value, for example, when defining the variable Customer, we could use:</a:t>
            </a:r>
          </a:p>
          <a:p>
            <a:pPr marL="0" indent="0">
              <a:buNone/>
            </a:pPr>
            <a:r>
              <a:rPr lang="en-US" altLang="zh-CN" dirty="0"/>
              <a:t>	Customer *customer = </a:t>
            </a:r>
            <a:r>
              <a:rPr lang="en-US" altLang="zh-CN" dirty="0" err="1">
                <a:solidFill>
                  <a:srgbClr val="92D050"/>
                </a:solidFill>
              </a:rPr>
              <a:t>nullptr</a:t>
            </a:r>
            <a:r>
              <a:rPr lang="en-US" altLang="zh-CN" dirty="0"/>
              <a:t>;</a:t>
            </a:r>
          </a:p>
          <a:p>
            <a:r>
              <a:rPr lang="en-US" altLang="zh-CN" dirty="0"/>
              <a:t>To give it an initial value. Besides, class provides a constructor mechanism to force the program to initialize the values with different values.</a:t>
            </a:r>
          </a:p>
          <a:p>
            <a:r>
              <a:rPr lang="en-US" altLang="zh-CN" dirty="0"/>
              <a:t>Constructor is a function that is executed when the instance is created. The constructor function has the same name with the class and no return value. So our initialize function could be changed into:</a:t>
            </a:r>
          </a:p>
          <a:p>
            <a:pPr marL="0" indent="0">
              <a:buNone/>
            </a:pPr>
            <a:r>
              <a:rPr lang="en-US" altLang="zh-CN" dirty="0"/>
              <a:t>	</a:t>
            </a:r>
            <a:r>
              <a:rPr lang="en-US" altLang="zh-CN" dirty="0">
                <a:solidFill>
                  <a:srgbClr val="92D050"/>
                </a:solidFill>
              </a:rPr>
              <a:t> void</a:t>
            </a:r>
            <a:r>
              <a:rPr lang="en-US" altLang="zh-CN" dirty="0"/>
              <a:t> Book(</a:t>
            </a:r>
            <a:r>
              <a:rPr lang="en-US" altLang="zh-CN" dirty="0">
                <a:solidFill>
                  <a:srgbClr val="92D050"/>
                </a:solidFill>
              </a:rPr>
              <a:t>const string </a:t>
            </a:r>
            <a:r>
              <a:rPr lang="en-US" altLang="zh-CN" dirty="0"/>
              <a:t>_ID, </a:t>
            </a:r>
            <a:r>
              <a:rPr lang="en-US" altLang="zh-CN" dirty="0">
                <a:solidFill>
                  <a:srgbClr val="92D050"/>
                </a:solidFill>
              </a:rPr>
              <a:t>const string </a:t>
            </a:r>
            <a:r>
              <a:rPr lang="en-US" altLang="zh-CN" dirty="0"/>
              <a:t>_name);</a:t>
            </a:r>
          </a:p>
        </p:txBody>
      </p:sp>
    </p:spTree>
    <p:extLst>
      <p:ext uri="{BB962C8B-B14F-4D97-AF65-F5344CB8AC3E}">
        <p14:creationId xmlns:p14="http://schemas.microsoft.com/office/powerpoint/2010/main" val="160107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990-B1A5-4DC3-9133-EA17470C6E50}"/>
              </a:ext>
            </a:extLst>
          </p:cNvPr>
          <p:cNvSpPr>
            <a:spLocks noGrp="1"/>
          </p:cNvSpPr>
          <p:nvPr>
            <p:ph type="title"/>
          </p:nvPr>
        </p:nvSpPr>
        <p:spPr/>
        <p:txBody>
          <a:bodyPr/>
          <a:lstStyle/>
          <a:p>
            <a:r>
              <a:rPr lang="en-US" altLang="zh-CN" dirty="0"/>
              <a:t>Add functions to the library</a:t>
            </a:r>
            <a:endParaRPr lang="zh-CN" altLang="en-US" dirty="0"/>
          </a:p>
        </p:txBody>
      </p:sp>
      <p:sp>
        <p:nvSpPr>
          <p:cNvPr id="3" name="内容占位符 2">
            <a:extLst>
              <a:ext uri="{FF2B5EF4-FFF2-40B4-BE49-F238E27FC236}">
                <a16:creationId xmlns:a16="http://schemas.microsoft.com/office/drawing/2014/main" id="{BB92317E-60B4-445B-8E0F-F904FEEBB634}"/>
              </a:ext>
            </a:extLst>
          </p:cNvPr>
          <p:cNvSpPr>
            <a:spLocks noGrp="1"/>
          </p:cNvSpPr>
          <p:nvPr>
            <p:ph idx="1"/>
          </p:nvPr>
        </p:nvSpPr>
        <p:spPr/>
        <p:txBody>
          <a:bodyPr/>
          <a:lstStyle/>
          <a:p>
            <a:r>
              <a:rPr lang="en-US" altLang="zh-CN" dirty="0"/>
              <a:t>See codes in WSL…</a:t>
            </a:r>
            <a:endParaRPr lang="zh-CN" altLang="en-US" dirty="0"/>
          </a:p>
        </p:txBody>
      </p:sp>
    </p:spTree>
    <p:extLst>
      <p:ext uri="{BB962C8B-B14F-4D97-AF65-F5344CB8AC3E}">
        <p14:creationId xmlns:p14="http://schemas.microsoft.com/office/powerpoint/2010/main" val="37875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688A6-B33D-4145-B0F2-ED1C3A4C836A}"/>
              </a:ext>
            </a:extLst>
          </p:cNvPr>
          <p:cNvSpPr>
            <a:spLocks noGrp="1"/>
          </p:cNvSpPr>
          <p:nvPr>
            <p:ph type="title"/>
          </p:nvPr>
        </p:nvSpPr>
        <p:spPr/>
        <p:txBody>
          <a:bodyPr/>
          <a:lstStyle/>
          <a:p>
            <a:r>
              <a:rPr lang="en-US" altLang="zh-CN" dirty="0"/>
              <a:t>What’s different in C++</a:t>
            </a:r>
            <a:endParaRPr lang="zh-CN" altLang="en-US" dirty="0"/>
          </a:p>
        </p:txBody>
      </p:sp>
      <p:sp>
        <p:nvSpPr>
          <p:cNvPr id="3" name="内容占位符 2">
            <a:extLst>
              <a:ext uri="{FF2B5EF4-FFF2-40B4-BE49-F238E27FC236}">
                <a16:creationId xmlns:a16="http://schemas.microsoft.com/office/drawing/2014/main" id="{3F873B9B-0530-4775-BDF3-E043BC7A47DA}"/>
              </a:ext>
            </a:extLst>
          </p:cNvPr>
          <p:cNvSpPr>
            <a:spLocks noGrp="1"/>
          </p:cNvSpPr>
          <p:nvPr>
            <p:ph idx="1"/>
          </p:nvPr>
        </p:nvSpPr>
        <p:spPr/>
        <p:txBody>
          <a:bodyPr/>
          <a:lstStyle/>
          <a:p>
            <a:r>
              <a:rPr lang="en-US" altLang="zh-CN" dirty="0"/>
              <a:t>Namespace and scope operator</a:t>
            </a:r>
          </a:p>
          <a:p>
            <a:r>
              <a:rPr lang="en-US" altLang="zh-CN" dirty="0"/>
              <a:t>OOP programming &amp; related features</a:t>
            </a:r>
          </a:p>
          <a:p>
            <a:r>
              <a:rPr lang="en-US" altLang="zh-CN" dirty="0"/>
              <a:t>Template &amp; related features</a:t>
            </a:r>
          </a:p>
          <a:p>
            <a:r>
              <a:rPr lang="en-US" altLang="zh-CN" dirty="0"/>
              <a:t>Genericity programming (polymorphism, lambda function, etc.)</a:t>
            </a:r>
            <a:endParaRPr lang="zh-CN" altLang="en-US" dirty="0"/>
          </a:p>
        </p:txBody>
      </p:sp>
    </p:spTree>
    <p:extLst>
      <p:ext uri="{BB962C8B-B14F-4D97-AF65-F5344CB8AC3E}">
        <p14:creationId xmlns:p14="http://schemas.microsoft.com/office/powerpoint/2010/main" val="27600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39E8D-1773-445E-8F6D-644692DD4E21}"/>
              </a:ext>
            </a:extLst>
          </p:cNvPr>
          <p:cNvSpPr>
            <a:spLocks noGrp="1"/>
          </p:cNvSpPr>
          <p:nvPr>
            <p:ph type="title"/>
          </p:nvPr>
        </p:nvSpPr>
        <p:spPr/>
        <p:txBody>
          <a:bodyPr/>
          <a:lstStyle/>
          <a:p>
            <a:r>
              <a:rPr lang="en-US" altLang="zh-CN" dirty="0"/>
              <a:t>Namespace &amp; scope operator</a:t>
            </a:r>
            <a:endParaRPr lang="zh-CN" altLang="en-US" dirty="0"/>
          </a:p>
        </p:txBody>
      </p:sp>
      <p:sp>
        <p:nvSpPr>
          <p:cNvPr id="3" name="内容占位符 2">
            <a:extLst>
              <a:ext uri="{FF2B5EF4-FFF2-40B4-BE49-F238E27FC236}">
                <a16:creationId xmlns:a16="http://schemas.microsoft.com/office/drawing/2014/main" id="{FEE4AF70-4ACE-4285-A130-BDFA8D731AF9}"/>
              </a:ext>
            </a:extLst>
          </p:cNvPr>
          <p:cNvSpPr>
            <a:spLocks noGrp="1"/>
          </p:cNvSpPr>
          <p:nvPr>
            <p:ph idx="1"/>
          </p:nvPr>
        </p:nvSpPr>
        <p:spPr/>
        <p:txBody>
          <a:bodyPr/>
          <a:lstStyle/>
          <a:p>
            <a:r>
              <a:rPr lang="en-US" altLang="zh-CN" dirty="0"/>
              <a:t>We could declare some scopes with names to store some variables or functions in C++, this scope is called namespace.</a:t>
            </a:r>
          </a:p>
          <a:p>
            <a:r>
              <a:rPr lang="en-US" altLang="zh-CN" dirty="0"/>
              <a:t>Syntax:</a:t>
            </a:r>
          </a:p>
          <a:p>
            <a:pPr marL="0" indent="0">
              <a:buNone/>
            </a:pPr>
            <a:r>
              <a:rPr lang="en-US" altLang="zh-CN" dirty="0"/>
              <a:t>	</a:t>
            </a:r>
            <a:r>
              <a:rPr lang="en-US" altLang="zh-CN" dirty="0">
                <a:solidFill>
                  <a:srgbClr val="92D050"/>
                </a:solidFill>
              </a:rPr>
              <a:t>namespace</a:t>
            </a:r>
            <a:r>
              <a:rPr lang="en-US" altLang="zh-CN" dirty="0"/>
              <a:t> scope {</a:t>
            </a:r>
          </a:p>
          <a:p>
            <a:pPr marL="0" indent="0">
              <a:buNone/>
            </a:pPr>
            <a:r>
              <a:rPr lang="en-US" altLang="zh-CN" dirty="0"/>
              <a:t>	}</a:t>
            </a:r>
          </a:p>
          <a:p>
            <a:r>
              <a:rPr lang="en-US" altLang="zh-CN" dirty="0"/>
              <a:t>Variables or functions in a certain scope could be accessed by scope::name;</a:t>
            </a:r>
          </a:p>
          <a:p>
            <a:r>
              <a:rPr lang="en-US" altLang="zh-CN" dirty="0"/>
              <a:t>The variables and functions that’s declared outside any scope is in the global scope, if you want to specify certain variable in global scope, you could use ::name;</a:t>
            </a:r>
            <a:endParaRPr lang="zh-CN" altLang="en-US" dirty="0"/>
          </a:p>
        </p:txBody>
      </p:sp>
    </p:spTree>
    <p:extLst>
      <p:ext uri="{BB962C8B-B14F-4D97-AF65-F5344CB8AC3E}">
        <p14:creationId xmlns:p14="http://schemas.microsoft.com/office/powerpoint/2010/main" val="23422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47EED-59DE-42A2-B054-56A61312D1D4}"/>
              </a:ext>
            </a:extLst>
          </p:cNvPr>
          <p:cNvSpPr>
            <a:spLocks noGrp="1"/>
          </p:cNvSpPr>
          <p:nvPr>
            <p:ph type="title"/>
          </p:nvPr>
        </p:nvSpPr>
        <p:spPr/>
        <p:txBody>
          <a:bodyPr/>
          <a:lstStyle/>
          <a:p>
            <a:r>
              <a:rPr lang="en-US" altLang="zh-CN" dirty="0"/>
              <a:t>Using namespace std;</a:t>
            </a:r>
            <a:endParaRPr lang="zh-CN" altLang="en-US" dirty="0"/>
          </a:p>
        </p:txBody>
      </p:sp>
      <p:sp>
        <p:nvSpPr>
          <p:cNvPr id="3" name="内容占位符 2">
            <a:extLst>
              <a:ext uri="{FF2B5EF4-FFF2-40B4-BE49-F238E27FC236}">
                <a16:creationId xmlns:a16="http://schemas.microsoft.com/office/drawing/2014/main" id="{E14F27A3-4FA1-4C21-9041-0F47C4A797E8}"/>
              </a:ext>
            </a:extLst>
          </p:cNvPr>
          <p:cNvSpPr>
            <a:spLocks noGrp="1"/>
          </p:cNvSpPr>
          <p:nvPr>
            <p:ph idx="1"/>
          </p:nvPr>
        </p:nvSpPr>
        <p:spPr/>
        <p:txBody>
          <a:bodyPr/>
          <a:lstStyle/>
          <a:p>
            <a:r>
              <a:rPr lang="en-US" altLang="zh-CN" dirty="0"/>
              <a:t>If you want the whole program (file) to use the namespace as global namespace, you should use </a:t>
            </a:r>
            <a:r>
              <a:rPr lang="en-US" altLang="zh-CN" dirty="0">
                <a:solidFill>
                  <a:srgbClr val="92D050"/>
                </a:solidFill>
              </a:rPr>
              <a:t>using</a:t>
            </a:r>
            <a:r>
              <a:rPr lang="en-US" altLang="zh-CN" dirty="0"/>
              <a:t> keyword.</a:t>
            </a:r>
          </a:p>
          <a:p>
            <a:r>
              <a:rPr lang="en-US" altLang="zh-CN" dirty="0"/>
              <a:t>Syntax:</a:t>
            </a:r>
          </a:p>
          <a:p>
            <a:pPr marL="0" indent="0">
              <a:buNone/>
            </a:pPr>
            <a:r>
              <a:rPr lang="en-US" altLang="zh-CN" dirty="0"/>
              <a:t>	</a:t>
            </a:r>
            <a:r>
              <a:rPr lang="en-US" altLang="zh-CN" dirty="0">
                <a:solidFill>
                  <a:srgbClr val="92D050"/>
                </a:solidFill>
              </a:rPr>
              <a:t>using namespace </a:t>
            </a:r>
            <a:r>
              <a:rPr lang="en-US" altLang="zh-CN" dirty="0"/>
              <a:t>xxx;</a:t>
            </a:r>
          </a:p>
          <a:p>
            <a:r>
              <a:rPr lang="en-US" altLang="zh-CN" dirty="0"/>
              <a:t>Usually, all the library functions supported by </a:t>
            </a:r>
            <a:r>
              <a:rPr lang="en-US" altLang="zh-CN" dirty="0">
                <a:solidFill>
                  <a:schemeClr val="accent5"/>
                </a:solidFill>
              </a:rPr>
              <a:t>C++ </a:t>
            </a:r>
            <a:r>
              <a:rPr lang="en-US" altLang="zh-CN" dirty="0">
                <a:solidFill>
                  <a:schemeClr val="tx1"/>
                </a:solidFill>
              </a:rPr>
              <a:t>are in the std namespace, so if we don’t want to type std::xxx for many times, we often use</a:t>
            </a:r>
          </a:p>
          <a:p>
            <a:pPr marL="0" indent="0">
              <a:buNone/>
            </a:pPr>
            <a:r>
              <a:rPr lang="en-US" altLang="zh-CN" dirty="0">
                <a:solidFill>
                  <a:schemeClr val="tx1"/>
                </a:solidFill>
              </a:rPr>
              <a:t>	</a:t>
            </a:r>
            <a:r>
              <a:rPr lang="en-US" altLang="zh-CN" dirty="0">
                <a:solidFill>
                  <a:srgbClr val="92D050"/>
                </a:solidFill>
              </a:rPr>
              <a:t>using namespace </a:t>
            </a:r>
            <a:r>
              <a:rPr lang="en-US" altLang="zh-CN" dirty="0">
                <a:solidFill>
                  <a:schemeClr val="tx1"/>
                </a:solidFill>
              </a:rPr>
              <a:t>std;</a:t>
            </a:r>
          </a:p>
          <a:p>
            <a:r>
              <a:rPr lang="en-US" altLang="zh-CN" dirty="0">
                <a:solidFill>
                  <a:schemeClr val="tx1"/>
                </a:solidFill>
              </a:rPr>
              <a:t>At the beginning of program.</a:t>
            </a:r>
          </a:p>
          <a:p>
            <a:r>
              <a:rPr lang="en-US" altLang="zh-CN" dirty="0">
                <a:solidFill>
                  <a:schemeClr val="tx1"/>
                </a:solidFill>
              </a:rPr>
              <a:t>Note: This operation may cause name conflict, so be careful.</a:t>
            </a:r>
            <a:endParaRPr lang="en-US" altLang="zh-CN" dirty="0">
              <a:solidFill>
                <a:schemeClr val="accent5"/>
              </a:solidFill>
            </a:endParaRPr>
          </a:p>
        </p:txBody>
      </p:sp>
    </p:spTree>
    <p:extLst>
      <p:ext uri="{BB962C8B-B14F-4D97-AF65-F5344CB8AC3E}">
        <p14:creationId xmlns:p14="http://schemas.microsoft.com/office/powerpoint/2010/main" val="156082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657D-A37E-4F47-8E48-4DAD88955D34}"/>
              </a:ext>
            </a:extLst>
          </p:cNvPr>
          <p:cNvSpPr>
            <a:spLocks noGrp="1"/>
          </p:cNvSpPr>
          <p:nvPr>
            <p:ph type="title"/>
          </p:nvPr>
        </p:nvSpPr>
        <p:spPr/>
        <p:txBody>
          <a:bodyPr/>
          <a:lstStyle/>
          <a:p>
            <a:r>
              <a:rPr lang="en-US" altLang="zh-CN" dirty="0"/>
              <a:t>C++ Libraries</a:t>
            </a:r>
            <a:endParaRPr lang="zh-CN" altLang="en-US" dirty="0"/>
          </a:p>
        </p:txBody>
      </p:sp>
      <p:sp>
        <p:nvSpPr>
          <p:cNvPr id="3" name="内容占位符 2">
            <a:extLst>
              <a:ext uri="{FF2B5EF4-FFF2-40B4-BE49-F238E27FC236}">
                <a16:creationId xmlns:a16="http://schemas.microsoft.com/office/drawing/2014/main" id="{409B65F2-6ED0-4B88-B5F4-116E8F9C7690}"/>
              </a:ext>
            </a:extLst>
          </p:cNvPr>
          <p:cNvSpPr>
            <a:spLocks noGrp="1"/>
          </p:cNvSpPr>
          <p:nvPr>
            <p:ph idx="1"/>
          </p:nvPr>
        </p:nvSpPr>
        <p:spPr/>
        <p:txBody>
          <a:bodyPr/>
          <a:lstStyle/>
          <a:p>
            <a:r>
              <a:rPr lang="en-US" altLang="zh-CN" dirty="0"/>
              <a:t>C++ has different conventions when including standard library. When we want to include a standard library, we don’t need to add the “.h” (actually it may not be a “.h” file as well). For example when we need to include iostream library (we will talk about it soon), we shall use:</a:t>
            </a:r>
          </a:p>
          <a:p>
            <a:pPr marL="0" indent="0">
              <a:buNone/>
            </a:pPr>
            <a:r>
              <a:rPr lang="en-US" altLang="zh-CN" dirty="0"/>
              <a:t>	</a:t>
            </a:r>
            <a:r>
              <a:rPr lang="en-US" altLang="zh-CN" dirty="0">
                <a:solidFill>
                  <a:srgbClr val="92D050"/>
                </a:solidFill>
              </a:rPr>
              <a:t>#include</a:t>
            </a:r>
            <a:r>
              <a:rPr lang="en-US" altLang="zh-CN" dirty="0"/>
              <a:t> &lt;iostream&gt;</a:t>
            </a:r>
          </a:p>
          <a:p>
            <a:r>
              <a:rPr lang="en-US" altLang="zh-CN" dirty="0"/>
              <a:t>Most C libraries are compatible with C++ (through a special mechanism called extern “C”). To make them compatible will C++-style library include, we add a “c” before the library name and delete the “.h” after it. For example, when we want to include “</a:t>
            </a:r>
            <a:r>
              <a:rPr lang="en-US" altLang="zh-CN" dirty="0" err="1"/>
              <a:t>stdlib.h</a:t>
            </a:r>
            <a:r>
              <a:rPr lang="en-US" altLang="zh-CN" dirty="0"/>
              <a:t>”, we shall use:</a:t>
            </a:r>
          </a:p>
          <a:p>
            <a:pPr marL="0" indent="0">
              <a:buNone/>
            </a:pPr>
            <a:r>
              <a:rPr lang="en-US" altLang="zh-CN" dirty="0"/>
              <a:t>	</a:t>
            </a:r>
            <a:r>
              <a:rPr lang="en-US" altLang="zh-CN" dirty="0">
                <a:solidFill>
                  <a:srgbClr val="92D050"/>
                </a:solidFill>
              </a:rPr>
              <a:t>#include </a:t>
            </a:r>
            <a:r>
              <a:rPr lang="en-US" altLang="zh-CN" dirty="0"/>
              <a:t>&lt;</a:t>
            </a:r>
            <a:r>
              <a:rPr lang="en-US" altLang="zh-CN" dirty="0" err="1"/>
              <a:t>cstdlib</a:t>
            </a:r>
            <a:r>
              <a:rPr lang="en-US" altLang="zh-CN" dirty="0"/>
              <a:t>&gt;</a:t>
            </a:r>
          </a:p>
        </p:txBody>
      </p:sp>
    </p:spTree>
    <p:extLst>
      <p:ext uri="{BB962C8B-B14F-4D97-AF65-F5344CB8AC3E}">
        <p14:creationId xmlns:p14="http://schemas.microsoft.com/office/powerpoint/2010/main" val="66082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520E9-B9B1-4214-A7F2-601A74EB619B}"/>
              </a:ext>
            </a:extLst>
          </p:cNvPr>
          <p:cNvSpPr>
            <a:spLocks noGrp="1"/>
          </p:cNvSpPr>
          <p:nvPr>
            <p:ph type="title"/>
          </p:nvPr>
        </p:nvSpPr>
        <p:spPr/>
        <p:txBody>
          <a:bodyPr/>
          <a:lstStyle/>
          <a:p>
            <a:r>
              <a:rPr lang="en-US" altLang="zh-CN" dirty="0"/>
              <a:t>C++-style I/O</a:t>
            </a:r>
            <a:endParaRPr lang="zh-CN" altLang="en-US" dirty="0"/>
          </a:p>
        </p:txBody>
      </p:sp>
      <p:sp>
        <p:nvSpPr>
          <p:cNvPr id="3" name="内容占位符 2">
            <a:extLst>
              <a:ext uri="{FF2B5EF4-FFF2-40B4-BE49-F238E27FC236}">
                <a16:creationId xmlns:a16="http://schemas.microsoft.com/office/drawing/2014/main" id="{FEC20B17-7C65-414E-A2F2-98DD3224AABA}"/>
              </a:ext>
            </a:extLst>
          </p:cNvPr>
          <p:cNvSpPr>
            <a:spLocks noGrp="1"/>
          </p:cNvSpPr>
          <p:nvPr>
            <p:ph idx="1"/>
          </p:nvPr>
        </p:nvSpPr>
        <p:spPr/>
        <p:txBody>
          <a:bodyPr/>
          <a:lstStyle/>
          <a:p>
            <a:r>
              <a:rPr lang="en-US" altLang="zh-CN" dirty="0"/>
              <a:t>Because we have class and template mechanisms in C++, we are able to change our I/O functions into more elegant expressions. The standard I/O functions in C++ is called stream I/O and is included in &lt;iostream&gt; library.</a:t>
            </a:r>
          </a:p>
          <a:p>
            <a:r>
              <a:rPr lang="en-US" altLang="zh-CN" dirty="0"/>
              <a:t>Iostream mainly includes </a:t>
            </a:r>
            <a:r>
              <a:rPr lang="en-US" altLang="zh-CN" dirty="0" err="1"/>
              <a:t>cin</a:t>
            </a:r>
            <a:r>
              <a:rPr lang="en-US" altLang="zh-CN" dirty="0"/>
              <a:t> and </a:t>
            </a:r>
            <a:r>
              <a:rPr lang="en-US" altLang="zh-CN" dirty="0" err="1"/>
              <a:t>cout</a:t>
            </a:r>
            <a:r>
              <a:rPr lang="en-US" altLang="zh-CN" dirty="0"/>
              <a:t> as two important </a:t>
            </a:r>
            <a:r>
              <a:rPr lang="en-US" altLang="zh-CN" dirty="0">
                <a:solidFill>
                  <a:schemeClr val="accent4"/>
                </a:solidFill>
              </a:rPr>
              <a:t>variables</a:t>
            </a:r>
            <a:r>
              <a:rPr lang="en-US" altLang="zh-CN" dirty="0"/>
              <a:t> in std namespace. Besides, there is another important variable </a:t>
            </a:r>
            <a:r>
              <a:rPr lang="en-US" altLang="zh-CN" dirty="0" err="1"/>
              <a:t>endl</a:t>
            </a:r>
            <a:r>
              <a:rPr lang="en-US" altLang="zh-CN" dirty="0"/>
              <a:t>. In such variables, the “&lt;&lt;” and “&gt;&gt;” operators are overloaded to represent the stream of information.</a:t>
            </a:r>
          </a:p>
        </p:txBody>
      </p:sp>
    </p:spTree>
    <p:extLst>
      <p:ext uri="{BB962C8B-B14F-4D97-AF65-F5344CB8AC3E}">
        <p14:creationId xmlns:p14="http://schemas.microsoft.com/office/powerpoint/2010/main" val="157835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A5B85-5DB3-4FED-BF30-11E645A51B81}"/>
              </a:ext>
            </a:extLst>
          </p:cNvPr>
          <p:cNvSpPr>
            <a:spLocks noGrp="1"/>
          </p:cNvSpPr>
          <p:nvPr>
            <p:ph type="title"/>
          </p:nvPr>
        </p:nvSpPr>
        <p:spPr/>
        <p:txBody>
          <a:bodyPr/>
          <a:lstStyle/>
          <a:p>
            <a:r>
              <a:rPr lang="en-US" altLang="zh-CN" dirty="0"/>
              <a:t>C++-style Standard Output</a:t>
            </a:r>
            <a:endParaRPr lang="zh-CN" altLang="en-US" dirty="0"/>
          </a:p>
        </p:txBody>
      </p:sp>
      <p:sp>
        <p:nvSpPr>
          <p:cNvPr id="3" name="内容占位符 2">
            <a:extLst>
              <a:ext uri="{FF2B5EF4-FFF2-40B4-BE49-F238E27FC236}">
                <a16:creationId xmlns:a16="http://schemas.microsoft.com/office/drawing/2014/main" id="{C541E9D6-2C67-4271-9186-86E820CE2F61}"/>
              </a:ext>
            </a:extLst>
          </p:cNvPr>
          <p:cNvSpPr>
            <a:spLocks noGrp="1"/>
          </p:cNvSpPr>
          <p:nvPr>
            <p:ph idx="1"/>
          </p:nvPr>
        </p:nvSpPr>
        <p:spPr/>
        <p:txBody>
          <a:bodyPr>
            <a:normAutofit lnSpcReduction="10000"/>
          </a:bodyPr>
          <a:lstStyle/>
          <a:p>
            <a:r>
              <a:rPr lang="en-US" altLang="zh-CN" dirty="0"/>
              <a:t>Syntax:</a:t>
            </a:r>
          </a:p>
          <a:p>
            <a:pPr marL="0" indent="0">
              <a:buNone/>
            </a:pPr>
            <a:r>
              <a:rPr lang="en-US" altLang="zh-CN" dirty="0"/>
              <a:t>	std::</a:t>
            </a:r>
            <a:r>
              <a:rPr lang="en-US" altLang="zh-CN" dirty="0" err="1"/>
              <a:t>cout</a:t>
            </a:r>
            <a:r>
              <a:rPr lang="en-US" altLang="zh-CN" dirty="0"/>
              <a:t> &lt;&lt; </a:t>
            </a:r>
            <a:r>
              <a:rPr lang="en-US" altLang="zh-CN" dirty="0" err="1"/>
              <a:t>blablabla</a:t>
            </a:r>
            <a:r>
              <a:rPr lang="en-US" altLang="zh-CN" dirty="0"/>
              <a:t> &lt;&lt; std::</a:t>
            </a:r>
            <a:r>
              <a:rPr lang="en-US" altLang="zh-CN" dirty="0" err="1"/>
              <a:t>endl</a:t>
            </a:r>
            <a:r>
              <a:rPr lang="en-US" altLang="zh-CN" dirty="0"/>
              <a:t>;</a:t>
            </a:r>
          </a:p>
          <a:p>
            <a:r>
              <a:rPr lang="en-US" altLang="zh-CN" dirty="0"/>
              <a:t>We could see that the direction of arrow means that the information flows into the “</a:t>
            </a:r>
            <a:r>
              <a:rPr lang="en-US" altLang="zh-CN" dirty="0" err="1"/>
              <a:t>cout</a:t>
            </a:r>
            <a:r>
              <a:rPr lang="en-US" altLang="zh-CN" dirty="0"/>
              <a:t>” variable.</a:t>
            </a:r>
          </a:p>
          <a:p>
            <a:r>
              <a:rPr lang="en-US" altLang="zh-CN" dirty="0"/>
              <a:t>After “&lt;&lt;”, we could attach different types of variables, and the “std::</a:t>
            </a:r>
            <a:r>
              <a:rPr lang="en-US" altLang="zh-CN" dirty="0" err="1"/>
              <a:t>cout</a:t>
            </a:r>
            <a:r>
              <a:rPr lang="en-US" altLang="zh-CN" dirty="0"/>
              <a:t> &lt;&lt; </a:t>
            </a:r>
            <a:r>
              <a:rPr lang="en-US" altLang="zh-CN" dirty="0" err="1"/>
              <a:t>blablabla</a:t>
            </a:r>
            <a:r>
              <a:rPr lang="en-US" altLang="zh-CN" dirty="0"/>
              <a:t>” will return </a:t>
            </a:r>
            <a:r>
              <a:rPr lang="en-US" altLang="zh-CN" dirty="0" err="1"/>
              <a:t>cout</a:t>
            </a:r>
            <a:r>
              <a:rPr lang="en-US" altLang="zh-CN" dirty="0"/>
              <a:t> itself. So we could write out program like this:</a:t>
            </a:r>
          </a:p>
          <a:p>
            <a:pPr marL="0" indent="0">
              <a:buNone/>
            </a:pPr>
            <a:r>
              <a:rPr lang="en-US" altLang="zh-CN" dirty="0"/>
              <a:t>	</a:t>
            </a:r>
            <a:r>
              <a:rPr lang="en-US" altLang="zh-CN" dirty="0">
                <a:solidFill>
                  <a:srgbClr val="92D050"/>
                </a:solidFill>
              </a:rPr>
              <a:t>int </a:t>
            </a:r>
            <a:r>
              <a:rPr lang="en-US" altLang="zh-CN" dirty="0"/>
              <a:t>a = 1;</a:t>
            </a:r>
          </a:p>
          <a:p>
            <a:pPr marL="0" indent="0">
              <a:buNone/>
            </a:pPr>
            <a:r>
              <a:rPr lang="en-US" altLang="zh-CN" dirty="0"/>
              <a:t>	</a:t>
            </a:r>
            <a:r>
              <a:rPr lang="en-US" altLang="zh-CN" dirty="0">
                <a:solidFill>
                  <a:srgbClr val="92D050"/>
                </a:solidFill>
              </a:rPr>
              <a:t>char </a:t>
            </a:r>
            <a:r>
              <a:rPr lang="en-US" altLang="zh-CN" dirty="0"/>
              <a:t>b[] = “Hello ”;</a:t>
            </a:r>
          </a:p>
          <a:p>
            <a:pPr marL="0" indent="0">
              <a:buNone/>
            </a:pPr>
            <a:r>
              <a:rPr lang="en-US" altLang="zh-CN" dirty="0"/>
              <a:t>	std::</a:t>
            </a:r>
            <a:r>
              <a:rPr lang="en-US" altLang="zh-CN" dirty="0" err="1"/>
              <a:t>cout</a:t>
            </a:r>
            <a:r>
              <a:rPr lang="en-US" altLang="zh-CN" dirty="0"/>
              <a:t> &lt;&lt; b &lt;&lt; a &lt;&lt; ‘!’ &lt;&lt; std::</a:t>
            </a:r>
            <a:r>
              <a:rPr lang="en-US" altLang="zh-CN" dirty="0" err="1"/>
              <a:t>endl</a:t>
            </a:r>
            <a:r>
              <a:rPr lang="en-US" altLang="zh-CN" dirty="0"/>
              <a:t>;</a:t>
            </a:r>
          </a:p>
          <a:p>
            <a:r>
              <a:rPr lang="en-US" altLang="zh-CN" dirty="0" err="1"/>
              <a:t>endl</a:t>
            </a:r>
            <a:r>
              <a:rPr lang="en-US" altLang="zh-CN" dirty="0"/>
              <a:t> is the stream end, which means a line change and meanwhile write the message on the screen.</a:t>
            </a:r>
          </a:p>
        </p:txBody>
      </p:sp>
    </p:spTree>
    <p:extLst>
      <p:ext uri="{BB962C8B-B14F-4D97-AF65-F5344CB8AC3E}">
        <p14:creationId xmlns:p14="http://schemas.microsoft.com/office/powerpoint/2010/main" val="107965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F87F-E8C0-4164-A677-62F76CB817C6}"/>
              </a:ext>
            </a:extLst>
          </p:cNvPr>
          <p:cNvSpPr>
            <a:spLocks noGrp="1"/>
          </p:cNvSpPr>
          <p:nvPr>
            <p:ph type="title"/>
          </p:nvPr>
        </p:nvSpPr>
        <p:spPr/>
        <p:txBody>
          <a:bodyPr/>
          <a:lstStyle/>
          <a:p>
            <a:r>
              <a:rPr lang="en-US" altLang="zh-CN" dirty="0"/>
              <a:t>C++-style Standard Input</a:t>
            </a:r>
            <a:endParaRPr lang="zh-CN" altLang="en-US" dirty="0"/>
          </a:p>
        </p:txBody>
      </p:sp>
      <p:sp>
        <p:nvSpPr>
          <p:cNvPr id="3" name="内容占位符 2">
            <a:extLst>
              <a:ext uri="{FF2B5EF4-FFF2-40B4-BE49-F238E27FC236}">
                <a16:creationId xmlns:a16="http://schemas.microsoft.com/office/drawing/2014/main" id="{0F8FAEF7-CB4C-4B1A-9CF5-1F0A38A99675}"/>
              </a:ext>
            </a:extLst>
          </p:cNvPr>
          <p:cNvSpPr>
            <a:spLocks noGrp="1"/>
          </p:cNvSpPr>
          <p:nvPr>
            <p:ph idx="1"/>
          </p:nvPr>
        </p:nvSpPr>
        <p:spPr/>
        <p:txBody>
          <a:bodyPr/>
          <a:lstStyle/>
          <a:p>
            <a:r>
              <a:rPr lang="en-US" altLang="zh-CN" dirty="0"/>
              <a:t>Syntax:</a:t>
            </a:r>
          </a:p>
          <a:p>
            <a:pPr marL="0" indent="0">
              <a:buNone/>
            </a:pPr>
            <a:r>
              <a:rPr lang="en-US" altLang="zh-CN" dirty="0"/>
              <a:t>	std::</a:t>
            </a:r>
            <a:r>
              <a:rPr lang="en-US" altLang="zh-CN" dirty="0" err="1"/>
              <a:t>cin</a:t>
            </a:r>
            <a:r>
              <a:rPr lang="en-US" altLang="zh-CN" dirty="0"/>
              <a:t> &gt;&gt; </a:t>
            </a:r>
            <a:r>
              <a:rPr lang="en-US" altLang="zh-CN" dirty="0" err="1"/>
              <a:t>varA</a:t>
            </a:r>
            <a:r>
              <a:rPr lang="en-US" altLang="zh-CN" dirty="0"/>
              <a:t> &gt;&gt; </a:t>
            </a:r>
            <a:r>
              <a:rPr lang="en-US" altLang="zh-CN" dirty="0" err="1"/>
              <a:t>varB</a:t>
            </a:r>
            <a:r>
              <a:rPr lang="en-US" altLang="zh-CN" dirty="0"/>
              <a:t> &gt;&gt; …;</a:t>
            </a:r>
          </a:p>
          <a:p>
            <a:r>
              <a:rPr lang="en-US" altLang="zh-CN" dirty="0" err="1"/>
              <a:t>cin</a:t>
            </a:r>
            <a:r>
              <a:rPr lang="en-US" altLang="zh-CN" dirty="0"/>
              <a:t> will match any possible separators(including spaces, line changes, etc.), and separate the input.</a:t>
            </a:r>
          </a:p>
          <a:p>
            <a:r>
              <a:rPr lang="en-US" altLang="zh-CN" dirty="0"/>
              <a:t>So, to input a command is very easy in C++, for example:</a:t>
            </a:r>
          </a:p>
          <a:p>
            <a:pPr marL="0" indent="0">
              <a:buNone/>
            </a:pPr>
            <a:r>
              <a:rPr lang="en-US" altLang="zh-CN" dirty="0"/>
              <a:t>	std::</a:t>
            </a:r>
            <a:r>
              <a:rPr lang="en-US" altLang="zh-CN" dirty="0" err="1"/>
              <a:t>cin</a:t>
            </a:r>
            <a:r>
              <a:rPr lang="en-US" altLang="zh-CN" dirty="0"/>
              <a:t> &gt;&gt; command &gt;&gt; arg1 &gt;&gt; arg2;</a:t>
            </a:r>
          </a:p>
          <a:p>
            <a:r>
              <a:rPr lang="en-US" altLang="zh-CN" dirty="0"/>
              <a:t>Will automatically recognize the command and arguments.</a:t>
            </a:r>
          </a:p>
        </p:txBody>
      </p:sp>
    </p:spTree>
    <p:extLst>
      <p:ext uri="{BB962C8B-B14F-4D97-AF65-F5344CB8AC3E}">
        <p14:creationId xmlns:p14="http://schemas.microsoft.com/office/powerpoint/2010/main" val="238845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87C9D-6068-4BF6-9688-AFD522F1011C}"/>
              </a:ext>
            </a:extLst>
          </p:cNvPr>
          <p:cNvSpPr>
            <a:spLocks noGrp="1"/>
          </p:cNvSpPr>
          <p:nvPr>
            <p:ph type="title"/>
          </p:nvPr>
        </p:nvSpPr>
        <p:spPr/>
        <p:txBody>
          <a:bodyPr/>
          <a:lstStyle/>
          <a:p>
            <a:r>
              <a:rPr lang="en-US" altLang="zh-CN" dirty="0"/>
              <a:t>C++-style string</a:t>
            </a:r>
            <a:endParaRPr lang="zh-CN" altLang="en-US" dirty="0"/>
          </a:p>
        </p:txBody>
      </p:sp>
      <p:sp>
        <p:nvSpPr>
          <p:cNvPr id="3" name="内容占位符 2">
            <a:extLst>
              <a:ext uri="{FF2B5EF4-FFF2-40B4-BE49-F238E27FC236}">
                <a16:creationId xmlns:a16="http://schemas.microsoft.com/office/drawing/2014/main" id="{87E28417-F298-4A51-800E-5F75D10A7470}"/>
              </a:ext>
            </a:extLst>
          </p:cNvPr>
          <p:cNvSpPr>
            <a:spLocks noGrp="1"/>
          </p:cNvSpPr>
          <p:nvPr>
            <p:ph idx="1"/>
          </p:nvPr>
        </p:nvSpPr>
        <p:spPr/>
        <p:txBody>
          <a:bodyPr/>
          <a:lstStyle/>
          <a:p>
            <a:r>
              <a:rPr lang="en-US" altLang="zh-CN" dirty="0"/>
              <a:t>Using class and template techniques, C++ has also provided an useful (though not best optimized) string library “&lt;string&gt;”. </a:t>
            </a:r>
          </a:p>
          <a:p>
            <a:r>
              <a:rPr lang="en-US" altLang="zh-CN" dirty="0"/>
              <a:t>When we want to declare a string, we could use:</a:t>
            </a:r>
          </a:p>
          <a:p>
            <a:pPr marL="0" indent="0">
              <a:buNone/>
            </a:pPr>
            <a:r>
              <a:rPr lang="en-US" altLang="zh-CN" dirty="0"/>
              <a:t>	std::string str = “</a:t>
            </a:r>
            <a:r>
              <a:rPr lang="en-US" altLang="zh-CN" dirty="0" err="1"/>
              <a:t>blablabla</a:t>
            </a:r>
            <a:r>
              <a:rPr lang="en-US" altLang="zh-CN" dirty="0"/>
              <a:t>”; </a:t>
            </a:r>
            <a:r>
              <a:rPr lang="en-US" altLang="zh-CN" dirty="0">
                <a:solidFill>
                  <a:schemeClr val="tx1">
                    <a:lumMod val="50000"/>
                    <a:lumOff val="50000"/>
                  </a:schemeClr>
                </a:solidFill>
              </a:rPr>
              <a:t>// This is assignment operator overload</a:t>
            </a:r>
          </a:p>
          <a:p>
            <a:pPr marL="0" indent="0">
              <a:buNone/>
            </a:pPr>
            <a:r>
              <a:rPr lang="en-US" altLang="zh-CN" dirty="0"/>
              <a:t>	or</a:t>
            </a:r>
          </a:p>
          <a:p>
            <a:pPr marL="0" indent="0">
              <a:buNone/>
            </a:pPr>
            <a:r>
              <a:rPr lang="en-US" altLang="zh-CN" dirty="0"/>
              <a:t>	std::string str(“</a:t>
            </a:r>
            <a:r>
              <a:rPr lang="en-US" altLang="zh-CN" dirty="0" err="1"/>
              <a:t>blablabla</a:t>
            </a:r>
            <a:r>
              <a:rPr lang="en-US" altLang="zh-CN" dirty="0"/>
              <a:t>”); </a:t>
            </a:r>
            <a:r>
              <a:rPr lang="en-US" altLang="zh-CN" dirty="0">
                <a:solidFill>
                  <a:schemeClr val="tx1">
                    <a:lumMod val="50000"/>
                    <a:lumOff val="50000"/>
                  </a:schemeClr>
                </a:solidFill>
              </a:rPr>
              <a:t>// This is constructor mechanism</a:t>
            </a:r>
          </a:p>
          <a:p>
            <a:r>
              <a:rPr lang="en-US" altLang="zh-CN" dirty="0"/>
              <a:t>The string could automatically store infinite number of characters and don’t need to worry about memory leak. </a:t>
            </a:r>
            <a:r>
              <a:rPr lang="en-US" altLang="zh-CN" dirty="0" err="1"/>
              <a:t>Cin</a:t>
            </a:r>
            <a:r>
              <a:rPr lang="en-US" altLang="zh-CN" dirty="0"/>
              <a:t> and </a:t>
            </a:r>
            <a:r>
              <a:rPr lang="en-US" altLang="zh-CN" dirty="0" err="1"/>
              <a:t>cout</a:t>
            </a:r>
            <a:r>
              <a:rPr lang="en-US" altLang="zh-CN" dirty="0"/>
              <a:t> could also take string as parameters.</a:t>
            </a:r>
            <a:endParaRPr lang="zh-CN" altLang="en-US" dirty="0"/>
          </a:p>
        </p:txBody>
      </p:sp>
    </p:spTree>
    <p:extLst>
      <p:ext uri="{BB962C8B-B14F-4D97-AF65-F5344CB8AC3E}">
        <p14:creationId xmlns:p14="http://schemas.microsoft.com/office/powerpoint/2010/main" val="82319473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598</TotalTime>
  <Words>1236</Words>
  <Application>Microsoft Office PowerPoint</Application>
  <PresentationFormat>宽屏</PresentationFormat>
  <Paragraphs>95</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Trebuchet MS</vt:lpstr>
      <vt:lpstr>Wingdings 3</vt:lpstr>
      <vt:lpstr>平面</vt:lpstr>
      <vt:lpstr>VG101 Jigang RC10</vt:lpstr>
      <vt:lpstr>What’s different in C++</vt:lpstr>
      <vt:lpstr>Namespace &amp; scope operator</vt:lpstr>
      <vt:lpstr>Using namespace std;</vt:lpstr>
      <vt:lpstr>C++ Libraries</vt:lpstr>
      <vt:lpstr>C++-style I/O</vt:lpstr>
      <vt:lpstr>C++-style Standard Output</vt:lpstr>
      <vt:lpstr>C++-style Standard Input</vt:lpstr>
      <vt:lpstr>C++-style string</vt:lpstr>
      <vt:lpstr>C++-style string</vt:lpstr>
      <vt:lpstr>Class &amp; Object</vt:lpstr>
      <vt:lpstr>Simple class in C++</vt:lpstr>
      <vt:lpstr>Write implementations for class</vt:lpstr>
      <vt:lpstr>Initializing a class</vt:lpstr>
      <vt:lpstr>Add functions to the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VG101 Jigang RC</dc:title>
  <dc:creator>2249055817@qq.com</dc:creator>
  <cp:lastModifiedBy>2249055817@qq.com</cp:lastModifiedBy>
  <cp:revision>14</cp:revision>
  <dcterms:created xsi:type="dcterms:W3CDTF">2019-11-24T16:11:50Z</dcterms:created>
  <dcterms:modified xsi:type="dcterms:W3CDTF">2019-11-25T02:10:36Z</dcterms:modified>
</cp:coreProperties>
</file>