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8"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73A8E-AE0D-45A0-BC4B-6C0F1A94BE5A}"/>
              </a:ext>
            </a:extLst>
          </p:cNvPr>
          <p:cNvSpPr>
            <a:spLocks noGrp="1"/>
          </p:cNvSpPr>
          <p:nvPr>
            <p:ph type="ctrTitle"/>
          </p:nvPr>
        </p:nvSpPr>
        <p:spPr/>
        <p:txBody>
          <a:bodyPr/>
          <a:lstStyle/>
          <a:p>
            <a:r>
              <a:rPr lang="en-US" altLang="zh-CN" dirty="0"/>
              <a:t>VG101 </a:t>
            </a:r>
            <a:r>
              <a:rPr lang="en-US" altLang="zh-CN" dirty="0" err="1"/>
              <a:t>Jigang</a:t>
            </a:r>
            <a:r>
              <a:rPr lang="en-US" altLang="zh-CN" dirty="0"/>
              <a:t> RC11</a:t>
            </a:r>
            <a:endParaRPr lang="zh-CN" altLang="en-US" dirty="0"/>
          </a:p>
        </p:txBody>
      </p:sp>
      <p:sp>
        <p:nvSpPr>
          <p:cNvPr id="3" name="副标题 2">
            <a:extLst>
              <a:ext uri="{FF2B5EF4-FFF2-40B4-BE49-F238E27FC236}">
                <a16:creationId xmlns:a16="http://schemas.microsoft.com/office/drawing/2014/main" id="{448293AD-DB32-4220-8F36-EBEB02BD1ED4}"/>
              </a:ext>
            </a:extLst>
          </p:cNvPr>
          <p:cNvSpPr>
            <a:spLocks noGrp="1"/>
          </p:cNvSpPr>
          <p:nvPr>
            <p:ph type="subTitle" idx="1"/>
          </p:nvPr>
        </p:nvSpPr>
        <p:spPr/>
        <p:txBody>
          <a:bodyPr/>
          <a:lstStyle/>
          <a:p>
            <a:r>
              <a:rPr lang="en-US" altLang="zh-CN" dirty="0"/>
              <a:t>Wang, </a:t>
            </a:r>
            <a:r>
              <a:rPr lang="en-US" altLang="zh-CN" dirty="0" err="1"/>
              <a:t>Kaibin</a:t>
            </a:r>
            <a:endParaRPr lang="zh-CN" altLang="en-US" dirty="0"/>
          </a:p>
        </p:txBody>
      </p:sp>
    </p:spTree>
    <p:extLst>
      <p:ext uri="{BB962C8B-B14F-4D97-AF65-F5344CB8AC3E}">
        <p14:creationId xmlns:p14="http://schemas.microsoft.com/office/powerpoint/2010/main" val="409080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062BE-7104-4BC5-A0BC-D80F1D77800B}"/>
              </a:ext>
            </a:extLst>
          </p:cNvPr>
          <p:cNvSpPr>
            <a:spLocks noGrp="1"/>
          </p:cNvSpPr>
          <p:nvPr>
            <p:ph type="title"/>
          </p:nvPr>
        </p:nvSpPr>
        <p:spPr/>
        <p:txBody>
          <a:bodyPr/>
          <a:lstStyle/>
          <a:p>
            <a:r>
              <a:rPr lang="en-US" altLang="zh-CN" dirty="0"/>
              <a:t>Operation of strings, operator override</a:t>
            </a:r>
            <a:endParaRPr lang="zh-CN" altLang="en-US" dirty="0"/>
          </a:p>
        </p:txBody>
      </p:sp>
      <p:sp>
        <p:nvSpPr>
          <p:cNvPr id="3" name="内容占位符 2">
            <a:extLst>
              <a:ext uri="{FF2B5EF4-FFF2-40B4-BE49-F238E27FC236}">
                <a16:creationId xmlns:a16="http://schemas.microsoft.com/office/drawing/2014/main" id="{8BFCE4E5-98B0-4B0B-B2C4-753BFC8A1A3E}"/>
              </a:ext>
            </a:extLst>
          </p:cNvPr>
          <p:cNvSpPr>
            <a:spLocks noGrp="1"/>
          </p:cNvSpPr>
          <p:nvPr>
            <p:ph idx="1"/>
          </p:nvPr>
        </p:nvSpPr>
        <p:spPr/>
        <p:txBody>
          <a:bodyPr/>
          <a:lstStyle/>
          <a:p>
            <a:r>
              <a:rPr lang="en-US" altLang="zh-CN" dirty="0"/>
              <a:t>To use string with common sense, we want to use operators like +, == to represent concatenate and comparison. Thus, we could the mechanism called operator override.</a:t>
            </a:r>
          </a:p>
          <a:p>
            <a:r>
              <a:rPr lang="en-US" altLang="zh-CN" dirty="0"/>
              <a:t>Syntax </a:t>
            </a:r>
            <a:r>
              <a:rPr lang="en-US" altLang="zh-CN" dirty="0" err="1"/>
              <a:t>returntype</a:t>
            </a:r>
            <a:r>
              <a:rPr lang="en-US" altLang="zh-CN" dirty="0"/>
              <a:t> operator+(</a:t>
            </a:r>
            <a:r>
              <a:rPr lang="en-US" altLang="zh-CN" dirty="0" err="1"/>
              <a:t>arg</a:t>
            </a:r>
            <a:r>
              <a:rPr lang="en-US" altLang="zh-CN" dirty="0"/>
              <a:t>);</a:t>
            </a:r>
          </a:p>
          <a:p>
            <a:r>
              <a:rPr lang="en-US" altLang="zh-CN" dirty="0"/>
              <a:t>For a binary operator, there is an </a:t>
            </a:r>
            <a:r>
              <a:rPr lang="en-US" altLang="zh-CN" dirty="0" err="1"/>
              <a:t>arg</a:t>
            </a:r>
            <a:r>
              <a:rPr lang="en-US" altLang="zh-CN" dirty="0"/>
              <a:t>, and for unary operator, there is no arg. The types of </a:t>
            </a:r>
            <a:r>
              <a:rPr lang="en-US" altLang="zh-CN" dirty="0" err="1"/>
              <a:t>arg</a:t>
            </a:r>
            <a:r>
              <a:rPr lang="en-US" altLang="zh-CN" dirty="0"/>
              <a:t> and return value may not always be the same type as the object.</a:t>
            </a:r>
          </a:p>
          <a:p>
            <a:r>
              <a:rPr lang="en-US" altLang="zh-CN" dirty="0"/>
              <a:t>Thus, we could write the add and comparison operations.</a:t>
            </a:r>
          </a:p>
        </p:txBody>
      </p:sp>
    </p:spTree>
    <p:extLst>
      <p:ext uri="{BB962C8B-B14F-4D97-AF65-F5344CB8AC3E}">
        <p14:creationId xmlns:p14="http://schemas.microsoft.com/office/powerpoint/2010/main" val="192627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D50B4-4D40-4916-8E9E-6EBC0365EB79}"/>
              </a:ext>
            </a:extLst>
          </p:cNvPr>
          <p:cNvSpPr>
            <a:spLocks noGrp="1"/>
          </p:cNvSpPr>
          <p:nvPr>
            <p:ph type="title"/>
          </p:nvPr>
        </p:nvSpPr>
        <p:spPr/>
        <p:txBody>
          <a:bodyPr/>
          <a:lstStyle/>
          <a:p>
            <a:r>
              <a:rPr lang="en-US" altLang="zh-CN" dirty="0"/>
              <a:t>Copy, copy constructor</a:t>
            </a:r>
            <a:endParaRPr lang="zh-CN" altLang="en-US" dirty="0"/>
          </a:p>
        </p:txBody>
      </p:sp>
      <p:sp>
        <p:nvSpPr>
          <p:cNvPr id="3" name="内容占位符 2">
            <a:extLst>
              <a:ext uri="{FF2B5EF4-FFF2-40B4-BE49-F238E27FC236}">
                <a16:creationId xmlns:a16="http://schemas.microsoft.com/office/drawing/2014/main" id="{B6693B55-982D-43AC-9B53-0110D4D3D3D9}"/>
              </a:ext>
            </a:extLst>
          </p:cNvPr>
          <p:cNvSpPr>
            <a:spLocks noGrp="1"/>
          </p:cNvSpPr>
          <p:nvPr>
            <p:ph idx="1"/>
          </p:nvPr>
        </p:nvSpPr>
        <p:spPr/>
        <p:txBody>
          <a:bodyPr/>
          <a:lstStyle/>
          <a:p>
            <a:r>
              <a:rPr lang="en-US" altLang="zh-CN" dirty="0"/>
              <a:t>To copy a string from another, we may not directly copy all the elements from the class to another, because the ‘data’ variable is only the address of data, and if we directly copy it, two instances will possess the same field of data.</a:t>
            </a:r>
          </a:p>
          <a:p>
            <a:r>
              <a:rPr lang="en-US" altLang="zh-CN" dirty="0"/>
              <a:t>Thus, we define a special operator to copy the variable.</a:t>
            </a:r>
          </a:p>
          <a:p>
            <a:r>
              <a:rPr lang="en-US" altLang="zh-CN" dirty="0"/>
              <a:t>In copy constructors, we use constant reference to pass value because the whole class is very big and the copy is expensive.</a:t>
            </a:r>
            <a:endParaRPr lang="zh-CN" altLang="en-US" dirty="0"/>
          </a:p>
        </p:txBody>
      </p:sp>
    </p:spTree>
    <p:extLst>
      <p:ext uri="{BB962C8B-B14F-4D97-AF65-F5344CB8AC3E}">
        <p14:creationId xmlns:p14="http://schemas.microsoft.com/office/powerpoint/2010/main" val="331293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11720-4D52-4F89-848D-50EF625B9D2D}"/>
              </a:ext>
            </a:extLst>
          </p:cNvPr>
          <p:cNvSpPr>
            <a:spLocks noGrp="1"/>
          </p:cNvSpPr>
          <p:nvPr>
            <p:ph type="title"/>
          </p:nvPr>
        </p:nvSpPr>
        <p:spPr/>
        <p:txBody>
          <a:bodyPr/>
          <a:lstStyle/>
          <a:p>
            <a:r>
              <a:rPr lang="en-US" altLang="zh-CN" dirty="0"/>
              <a:t>Copy, assignment operator override</a:t>
            </a:r>
            <a:endParaRPr lang="zh-CN" altLang="en-US" dirty="0"/>
          </a:p>
        </p:txBody>
      </p:sp>
      <p:sp>
        <p:nvSpPr>
          <p:cNvPr id="3" name="内容占位符 2">
            <a:extLst>
              <a:ext uri="{FF2B5EF4-FFF2-40B4-BE49-F238E27FC236}">
                <a16:creationId xmlns:a16="http://schemas.microsoft.com/office/drawing/2014/main" id="{452DD6F1-2468-4397-B649-2F0393CAE3D5}"/>
              </a:ext>
            </a:extLst>
          </p:cNvPr>
          <p:cNvSpPr>
            <a:spLocks noGrp="1"/>
          </p:cNvSpPr>
          <p:nvPr>
            <p:ph idx="1"/>
          </p:nvPr>
        </p:nvSpPr>
        <p:spPr/>
        <p:txBody>
          <a:bodyPr/>
          <a:lstStyle/>
          <a:p>
            <a:r>
              <a:rPr lang="en-US" altLang="zh-CN" dirty="0"/>
              <a:t>We could also use assignment operator to realize copy function, so we also need to override assignment operator. However, there is something special about the operator, that it needs to return the reference of itself to enable continuous assignment.</a:t>
            </a:r>
            <a:endParaRPr lang="zh-CN" altLang="en-US" dirty="0"/>
          </a:p>
        </p:txBody>
      </p:sp>
    </p:spTree>
    <p:extLst>
      <p:ext uri="{BB962C8B-B14F-4D97-AF65-F5344CB8AC3E}">
        <p14:creationId xmlns:p14="http://schemas.microsoft.com/office/powerpoint/2010/main" val="3349507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910CD-D4B7-4953-9660-A00DE567CCD0}"/>
              </a:ext>
            </a:extLst>
          </p:cNvPr>
          <p:cNvSpPr>
            <a:spLocks noGrp="1"/>
          </p:cNvSpPr>
          <p:nvPr>
            <p:ph type="title"/>
          </p:nvPr>
        </p:nvSpPr>
        <p:spPr/>
        <p:txBody>
          <a:bodyPr/>
          <a:lstStyle/>
          <a:p>
            <a:r>
              <a:rPr lang="en-US" altLang="zh-CN" dirty="0"/>
              <a:t>Get the values and [] operator</a:t>
            </a:r>
            <a:endParaRPr lang="zh-CN" altLang="en-US" dirty="0"/>
          </a:p>
        </p:txBody>
      </p:sp>
      <p:sp>
        <p:nvSpPr>
          <p:cNvPr id="3" name="内容占位符 2">
            <a:extLst>
              <a:ext uri="{FF2B5EF4-FFF2-40B4-BE49-F238E27FC236}">
                <a16:creationId xmlns:a16="http://schemas.microsoft.com/office/drawing/2014/main" id="{EC8A9C0B-CDF5-4BBE-B1CC-29BBA7A665FD}"/>
              </a:ext>
            </a:extLst>
          </p:cNvPr>
          <p:cNvSpPr>
            <a:spLocks noGrp="1"/>
          </p:cNvSpPr>
          <p:nvPr>
            <p:ph idx="1"/>
          </p:nvPr>
        </p:nvSpPr>
        <p:spPr/>
        <p:txBody>
          <a:bodyPr/>
          <a:lstStyle/>
          <a:p>
            <a:r>
              <a:rPr lang="en-US" altLang="zh-CN" dirty="0"/>
              <a:t>We should be careful about [] operator because it may sometimes let the user to change the values, and sometimes, it may not. So we need to write two [] operator override functions, one for non-constant variable, and another for constant variable. And remember, to let the user to change the value, we need to return a reference, but for constant [] operator, we need to use a constant reference.</a:t>
            </a:r>
          </a:p>
          <a:p>
            <a:r>
              <a:rPr lang="en-US" altLang="zh-CN" dirty="0"/>
              <a:t>If we want to make a function constant, we need to address the function as ‘const’ after the function declaration.</a:t>
            </a:r>
            <a:endParaRPr lang="zh-CN" altLang="en-US" dirty="0"/>
          </a:p>
        </p:txBody>
      </p:sp>
    </p:spTree>
    <p:extLst>
      <p:ext uri="{BB962C8B-B14F-4D97-AF65-F5344CB8AC3E}">
        <p14:creationId xmlns:p14="http://schemas.microsoft.com/office/powerpoint/2010/main" val="123544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0F399-F23D-4195-B5FB-31AF47DDC9FB}"/>
              </a:ext>
            </a:extLst>
          </p:cNvPr>
          <p:cNvSpPr>
            <a:spLocks noGrp="1"/>
          </p:cNvSpPr>
          <p:nvPr>
            <p:ph type="title"/>
          </p:nvPr>
        </p:nvSpPr>
        <p:spPr/>
        <p:txBody>
          <a:bodyPr/>
          <a:lstStyle/>
          <a:p>
            <a:r>
              <a:rPr lang="en-US" altLang="zh-CN" dirty="0"/>
              <a:t>I/O, and friend functions</a:t>
            </a:r>
            <a:endParaRPr lang="zh-CN" altLang="en-US" dirty="0"/>
          </a:p>
        </p:txBody>
      </p:sp>
      <p:sp>
        <p:nvSpPr>
          <p:cNvPr id="3" name="内容占位符 2">
            <a:extLst>
              <a:ext uri="{FF2B5EF4-FFF2-40B4-BE49-F238E27FC236}">
                <a16:creationId xmlns:a16="http://schemas.microsoft.com/office/drawing/2014/main" id="{9C10793B-C2C2-4018-813A-BB5898AC272C}"/>
              </a:ext>
            </a:extLst>
          </p:cNvPr>
          <p:cNvSpPr>
            <a:spLocks noGrp="1"/>
          </p:cNvSpPr>
          <p:nvPr>
            <p:ph idx="1"/>
          </p:nvPr>
        </p:nvSpPr>
        <p:spPr/>
        <p:txBody>
          <a:bodyPr/>
          <a:lstStyle/>
          <a:p>
            <a:r>
              <a:rPr lang="en-US" altLang="zh-CN" dirty="0"/>
              <a:t>To let </a:t>
            </a:r>
            <a:r>
              <a:rPr lang="en-US" altLang="zh-CN" dirty="0" err="1"/>
              <a:t>cin</a:t>
            </a:r>
            <a:r>
              <a:rPr lang="en-US" altLang="zh-CN" dirty="0"/>
              <a:t> and </a:t>
            </a:r>
            <a:r>
              <a:rPr lang="en-US" altLang="zh-CN" dirty="0" err="1"/>
              <a:t>cout</a:t>
            </a:r>
            <a:r>
              <a:rPr lang="en-US" altLang="zh-CN" dirty="0"/>
              <a:t> to recognize our variables, we need to override the &gt;&gt; and &lt;&lt; operators of </a:t>
            </a:r>
            <a:r>
              <a:rPr lang="en-US" altLang="zh-CN" dirty="0" err="1"/>
              <a:t>cin</a:t>
            </a:r>
            <a:r>
              <a:rPr lang="en-US" altLang="zh-CN" dirty="0"/>
              <a:t> and </a:t>
            </a:r>
            <a:r>
              <a:rPr lang="en-US" altLang="zh-CN" dirty="0" err="1"/>
              <a:t>cout</a:t>
            </a:r>
            <a:r>
              <a:rPr lang="en-US" altLang="zh-CN" dirty="0"/>
              <a:t>. However, we also need to visit the private variables inside the string instance. So we need to mark the function as friend, so that we could realize this mechanism. Note that friend function is not a member function so we don’t use scope operator.</a:t>
            </a:r>
            <a:endParaRPr lang="zh-CN" altLang="en-US" dirty="0"/>
          </a:p>
        </p:txBody>
      </p:sp>
    </p:spTree>
    <p:extLst>
      <p:ext uri="{BB962C8B-B14F-4D97-AF65-F5344CB8AC3E}">
        <p14:creationId xmlns:p14="http://schemas.microsoft.com/office/powerpoint/2010/main" val="208556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A1C02-87BE-4200-803D-65F91B0F39B8}"/>
              </a:ext>
            </a:extLst>
          </p:cNvPr>
          <p:cNvSpPr>
            <a:spLocks noGrp="1"/>
          </p:cNvSpPr>
          <p:nvPr>
            <p:ph type="title"/>
          </p:nvPr>
        </p:nvSpPr>
        <p:spPr/>
        <p:txBody>
          <a:bodyPr/>
          <a:lstStyle/>
          <a:p>
            <a:r>
              <a:rPr lang="en-US" altLang="zh-CN" dirty="0"/>
              <a:t>Testing our interface</a:t>
            </a:r>
            <a:endParaRPr lang="zh-CN" altLang="en-US" dirty="0"/>
          </a:p>
        </p:txBody>
      </p:sp>
      <p:sp>
        <p:nvSpPr>
          <p:cNvPr id="3" name="内容占位符 2">
            <a:extLst>
              <a:ext uri="{FF2B5EF4-FFF2-40B4-BE49-F238E27FC236}">
                <a16:creationId xmlns:a16="http://schemas.microsoft.com/office/drawing/2014/main" id="{AEDA96CB-E16D-4A47-B32D-2955A7588352}"/>
              </a:ext>
            </a:extLst>
          </p:cNvPr>
          <p:cNvSpPr>
            <a:spLocks noGrp="1"/>
          </p:cNvSpPr>
          <p:nvPr>
            <p:ph idx="1"/>
          </p:nvPr>
        </p:nvSpPr>
        <p:spPr/>
        <p:txBody>
          <a:bodyPr/>
          <a:lstStyle/>
          <a:p>
            <a:r>
              <a:rPr lang="en-US" altLang="zh-CN" dirty="0"/>
              <a:t>To test the function of our interface, we could create a new file and write our main function in that file. Thus, we could only test this interface without writing other functions.</a:t>
            </a:r>
            <a:endParaRPr lang="zh-CN" altLang="en-US" dirty="0"/>
          </a:p>
        </p:txBody>
      </p:sp>
    </p:spTree>
    <p:extLst>
      <p:ext uri="{BB962C8B-B14F-4D97-AF65-F5344CB8AC3E}">
        <p14:creationId xmlns:p14="http://schemas.microsoft.com/office/powerpoint/2010/main" val="172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BE09D-77D8-4B02-8096-6B9F4F53D0BC}"/>
              </a:ext>
            </a:extLst>
          </p:cNvPr>
          <p:cNvSpPr>
            <a:spLocks noGrp="1"/>
          </p:cNvSpPr>
          <p:nvPr>
            <p:ph type="title"/>
          </p:nvPr>
        </p:nvSpPr>
        <p:spPr/>
        <p:txBody>
          <a:bodyPr/>
          <a:lstStyle/>
          <a:p>
            <a:r>
              <a:rPr lang="en-US" altLang="zh-CN" dirty="0"/>
              <a:t>Inheritance and subtypes</a:t>
            </a:r>
            <a:endParaRPr lang="zh-CN" altLang="en-US" dirty="0"/>
          </a:p>
        </p:txBody>
      </p:sp>
      <p:sp>
        <p:nvSpPr>
          <p:cNvPr id="3" name="内容占位符 2">
            <a:extLst>
              <a:ext uri="{FF2B5EF4-FFF2-40B4-BE49-F238E27FC236}">
                <a16:creationId xmlns:a16="http://schemas.microsoft.com/office/drawing/2014/main" id="{74C53660-FF9F-43DC-B9AC-060265C84637}"/>
              </a:ext>
            </a:extLst>
          </p:cNvPr>
          <p:cNvSpPr>
            <a:spLocks noGrp="1"/>
          </p:cNvSpPr>
          <p:nvPr>
            <p:ph idx="1"/>
          </p:nvPr>
        </p:nvSpPr>
        <p:spPr/>
        <p:txBody>
          <a:bodyPr/>
          <a:lstStyle/>
          <a:p>
            <a:r>
              <a:rPr lang="en-US" altLang="zh-CN" dirty="0"/>
              <a:t>For classes, we could use inheritance and create some other classes with the features provided by the parent class, and some new features for that subtype.</a:t>
            </a:r>
          </a:p>
          <a:p>
            <a:r>
              <a:rPr lang="en-US" altLang="zh-CN" dirty="0"/>
              <a:t>Syntax: </a:t>
            </a:r>
            <a:r>
              <a:rPr lang="en-US" altLang="zh-CN" dirty="0">
                <a:solidFill>
                  <a:srgbClr val="92D050"/>
                </a:solidFill>
              </a:rPr>
              <a:t>class </a:t>
            </a:r>
            <a:r>
              <a:rPr lang="en-US" altLang="zh-CN" dirty="0"/>
              <a:t>sub : </a:t>
            </a:r>
            <a:r>
              <a:rPr lang="en-US" altLang="zh-CN" dirty="0">
                <a:solidFill>
                  <a:srgbClr val="92D050"/>
                </a:solidFill>
              </a:rPr>
              <a:t>public </a:t>
            </a:r>
            <a:r>
              <a:rPr lang="en-US" altLang="zh-CN" dirty="0"/>
              <a:t>parent</a:t>
            </a:r>
          </a:p>
          <a:p>
            <a:r>
              <a:rPr lang="en-US" altLang="zh-CN" dirty="0"/>
              <a:t>The public is important or the member in parent will be recognized as private and no one outside the class could visit it.</a:t>
            </a:r>
          </a:p>
          <a:p>
            <a:r>
              <a:rPr lang="en-US" altLang="zh-CN" dirty="0"/>
              <a:t>However, subtype cannot visit the private variables in parent types because it’s a class outside parent class. So we need other mechanism to enable this feature.</a:t>
            </a:r>
            <a:endParaRPr lang="zh-CN" altLang="en-US" dirty="0"/>
          </a:p>
        </p:txBody>
      </p:sp>
    </p:spTree>
    <p:extLst>
      <p:ext uri="{BB962C8B-B14F-4D97-AF65-F5344CB8AC3E}">
        <p14:creationId xmlns:p14="http://schemas.microsoft.com/office/powerpoint/2010/main" val="330703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89672-8F98-4C89-9EE2-F2AB03C295BF}"/>
              </a:ext>
            </a:extLst>
          </p:cNvPr>
          <p:cNvSpPr>
            <a:spLocks noGrp="1"/>
          </p:cNvSpPr>
          <p:nvPr>
            <p:ph type="title"/>
          </p:nvPr>
        </p:nvSpPr>
        <p:spPr/>
        <p:txBody>
          <a:bodyPr/>
          <a:lstStyle/>
          <a:p>
            <a:r>
              <a:rPr lang="en-US" altLang="zh-CN" dirty="0"/>
              <a:t>Protected variables</a:t>
            </a:r>
            <a:endParaRPr lang="zh-CN" altLang="en-US" dirty="0"/>
          </a:p>
        </p:txBody>
      </p:sp>
      <p:sp>
        <p:nvSpPr>
          <p:cNvPr id="3" name="内容占位符 2">
            <a:extLst>
              <a:ext uri="{FF2B5EF4-FFF2-40B4-BE49-F238E27FC236}">
                <a16:creationId xmlns:a16="http://schemas.microsoft.com/office/drawing/2014/main" id="{964AAE5B-DEA6-45C4-B9B6-51133BF363DB}"/>
              </a:ext>
            </a:extLst>
          </p:cNvPr>
          <p:cNvSpPr>
            <a:spLocks noGrp="1"/>
          </p:cNvSpPr>
          <p:nvPr>
            <p:ph idx="1"/>
          </p:nvPr>
        </p:nvSpPr>
        <p:spPr/>
        <p:txBody>
          <a:bodyPr/>
          <a:lstStyle/>
          <a:p>
            <a:r>
              <a:rPr lang="en-US" altLang="zh-CN" dirty="0"/>
              <a:t>If we want the subclass of a certain class to visit a variable in the parent class, we could use protected key-word to denote the variable. Then, the subclasses could visit the protected variables while the functions outside can not.</a:t>
            </a:r>
          </a:p>
          <a:p>
            <a:r>
              <a:rPr lang="en-US" altLang="zh-CN" dirty="0"/>
              <a:t>We can also denote certain class as friend as it could visit the private variables in this class.</a:t>
            </a:r>
            <a:endParaRPr lang="zh-CN" altLang="en-US" dirty="0"/>
          </a:p>
        </p:txBody>
      </p:sp>
    </p:spTree>
    <p:extLst>
      <p:ext uri="{BB962C8B-B14F-4D97-AF65-F5344CB8AC3E}">
        <p14:creationId xmlns:p14="http://schemas.microsoft.com/office/powerpoint/2010/main" val="221371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1C6C1-2131-43BF-9374-E5F002923038}"/>
              </a:ext>
            </a:extLst>
          </p:cNvPr>
          <p:cNvSpPr>
            <a:spLocks noGrp="1"/>
          </p:cNvSpPr>
          <p:nvPr>
            <p:ph type="title"/>
          </p:nvPr>
        </p:nvSpPr>
        <p:spPr/>
        <p:txBody>
          <a:bodyPr/>
          <a:lstStyle/>
          <a:p>
            <a:r>
              <a:rPr lang="en-US" altLang="zh-CN" dirty="0"/>
              <a:t>Constructor inheritance and list initialization</a:t>
            </a:r>
            <a:endParaRPr lang="zh-CN" altLang="en-US" dirty="0"/>
          </a:p>
        </p:txBody>
      </p:sp>
      <p:sp>
        <p:nvSpPr>
          <p:cNvPr id="3" name="内容占位符 2">
            <a:extLst>
              <a:ext uri="{FF2B5EF4-FFF2-40B4-BE49-F238E27FC236}">
                <a16:creationId xmlns:a16="http://schemas.microsoft.com/office/drawing/2014/main" id="{53B0ED03-3B91-49D2-9DC4-420ACE4AD37B}"/>
              </a:ext>
            </a:extLst>
          </p:cNvPr>
          <p:cNvSpPr>
            <a:spLocks noGrp="1"/>
          </p:cNvSpPr>
          <p:nvPr>
            <p:ph idx="1"/>
          </p:nvPr>
        </p:nvSpPr>
        <p:spPr/>
        <p:txBody>
          <a:bodyPr/>
          <a:lstStyle/>
          <a:p>
            <a:r>
              <a:rPr lang="en-US" altLang="zh-CN" dirty="0"/>
              <a:t>When a class with constructor has a subclass, the subclass should inherit its constructor. We often use the mechanism of list initialization to realize this feature:</a:t>
            </a:r>
          </a:p>
          <a:p>
            <a:r>
              <a:rPr lang="en-US" altLang="zh-CN" dirty="0"/>
              <a:t>Syntax: subclass(</a:t>
            </a:r>
            <a:r>
              <a:rPr lang="en-US" altLang="zh-CN" dirty="0" err="1"/>
              <a:t>args</a:t>
            </a:r>
            <a:r>
              <a:rPr lang="en-US" altLang="zh-CN" dirty="0"/>
              <a:t>) : </a:t>
            </a:r>
            <a:r>
              <a:rPr lang="en-US" altLang="zh-CN" dirty="0" err="1"/>
              <a:t>basclass</a:t>
            </a:r>
            <a:r>
              <a:rPr lang="en-US" altLang="zh-CN" dirty="0"/>
              <a:t>(</a:t>
            </a:r>
            <a:r>
              <a:rPr lang="en-US" altLang="zh-CN" dirty="0" err="1"/>
              <a:t>args</a:t>
            </a:r>
            <a:r>
              <a:rPr lang="en-US" altLang="zh-CN" dirty="0"/>
              <a:t>) {…}</a:t>
            </a:r>
          </a:p>
          <a:p>
            <a:r>
              <a:rPr lang="en-US" altLang="zh-CN" dirty="0"/>
              <a:t>List constructor is not only used in constructor inheritance, but can also be used in initializing member variables.</a:t>
            </a:r>
            <a:endParaRPr lang="zh-CN" altLang="en-US" dirty="0"/>
          </a:p>
        </p:txBody>
      </p:sp>
    </p:spTree>
    <p:extLst>
      <p:ext uri="{BB962C8B-B14F-4D97-AF65-F5344CB8AC3E}">
        <p14:creationId xmlns:p14="http://schemas.microsoft.com/office/powerpoint/2010/main" val="3978192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3CDEA-BA40-477A-BE83-A4BAAE36472A}"/>
              </a:ext>
            </a:extLst>
          </p:cNvPr>
          <p:cNvSpPr>
            <a:spLocks noGrp="1"/>
          </p:cNvSpPr>
          <p:nvPr>
            <p:ph type="title"/>
          </p:nvPr>
        </p:nvSpPr>
        <p:spPr/>
        <p:txBody>
          <a:bodyPr/>
          <a:lstStyle/>
          <a:p>
            <a:r>
              <a:rPr lang="en-US" altLang="zh-CN" dirty="0"/>
              <a:t>Abstraction, virtual function</a:t>
            </a:r>
            <a:endParaRPr lang="zh-CN" altLang="en-US" dirty="0"/>
          </a:p>
        </p:txBody>
      </p:sp>
      <p:sp>
        <p:nvSpPr>
          <p:cNvPr id="3" name="内容占位符 2">
            <a:extLst>
              <a:ext uri="{FF2B5EF4-FFF2-40B4-BE49-F238E27FC236}">
                <a16:creationId xmlns:a16="http://schemas.microsoft.com/office/drawing/2014/main" id="{79B4CCB6-8AAA-481C-891A-CB21E818C004}"/>
              </a:ext>
            </a:extLst>
          </p:cNvPr>
          <p:cNvSpPr>
            <a:spLocks noGrp="1"/>
          </p:cNvSpPr>
          <p:nvPr>
            <p:ph idx="1"/>
          </p:nvPr>
        </p:nvSpPr>
        <p:spPr/>
        <p:txBody>
          <a:bodyPr/>
          <a:lstStyle/>
          <a:p>
            <a:r>
              <a:rPr lang="en-US" altLang="zh-CN" dirty="0"/>
              <a:t>Subclass has very important usages in abstraction, for it creates a method to make abstract types and create detailed implementations in subtypes. But, if we need to use the abstract base type to store the variables and call the methods of the detailed implementation type, we need new mechanisms.</a:t>
            </a:r>
          </a:p>
          <a:p>
            <a:r>
              <a:rPr lang="en-US" altLang="zh-CN" dirty="0"/>
              <a:t>Syntax: </a:t>
            </a:r>
            <a:r>
              <a:rPr lang="en-US" altLang="zh-CN" dirty="0">
                <a:solidFill>
                  <a:srgbClr val="92D050"/>
                </a:solidFill>
              </a:rPr>
              <a:t>virtual</a:t>
            </a:r>
            <a:r>
              <a:rPr lang="en-US" altLang="zh-CN" dirty="0"/>
              <a:t> (function declaration)</a:t>
            </a:r>
          </a:p>
          <a:p>
            <a:r>
              <a:rPr lang="en-US" altLang="zh-CN" dirty="0"/>
              <a:t>The virtual function may not have an implementation, this time it becomes a pure virtual function, denoted by =0.</a:t>
            </a:r>
          </a:p>
          <a:p>
            <a:r>
              <a:rPr lang="en-US" altLang="zh-CN" dirty="0"/>
              <a:t>Syntax: </a:t>
            </a:r>
            <a:r>
              <a:rPr lang="en-US" altLang="zh-CN" dirty="0">
                <a:solidFill>
                  <a:srgbClr val="92D050"/>
                </a:solidFill>
              </a:rPr>
              <a:t>virtual</a:t>
            </a:r>
            <a:r>
              <a:rPr lang="en-US" altLang="zh-CN" dirty="0"/>
              <a:t> (function declaration) = 0;</a:t>
            </a:r>
          </a:p>
          <a:p>
            <a:r>
              <a:rPr lang="en-US" altLang="zh-CN" dirty="0"/>
              <a:t>A class with pure virtual function could not create instances, but it’s pointers can store </a:t>
            </a:r>
            <a:r>
              <a:rPr lang="en-US" altLang="zh-CN" dirty="0">
                <a:solidFill>
                  <a:srgbClr val="FF0000"/>
                </a:solidFill>
              </a:rPr>
              <a:t>pointers</a:t>
            </a:r>
            <a:r>
              <a:rPr lang="en-US" altLang="zh-CN" dirty="0"/>
              <a:t> to instances of child types.</a:t>
            </a:r>
          </a:p>
          <a:p>
            <a:endParaRPr lang="zh-CN" altLang="en-US" dirty="0"/>
          </a:p>
        </p:txBody>
      </p:sp>
    </p:spTree>
    <p:extLst>
      <p:ext uri="{BB962C8B-B14F-4D97-AF65-F5344CB8AC3E}">
        <p14:creationId xmlns:p14="http://schemas.microsoft.com/office/powerpoint/2010/main" val="48391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2485F-6AD8-4F97-A48B-1C2A7AE7C322}"/>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05E63BCC-312E-402E-9710-7A4FF28E43A9}"/>
              </a:ext>
            </a:extLst>
          </p:cNvPr>
          <p:cNvSpPr>
            <a:spLocks noGrp="1"/>
          </p:cNvSpPr>
          <p:nvPr>
            <p:ph idx="1"/>
          </p:nvPr>
        </p:nvSpPr>
        <p:spPr/>
        <p:txBody>
          <a:bodyPr/>
          <a:lstStyle/>
          <a:p>
            <a:r>
              <a:rPr lang="en-US" altLang="zh-CN" dirty="0"/>
              <a:t>Reference is an alias of a variable, which means that we could use references as an </a:t>
            </a:r>
            <a:r>
              <a:rPr lang="en-US" altLang="zh-CN" dirty="0" err="1"/>
              <a:t>r-value</a:t>
            </a:r>
            <a:r>
              <a:rPr lang="en-US" altLang="zh-CN" dirty="0"/>
              <a:t> or an l-value (except constant reference).</a:t>
            </a:r>
          </a:p>
          <a:p>
            <a:r>
              <a:rPr lang="en-US" altLang="zh-CN" dirty="0"/>
              <a:t>Syntax: type &amp;ref = variable;</a:t>
            </a:r>
          </a:p>
          <a:p>
            <a:r>
              <a:rPr lang="en-US" altLang="zh-CN" dirty="0"/>
              <a:t>Note that ref could not exist without a variable.</a:t>
            </a:r>
          </a:p>
          <a:p>
            <a:r>
              <a:rPr lang="en-US" altLang="zh-CN" dirty="0"/>
              <a:t>Why is that useful?</a:t>
            </a:r>
          </a:p>
          <a:p>
            <a:pPr lvl="1">
              <a:buFont typeface="+mj-lt"/>
              <a:buAutoNum type="arabicPeriod"/>
            </a:pPr>
            <a:r>
              <a:rPr lang="en-US" altLang="zh-CN" dirty="0"/>
              <a:t>Use as arguments in function arguments such that we could change the value inside the function.</a:t>
            </a:r>
          </a:p>
          <a:p>
            <a:pPr lvl="1">
              <a:buFont typeface="+mj-lt"/>
              <a:buAutoNum type="arabicPeriod"/>
            </a:pPr>
            <a:r>
              <a:rPr lang="en-US" altLang="zh-CN" dirty="0"/>
              <a:t>Use as return values such that users could change its value (especially for private arguments in a class).</a:t>
            </a:r>
          </a:p>
          <a:p>
            <a:pPr lvl="1">
              <a:buFont typeface="+mj-lt"/>
              <a:buAutoNum type="arabicPeriod"/>
            </a:pPr>
            <a:r>
              <a:rPr lang="en-US" altLang="zh-CN" dirty="0"/>
              <a:t>Use as arguments to avoid expensive copy (often use const reference to avoid the value change).</a:t>
            </a:r>
          </a:p>
        </p:txBody>
      </p:sp>
    </p:spTree>
    <p:extLst>
      <p:ext uri="{BB962C8B-B14F-4D97-AF65-F5344CB8AC3E}">
        <p14:creationId xmlns:p14="http://schemas.microsoft.com/office/powerpoint/2010/main" val="2485006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101BF-A8A6-4D98-9774-4F86574C9EEC}"/>
              </a:ext>
            </a:extLst>
          </p:cNvPr>
          <p:cNvSpPr>
            <a:spLocks noGrp="1"/>
          </p:cNvSpPr>
          <p:nvPr>
            <p:ph type="title"/>
          </p:nvPr>
        </p:nvSpPr>
        <p:spPr/>
        <p:txBody>
          <a:bodyPr/>
          <a:lstStyle/>
          <a:p>
            <a:r>
              <a:rPr lang="en-US" altLang="zh-CN" dirty="0"/>
              <a:t>Example of abstraction – shape and area calculation</a:t>
            </a:r>
            <a:endParaRPr lang="zh-CN" altLang="en-US" dirty="0"/>
          </a:p>
        </p:txBody>
      </p:sp>
      <p:sp>
        <p:nvSpPr>
          <p:cNvPr id="3" name="内容占位符 2">
            <a:extLst>
              <a:ext uri="{FF2B5EF4-FFF2-40B4-BE49-F238E27FC236}">
                <a16:creationId xmlns:a16="http://schemas.microsoft.com/office/drawing/2014/main" id="{4E77E3CA-AE5D-4594-A174-45FDAA3A15E3}"/>
              </a:ext>
            </a:extLst>
          </p:cNvPr>
          <p:cNvSpPr>
            <a:spLocks noGrp="1"/>
          </p:cNvSpPr>
          <p:nvPr>
            <p:ph idx="1"/>
          </p:nvPr>
        </p:nvSpPr>
        <p:spPr/>
        <p:txBody>
          <a:bodyPr/>
          <a:lstStyle/>
          <a:p>
            <a:r>
              <a:rPr lang="en-US" altLang="zh-CN" dirty="0"/>
              <a:t>We first create an abstract base class Shape, with constructor to set its width and height, and then a pure virtual function area as an interface</a:t>
            </a:r>
          </a:p>
          <a:p>
            <a:pPr marL="0" indent="0">
              <a:buNone/>
            </a:pPr>
            <a:r>
              <a:rPr lang="en-US" altLang="zh-CN" dirty="0">
                <a:solidFill>
                  <a:srgbClr val="92D050"/>
                </a:solidFill>
              </a:rPr>
              <a:t>class</a:t>
            </a:r>
            <a:r>
              <a:rPr lang="en-US" altLang="zh-CN" dirty="0"/>
              <a:t> Shape {</a:t>
            </a:r>
          </a:p>
          <a:p>
            <a:pPr marL="0" indent="0">
              <a:buNone/>
            </a:pPr>
            <a:r>
              <a:rPr lang="en-US" altLang="zh-CN" dirty="0">
                <a:solidFill>
                  <a:srgbClr val="92D050"/>
                </a:solidFill>
              </a:rPr>
              <a:t>protected</a:t>
            </a:r>
            <a:r>
              <a:rPr lang="en-US" altLang="zh-CN" dirty="0"/>
              <a:t>:</a:t>
            </a:r>
          </a:p>
          <a:p>
            <a:pPr marL="0" indent="0">
              <a:buNone/>
            </a:pPr>
            <a:r>
              <a:rPr lang="en-US" altLang="zh-CN" dirty="0"/>
              <a:t>    </a:t>
            </a:r>
            <a:r>
              <a:rPr lang="en-US" altLang="zh-CN" dirty="0">
                <a:solidFill>
                  <a:srgbClr val="92D050"/>
                </a:solidFill>
              </a:rPr>
              <a:t>int</a:t>
            </a:r>
            <a:r>
              <a:rPr lang="en-US" altLang="zh-CN" dirty="0"/>
              <a:t> width, height;</a:t>
            </a:r>
          </a:p>
          <a:p>
            <a:pPr marL="0" indent="0">
              <a:buNone/>
            </a:pPr>
            <a:r>
              <a:rPr lang="en-US" altLang="zh-CN" dirty="0">
                <a:solidFill>
                  <a:srgbClr val="92D050"/>
                </a:solidFill>
              </a:rPr>
              <a:t>public</a:t>
            </a:r>
            <a:r>
              <a:rPr lang="en-US" altLang="zh-CN" dirty="0"/>
              <a:t>:</a:t>
            </a:r>
          </a:p>
          <a:p>
            <a:pPr marL="0" indent="0">
              <a:buNone/>
            </a:pPr>
            <a:r>
              <a:rPr lang="en-US" altLang="zh-CN" dirty="0"/>
              <a:t>    Shape(</a:t>
            </a:r>
            <a:r>
              <a:rPr lang="en-US" altLang="zh-CN" dirty="0">
                <a:solidFill>
                  <a:srgbClr val="92D050"/>
                </a:solidFill>
              </a:rPr>
              <a:t>int</a:t>
            </a:r>
            <a:r>
              <a:rPr lang="en-US" altLang="zh-CN" dirty="0"/>
              <a:t> _width, </a:t>
            </a:r>
            <a:r>
              <a:rPr lang="en-US" altLang="zh-CN" dirty="0">
                <a:solidFill>
                  <a:srgbClr val="92D050"/>
                </a:solidFill>
              </a:rPr>
              <a:t>int</a:t>
            </a:r>
            <a:r>
              <a:rPr lang="en-US" altLang="zh-CN" dirty="0"/>
              <a:t> _height) : width(_width), height(_height) {}</a:t>
            </a:r>
          </a:p>
          <a:p>
            <a:pPr marL="0" indent="0">
              <a:buNone/>
            </a:pPr>
            <a:r>
              <a:rPr lang="en-US" altLang="zh-CN" dirty="0"/>
              <a:t>    </a:t>
            </a:r>
            <a:r>
              <a:rPr lang="en-US" altLang="zh-CN" dirty="0">
                <a:solidFill>
                  <a:srgbClr val="92D050"/>
                </a:solidFill>
              </a:rPr>
              <a:t>virtual</a:t>
            </a:r>
            <a:r>
              <a:rPr lang="en-US" altLang="zh-CN" dirty="0"/>
              <a:t> ~Shape() = </a:t>
            </a:r>
            <a:r>
              <a:rPr lang="en-US" altLang="zh-CN" dirty="0">
                <a:solidFill>
                  <a:srgbClr val="92D050"/>
                </a:solidFill>
              </a:rPr>
              <a:t>default</a:t>
            </a:r>
            <a:r>
              <a:rPr lang="en-US" altLang="zh-CN" dirty="0"/>
              <a:t>;</a:t>
            </a:r>
          </a:p>
          <a:p>
            <a:pPr marL="0" indent="0">
              <a:buNone/>
            </a:pPr>
            <a:r>
              <a:rPr lang="en-US" altLang="zh-CN" dirty="0"/>
              <a:t>    </a:t>
            </a:r>
            <a:r>
              <a:rPr lang="en-US" altLang="zh-CN" dirty="0">
                <a:solidFill>
                  <a:srgbClr val="92D050"/>
                </a:solidFill>
              </a:rPr>
              <a:t>virtual double </a:t>
            </a:r>
            <a:r>
              <a:rPr lang="en-US" altLang="zh-CN" dirty="0"/>
              <a:t>area() = 0;</a:t>
            </a:r>
          </a:p>
          <a:p>
            <a:pPr marL="0" indent="0">
              <a:buNone/>
            </a:pPr>
            <a:r>
              <a:rPr lang="en-US" altLang="zh-CN" dirty="0"/>
              <a:t>};</a:t>
            </a:r>
          </a:p>
        </p:txBody>
      </p:sp>
    </p:spTree>
    <p:extLst>
      <p:ext uri="{BB962C8B-B14F-4D97-AF65-F5344CB8AC3E}">
        <p14:creationId xmlns:p14="http://schemas.microsoft.com/office/powerpoint/2010/main" val="3803826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55028-647D-40E9-BD96-A060558DC125}"/>
              </a:ext>
            </a:extLst>
          </p:cNvPr>
          <p:cNvSpPr>
            <a:spLocks noGrp="1"/>
          </p:cNvSpPr>
          <p:nvPr>
            <p:ph type="title"/>
          </p:nvPr>
        </p:nvSpPr>
        <p:spPr/>
        <p:txBody>
          <a:bodyPr/>
          <a:lstStyle/>
          <a:p>
            <a:r>
              <a:rPr lang="en-US" altLang="zh-CN" dirty="0"/>
              <a:t>Example of abstraction – shape and area calculation</a:t>
            </a:r>
            <a:endParaRPr lang="zh-CN" altLang="en-US" dirty="0"/>
          </a:p>
        </p:txBody>
      </p:sp>
      <p:sp>
        <p:nvSpPr>
          <p:cNvPr id="3" name="内容占位符 2">
            <a:extLst>
              <a:ext uri="{FF2B5EF4-FFF2-40B4-BE49-F238E27FC236}">
                <a16:creationId xmlns:a16="http://schemas.microsoft.com/office/drawing/2014/main" id="{67D3D45F-6CA3-46C0-928C-4AA7EFC1E179}"/>
              </a:ext>
            </a:extLst>
          </p:cNvPr>
          <p:cNvSpPr>
            <a:spLocks noGrp="1"/>
          </p:cNvSpPr>
          <p:nvPr>
            <p:ph idx="1"/>
          </p:nvPr>
        </p:nvSpPr>
        <p:spPr/>
        <p:txBody>
          <a:bodyPr/>
          <a:lstStyle/>
          <a:p>
            <a:r>
              <a:rPr lang="en-US" altLang="zh-CN" dirty="0"/>
              <a:t>Then, we will write an implementation of Shape, the Rectangle and Triangle class. Often, we denote the function of subtype override if it overrides some virtual functions in base type and will be overridden by other functions. Override functions are also virtual functions. If it’s the last time for the function to be overridden, we could use final to decorate the function.</a:t>
            </a:r>
          </a:p>
          <a:p>
            <a:pPr marL="0" indent="0">
              <a:buNone/>
            </a:pPr>
            <a:endParaRPr lang="zh-CN" altLang="en-US" dirty="0"/>
          </a:p>
        </p:txBody>
      </p:sp>
      <p:sp>
        <p:nvSpPr>
          <p:cNvPr id="4" name="文本框 3">
            <a:extLst>
              <a:ext uri="{FF2B5EF4-FFF2-40B4-BE49-F238E27FC236}">
                <a16:creationId xmlns:a16="http://schemas.microsoft.com/office/drawing/2014/main" id="{92041837-F772-430A-AA44-33EB6CB19B2D}"/>
              </a:ext>
            </a:extLst>
          </p:cNvPr>
          <p:cNvSpPr txBox="1"/>
          <p:nvPr/>
        </p:nvSpPr>
        <p:spPr>
          <a:xfrm>
            <a:off x="782223" y="3503271"/>
            <a:ext cx="8749717" cy="3139321"/>
          </a:xfrm>
          <a:prstGeom prst="rect">
            <a:avLst/>
          </a:prstGeom>
          <a:noFill/>
        </p:spPr>
        <p:txBody>
          <a:bodyPr wrap="square" rtlCol="0">
            <a:spAutoFit/>
          </a:bodyPr>
          <a:lstStyle/>
          <a:p>
            <a:r>
              <a:rPr lang="en-US" altLang="zh-CN" dirty="0">
                <a:solidFill>
                  <a:srgbClr val="92D050"/>
                </a:solidFill>
              </a:rPr>
              <a:t>class</a:t>
            </a:r>
            <a:r>
              <a:rPr lang="en-US" altLang="zh-CN" dirty="0"/>
              <a:t> Rectangle : </a:t>
            </a:r>
            <a:r>
              <a:rPr lang="en-US" altLang="zh-CN" dirty="0">
                <a:solidFill>
                  <a:srgbClr val="92D050"/>
                </a:solidFill>
              </a:rPr>
              <a:t>public</a:t>
            </a:r>
            <a:r>
              <a:rPr lang="en-US" altLang="zh-CN" dirty="0"/>
              <a:t> Shape {</a:t>
            </a:r>
          </a:p>
          <a:p>
            <a:r>
              <a:rPr lang="en-US" altLang="zh-CN" dirty="0"/>
              <a:t>    </a:t>
            </a:r>
            <a:r>
              <a:rPr lang="en-US" altLang="zh-CN" dirty="0">
                <a:solidFill>
                  <a:srgbClr val="92D050"/>
                </a:solidFill>
              </a:rPr>
              <a:t>public: </a:t>
            </a:r>
            <a:r>
              <a:rPr lang="en-US" altLang="zh-CN" dirty="0"/>
              <a:t>(constructor omitted..)</a:t>
            </a:r>
            <a:r>
              <a:rPr lang="en-US" altLang="zh-CN" dirty="0">
                <a:solidFill>
                  <a:srgbClr val="92D050"/>
                </a:solidFill>
              </a:rPr>
              <a:t> double</a:t>
            </a:r>
            <a:r>
              <a:rPr lang="en-US" altLang="zh-CN" dirty="0"/>
              <a:t> area() </a:t>
            </a:r>
            <a:r>
              <a:rPr lang="en-US" altLang="zh-CN" dirty="0">
                <a:solidFill>
                  <a:srgbClr val="92D050"/>
                </a:solidFill>
              </a:rPr>
              <a:t>final</a:t>
            </a:r>
            <a:r>
              <a:rPr lang="en-US" altLang="zh-CN" dirty="0"/>
              <a:t> {</a:t>
            </a:r>
          </a:p>
          <a:p>
            <a:r>
              <a:rPr lang="en-US" altLang="zh-CN" dirty="0"/>
              <a:t>        </a:t>
            </a:r>
            <a:r>
              <a:rPr lang="en-US" altLang="zh-CN" dirty="0">
                <a:solidFill>
                  <a:srgbClr val="92D050"/>
                </a:solidFill>
              </a:rPr>
              <a:t>return</a:t>
            </a:r>
            <a:r>
              <a:rPr lang="en-US" altLang="zh-CN" dirty="0"/>
              <a:t> width * height;</a:t>
            </a:r>
          </a:p>
          <a:p>
            <a:r>
              <a:rPr lang="en-US" altLang="zh-CN" dirty="0"/>
              <a:t>    }</a:t>
            </a:r>
          </a:p>
          <a:p>
            <a:r>
              <a:rPr lang="en-US" altLang="zh-CN" dirty="0"/>
              <a:t>};</a:t>
            </a:r>
          </a:p>
          <a:p>
            <a:endParaRPr lang="en-US" altLang="zh-CN" dirty="0"/>
          </a:p>
          <a:p>
            <a:r>
              <a:rPr lang="en-US" altLang="zh-CN" dirty="0">
                <a:solidFill>
                  <a:srgbClr val="92D050"/>
                </a:solidFill>
              </a:rPr>
              <a:t>class</a:t>
            </a:r>
            <a:r>
              <a:rPr lang="en-US" altLang="zh-CN" dirty="0"/>
              <a:t> Triangle : </a:t>
            </a:r>
            <a:r>
              <a:rPr lang="en-US" altLang="zh-CN" dirty="0">
                <a:solidFill>
                  <a:srgbClr val="92D050"/>
                </a:solidFill>
              </a:rPr>
              <a:t>public </a:t>
            </a:r>
            <a:r>
              <a:rPr lang="en-US" altLang="zh-CN" dirty="0"/>
              <a:t>Shape {</a:t>
            </a:r>
          </a:p>
          <a:p>
            <a:r>
              <a:rPr lang="en-US" altLang="zh-CN" dirty="0"/>
              <a:t>    </a:t>
            </a:r>
            <a:r>
              <a:rPr lang="en-US" altLang="zh-CN" dirty="0">
                <a:solidFill>
                  <a:srgbClr val="92D050"/>
                </a:solidFill>
              </a:rPr>
              <a:t>public: </a:t>
            </a:r>
            <a:r>
              <a:rPr lang="en-US" altLang="zh-CN" dirty="0"/>
              <a:t>(constructor omitted..)</a:t>
            </a:r>
            <a:r>
              <a:rPr lang="en-US" altLang="zh-CN" dirty="0">
                <a:solidFill>
                  <a:srgbClr val="92D050"/>
                </a:solidFill>
              </a:rPr>
              <a:t> double</a:t>
            </a:r>
            <a:r>
              <a:rPr lang="en-US" altLang="zh-CN" dirty="0"/>
              <a:t> area() </a:t>
            </a:r>
            <a:r>
              <a:rPr lang="en-US" altLang="zh-CN" dirty="0">
                <a:solidFill>
                  <a:srgbClr val="92D050"/>
                </a:solidFill>
              </a:rPr>
              <a:t>final</a:t>
            </a:r>
            <a:r>
              <a:rPr lang="en-US" altLang="zh-CN" dirty="0"/>
              <a:t> {</a:t>
            </a:r>
          </a:p>
          <a:p>
            <a:r>
              <a:rPr lang="en-US" altLang="zh-CN" dirty="0"/>
              <a:t>        </a:t>
            </a:r>
            <a:r>
              <a:rPr lang="en-US" altLang="zh-CN" dirty="0">
                <a:solidFill>
                  <a:srgbClr val="92D050"/>
                </a:solidFill>
              </a:rPr>
              <a:t>return double</a:t>
            </a:r>
            <a:r>
              <a:rPr lang="en-US" altLang="zh-CN" dirty="0"/>
              <a:t>(width * height) / 2;</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555370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0490A-33FF-40E4-90C6-EB6900D6115F}"/>
              </a:ext>
            </a:extLst>
          </p:cNvPr>
          <p:cNvSpPr>
            <a:spLocks noGrp="1"/>
          </p:cNvSpPr>
          <p:nvPr>
            <p:ph type="title"/>
          </p:nvPr>
        </p:nvSpPr>
        <p:spPr/>
        <p:txBody>
          <a:bodyPr/>
          <a:lstStyle/>
          <a:p>
            <a:r>
              <a:rPr lang="en-US" altLang="zh-CN" dirty="0"/>
              <a:t>Example of abstraction – shape and area calculation</a:t>
            </a:r>
            <a:endParaRPr lang="zh-CN" altLang="en-US" dirty="0"/>
          </a:p>
        </p:txBody>
      </p:sp>
      <p:sp>
        <p:nvSpPr>
          <p:cNvPr id="3" name="内容占位符 2">
            <a:extLst>
              <a:ext uri="{FF2B5EF4-FFF2-40B4-BE49-F238E27FC236}">
                <a16:creationId xmlns:a16="http://schemas.microsoft.com/office/drawing/2014/main" id="{EC1E6739-8046-45D5-B181-46073A303511}"/>
              </a:ext>
            </a:extLst>
          </p:cNvPr>
          <p:cNvSpPr>
            <a:spLocks noGrp="1"/>
          </p:cNvSpPr>
          <p:nvPr>
            <p:ph idx="1"/>
          </p:nvPr>
        </p:nvSpPr>
        <p:spPr/>
        <p:txBody>
          <a:bodyPr/>
          <a:lstStyle/>
          <a:p>
            <a:r>
              <a:rPr lang="en-US" altLang="zh-CN" dirty="0"/>
              <a:t>Then, we could write a main function to test this classes.</a:t>
            </a:r>
            <a:endParaRPr lang="zh-CN" altLang="en-US" dirty="0"/>
          </a:p>
        </p:txBody>
      </p:sp>
    </p:spTree>
    <p:extLst>
      <p:ext uri="{BB962C8B-B14F-4D97-AF65-F5344CB8AC3E}">
        <p14:creationId xmlns:p14="http://schemas.microsoft.com/office/powerpoint/2010/main" val="2695290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183AE-90E0-47AA-BE7F-5B9CD7687D22}"/>
              </a:ext>
            </a:extLst>
          </p:cNvPr>
          <p:cNvSpPr>
            <a:spLocks noGrp="1"/>
          </p:cNvSpPr>
          <p:nvPr>
            <p:ph type="title"/>
          </p:nvPr>
        </p:nvSpPr>
        <p:spPr/>
        <p:txBody>
          <a:bodyPr/>
          <a:lstStyle/>
          <a:p>
            <a:r>
              <a:rPr lang="en-US" altLang="zh-CN" dirty="0"/>
              <a:t>Container and basic template</a:t>
            </a:r>
            <a:endParaRPr lang="zh-CN" altLang="en-US" dirty="0"/>
          </a:p>
        </p:txBody>
      </p:sp>
      <p:sp>
        <p:nvSpPr>
          <p:cNvPr id="3" name="内容占位符 2">
            <a:extLst>
              <a:ext uri="{FF2B5EF4-FFF2-40B4-BE49-F238E27FC236}">
                <a16:creationId xmlns:a16="http://schemas.microsoft.com/office/drawing/2014/main" id="{5943EB25-8B3D-4AA6-B115-7AB5A5882214}"/>
              </a:ext>
            </a:extLst>
          </p:cNvPr>
          <p:cNvSpPr>
            <a:spLocks noGrp="1"/>
          </p:cNvSpPr>
          <p:nvPr>
            <p:ph idx="1"/>
          </p:nvPr>
        </p:nvSpPr>
        <p:spPr/>
        <p:txBody>
          <a:bodyPr/>
          <a:lstStyle/>
          <a:p>
            <a:r>
              <a:rPr lang="en-US" altLang="zh-CN" dirty="0"/>
              <a:t>Besides OOP, C++ gives another extremely powerful feature that we could program with templates. Templates takes something as an argument and constructs the function or class with the argument in compilation period. Thus it will cause no extra cost in runtime. Meanwhile, it means that template could also contain information of a class, which will make the class a container.</a:t>
            </a:r>
          </a:p>
          <a:p>
            <a:r>
              <a:rPr lang="en-US" altLang="zh-CN" dirty="0"/>
              <a:t>Syntax: </a:t>
            </a:r>
            <a:r>
              <a:rPr lang="en-US" altLang="zh-CN" dirty="0">
                <a:solidFill>
                  <a:srgbClr val="92D050"/>
                </a:solidFill>
              </a:rPr>
              <a:t>template</a:t>
            </a:r>
            <a:r>
              <a:rPr lang="en-US" altLang="zh-CN" dirty="0"/>
              <a:t> &lt;type name&gt;</a:t>
            </a:r>
          </a:p>
          <a:p>
            <a:r>
              <a:rPr lang="en-US" altLang="zh-CN" dirty="0"/>
              <a:t>Example:</a:t>
            </a:r>
          </a:p>
          <a:p>
            <a:pPr marL="0" indent="0">
              <a:buNone/>
            </a:pPr>
            <a:r>
              <a:rPr lang="en-US" altLang="zh-CN" dirty="0"/>
              <a:t>	</a:t>
            </a:r>
            <a:r>
              <a:rPr lang="en-US" altLang="zh-CN" dirty="0">
                <a:solidFill>
                  <a:srgbClr val="92D050"/>
                </a:solidFill>
              </a:rPr>
              <a:t>template</a:t>
            </a:r>
            <a:r>
              <a:rPr lang="en-US" altLang="zh-CN" dirty="0"/>
              <a:t> &lt;</a:t>
            </a:r>
            <a:r>
              <a:rPr lang="en-US" altLang="zh-CN" dirty="0">
                <a:solidFill>
                  <a:srgbClr val="92D050"/>
                </a:solidFill>
              </a:rPr>
              <a:t>class</a:t>
            </a:r>
            <a:r>
              <a:rPr lang="en-US" altLang="zh-CN" dirty="0"/>
              <a:t> T&gt;</a:t>
            </a:r>
          </a:p>
          <a:p>
            <a:pPr marL="0" indent="0">
              <a:buNone/>
            </a:pPr>
            <a:r>
              <a:rPr lang="en-US" altLang="zh-CN" dirty="0"/>
              <a:t>	</a:t>
            </a:r>
            <a:r>
              <a:rPr lang="en-US" altLang="zh-CN" dirty="0">
                <a:solidFill>
                  <a:srgbClr val="92D050"/>
                </a:solidFill>
              </a:rPr>
              <a:t>class</a:t>
            </a:r>
            <a:r>
              <a:rPr lang="en-US" altLang="zh-CN" dirty="0"/>
              <a:t> vector {…}</a:t>
            </a:r>
            <a:endParaRPr lang="zh-CN" altLang="en-US" dirty="0"/>
          </a:p>
        </p:txBody>
      </p:sp>
    </p:spTree>
    <p:extLst>
      <p:ext uri="{BB962C8B-B14F-4D97-AF65-F5344CB8AC3E}">
        <p14:creationId xmlns:p14="http://schemas.microsoft.com/office/powerpoint/2010/main" val="2196838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AC08B-C219-4864-A325-06FCC561696B}"/>
              </a:ext>
            </a:extLst>
          </p:cNvPr>
          <p:cNvSpPr>
            <a:spLocks noGrp="1"/>
          </p:cNvSpPr>
          <p:nvPr>
            <p:ph type="title"/>
          </p:nvPr>
        </p:nvSpPr>
        <p:spPr/>
        <p:txBody>
          <a:bodyPr/>
          <a:lstStyle/>
          <a:p>
            <a:r>
              <a:rPr lang="en-US" altLang="zh-CN" dirty="0"/>
              <a:t>Implement a container – a simple vector container</a:t>
            </a:r>
            <a:endParaRPr lang="zh-CN" altLang="en-US" dirty="0"/>
          </a:p>
        </p:txBody>
      </p:sp>
      <p:sp>
        <p:nvSpPr>
          <p:cNvPr id="3" name="内容占位符 2">
            <a:extLst>
              <a:ext uri="{FF2B5EF4-FFF2-40B4-BE49-F238E27FC236}">
                <a16:creationId xmlns:a16="http://schemas.microsoft.com/office/drawing/2014/main" id="{73DD9733-19BA-45A2-9558-8A8EBDDAB6AF}"/>
              </a:ext>
            </a:extLst>
          </p:cNvPr>
          <p:cNvSpPr>
            <a:spLocks noGrp="1"/>
          </p:cNvSpPr>
          <p:nvPr>
            <p:ph idx="1"/>
          </p:nvPr>
        </p:nvSpPr>
        <p:spPr/>
        <p:txBody>
          <a:bodyPr/>
          <a:lstStyle/>
          <a:p>
            <a:r>
              <a:rPr lang="en-US" altLang="zh-CN" dirty="0"/>
              <a:t>In this example, we will try to implement a very simple vector container with template, which supports us to dynamically add or delete elements at any position.</a:t>
            </a:r>
          </a:p>
          <a:p>
            <a:r>
              <a:rPr lang="en-US" altLang="zh-CN" dirty="0"/>
              <a:t>For the container, the prototype should be like:</a:t>
            </a:r>
          </a:p>
          <a:p>
            <a:pPr marL="0" indent="0">
              <a:buNone/>
            </a:pPr>
            <a:r>
              <a:rPr lang="en-US" altLang="zh-CN" dirty="0">
                <a:solidFill>
                  <a:srgbClr val="92D050"/>
                </a:solidFill>
              </a:rPr>
              <a:t>template </a:t>
            </a:r>
            <a:r>
              <a:rPr lang="en-US" altLang="zh-CN" dirty="0"/>
              <a:t>&lt;</a:t>
            </a:r>
            <a:r>
              <a:rPr lang="en-US" altLang="zh-CN" dirty="0">
                <a:solidFill>
                  <a:srgbClr val="92D050"/>
                </a:solidFill>
              </a:rPr>
              <a:t>class</a:t>
            </a:r>
            <a:r>
              <a:rPr lang="en-US" altLang="zh-CN" dirty="0"/>
              <a:t> T&gt;</a:t>
            </a:r>
          </a:p>
          <a:p>
            <a:pPr marL="0" indent="0">
              <a:buNone/>
            </a:pPr>
            <a:r>
              <a:rPr lang="en-US" altLang="zh-CN" dirty="0">
                <a:solidFill>
                  <a:srgbClr val="92D050"/>
                </a:solidFill>
              </a:rPr>
              <a:t>class</a:t>
            </a:r>
            <a:r>
              <a:rPr lang="en-US" altLang="zh-CN" dirty="0"/>
              <a:t> Vector {</a:t>
            </a:r>
          </a:p>
          <a:p>
            <a:pPr marL="0" indent="0">
              <a:buNone/>
            </a:pPr>
            <a:r>
              <a:rPr lang="en-US" altLang="zh-CN" dirty="0"/>
              <a:t>	T* data;</a:t>
            </a:r>
          </a:p>
          <a:p>
            <a:pPr marL="0" indent="0">
              <a:buNone/>
            </a:pPr>
            <a:r>
              <a:rPr lang="en-US" altLang="zh-CN" dirty="0"/>
              <a:t>	</a:t>
            </a:r>
            <a:r>
              <a:rPr lang="en-US" altLang="zh-CN" dirty="0">
                <a:solidFill>
                  <a:srgbClr val="92D050"/>
                </a:solidFill>
              </a:rPr>
              <a:t>int </a:t>
            </a:r>
            <a:r>
              <a:rPr lang="en-US" altLang="zh-CN" dirty="0"/>
              <a:t>length;</a:t>
            </a:r>
          </a:p>
          <a:p>
            <a:pPr marL="0" indent="0">
              <a:buNone/>
            </a:pPr>
            <a:r>
              <a:rPr lang="en-US" altLang="zh-CN" dirty="0">
                <a:solidFill>
                  <a:srgbClr val="92D050"/>
                </a:solidFill>
              </a:rPr>
              <a:t>public</a:t>
            </a: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359918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C3FF3-F10A-4420-BF6D-3C899C5850A4}"/>
              </a:ext>
            </a:extLst>
          </p:cNvPr>
          <p:cNvSpPr>
            <a:spLocks noGrp="1"/>
          </p:cNvSpPr>
          <p:nvPr>
            <p:ph type="title"/>
          </p:nvPr>
        </p:nvSpPr>
        <p:spPr/>
        <p:txBody>
          <a:bodyPr/>
          <a:lstStyle/>
          <a:p>
            <a:r>
              <a:rPr lang="en-US" altLang="zh-CN" dirty="0"/>
              <a:t>Implementation of vector class</a:t>
            </a:r>
            <a:endParaRPr lang="zh-CN" altLang="en-US" dirty="0"/>
          </a:p>
        </p:txBody>
      </p:sp>
      <p:sp>
        <p:nvSpPr>
          <p:cNvPr id="3" name="内容占位符 2">
            <a:extLst>
              <a:ext uri="{FF2B5EF4-FFF2-40B4-BE49-F238E27FC236}">
                <a16:creationId xmlns:a16="http://schemas.microsoft.com/office/drawing/2014/main" id="{F0170BCD-2D88-4941-9A63-D48C31A87486}"/>
              </a:ext>
            </a:extLst>
          </p:cNvPr>
          <p:cNvSpPr>
            <a:spLocks noGrp="1"/>
          </p:cNvSpPr>
          <p:nvPr>
            <p:ph idx="1"/>
          </p:nvPr>
        </p:nvSpPr>
        <p:spPr/>
        <p:txBody>
          <a:bodyPr/>
          <a:lstStyle/>
          <a:p>
            <a:r>
              <a:rPr lang="en-US" altLang="zh-CN" dirty="0"/>
              <a:t>Implementing the vector class is much like implementing a string class. So we could simply write the codes.</a:t>
            </a:r>
          </a:p>
          <a:p>
            <a:r>
              <a:rPr lang="en-US" altLang="zh-CN" dirty="0"/>
              <a:t>There are several important thing to remember:</a:t>
            </a:r>
          </a:p>
          <a:p>
            <a:pPr marL="800100" lvl="1" indent="-342900">
              <a:buFont typeface="+mj-lt"/>
              <a:buAutoNum type="arabicPeriod"/>
            </a:pPr>
            <a:r>
              <a:rPr lang="en-US" altLang="zh-CN" dirty="0"/>
              <a:t>All member variables should be properly dynamically allocated, or it will be wild pointer</a:t>
            </a:r>
          </a:p>
          <a:p>
            <a:pPr marL="800100" lvl="1" indent="-342900">
              <a:buFont typeface="+mj-lt"/>
              <a:buAutoNum type="arabicPeriod"/>
            </a:pPr>
            <a:r>
              <a:rPr lang="en-US" altLang="zh-CN" dirty="0"/>
              <a:t>Remember to free all the elements in destructor</a:t>
            </a:r>
            <a:endParaRPr lang="zh-CN" altLang="en-US" dirty="0"/>
          </a:p>
        </p:txBody>
      </p:sp>
    </p:spTree>
    <p:extLst>
      <p:ext uri="{BB962C8B-B14F-4D97-AF65-F5344CB8AC3E}">
        <p14:creationId xmlns:p14="http://schemas.microsoft.com/office/powerpoint/2010/main" val="350238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91305-8B73-45FE-B46F-60FE7698A521}"/>
              </a:ext>
            </a:extLst>
          </p:cNvPr>
          <p:cNvSpPr>
            <a:spLocks noGrp="1"/>
          </p:cNvSpPr>
          <p:nvPr>
            <p:ph type="title"/>
          </p:nvPr>
        </p:nvSpPr>
        <p:spPr/>
        <p:txBody>
          <a:bodyPr/>
          <a:lstStyle/>
          <a:p>
            <a:r>
              <a:rPr lang="en-US" altLang="zh-CN" dirty="0"/>
              <a:t>STL</a:t>
            </a:r>
            <a:endParaRPr lang="zh-CN" altLang="en-US" dirty="0"/>
          </a:p>
        </p:txBody>
      </p:sp>
      <p:sp>
        <p:nvSpPr>
          <p:cNvPr id="3" name="内容占位符 2">
            <a:extLst>
              <a:ext uri="{FF2B5EF4-FFF2-40B4-BE49-F238E27FC236}">
                <a16:creationId xmlns:a16="http://schemas.microsoft.com/office/drawing/2014/main" id="{79A5C89B-327F-4528-9916-A060FC9A7481}"/>
              </a:ext>
            </a:extLst>
          </p:cNvPr>
          <p:cNvSpPr>
            <a:spLocks noGrp="1"/>
          </p:cNvSpPr>
          <p:nvPr>
            <p:ph idx="1"/>
          </p:nvPr>
        </p:nvSpPr>
        <p:spPr/>
        <p:txBody>
          <a:bodyPr/>
          <a:lstStyle/>
          <a:p>
            <a:r>
              <a:rPr lang="en-US" altLang="zh-CN" dirty="0"/>
              <a:t>Actually, C++ has provided us some useful containers and algorithms about containers, they made up of the standard template library (STL). String class is also a member of STL. In VG101, the mostly used STL member is vector, which is a dynamic array which could realize many secondary data </a:t>
            </a:r>
            <a:r>
              <a:rPr lang="en-US" altLang="zh-CN" dirty="0" err="1"/>
              <a:t>structues</a:t>
            </a:r>
            <a:r>
              <a:rPr lang="en-US" altLang="zh-CN" dirty="0"/>
              <a:t>.</a:t>
            </a:r>
            <a:endParaRPr lang="zh-CN" altLang="en-US" dirty="0"/>
          </a:p>
        </p:txBody>
      </p:sp>
    </p:spTree>
    <p:extLst>
      <p:ext uri="{BB962C8B-B14F-4D97-AF65-F5344CB8AC3E}">
        <p14:creationId xmlns:p14="http://schemas.microsoft.com/office/powerpoint/2010/main" val="4053839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91474-C6CC-482B-B844-6BD72CCC8A74}"/>
              </a:ext>
            </a:extLst>
          </p:cNvPr>
          <p:cNvSpPr>
            <a:spLocks noGrp="1"/>
          </p:cNvSpPr>
          <p:nvPr>
            <p:ph type="title"/>
          </p:nvPr>
        </p:nvSpPr>
        <p:spPr/>
        <p:txBody>
          <a:bodyPr/>
          <a:lstStyle/>
          <a:p>
            <a:r>
              <a:rPr lang="en-US" altLang="zh-CN" dirty="0"/>
              <a:t>Vector</a:t>
            </a:r>
            <a:endParaRPr lang="zh-CN" altLang="en-US" dirty="0"/>
          </a:p>
        </p:txBody>
      </p:sp>
      <p:sp>
        <p:nvSpPr>
          <p:cNvPr id="3" name="内容占位符 2">
            <a:extLst>
              <a:ext uri="{FF2B5EF4-FFF2-40B4-BE49-F238E27FC236}">
                <a16:creationId xmlns:a16="http://schemas.microsoft.com/office/drawing/2014/main" id="{EFD60C9E-6D3D-403D-87C9-015B3483B1AF}"/>
              </a:ext>
            </a:extLst>
          </p:cNvPr>
          <p:cNvSpPr>
            <a:spLocks noGrp="1"/>
          </p:cNvSpPr>
          <p:nvPr>
            <p:ph idx="1"/>
          </p:nvPr>
        </p:nvSpPr>
        <p:spPr/>
        <p:txBody>
          <a:bodyPr/>
          <a:lstStyle/>
          <a:p>
            <a:r>
              <a:rPr lang="en-US" altLang="zh-CN" dirty="0"/>
              <a:t>There are several useful functions of vector</a:t>
            </a:r>
          </a:p>
          <a:p>
            <a:pPr marL="800100" lvl="1" indent="-342900">
              <a:buFont typeface="+mj-lt"/>
              <a:buAutoNum type="arabicPeriod"/>
            </a:pPr>
            <a:r>
              <a:rPr lang="en-US" altLang="zh-CN" dirty="0" err="1"/>
              <a:t>push_back</a:t>
            </a:r>
            <a:r>
              <a:rPr lang="en-US" altLang="zh-CN" dirty="0"/>
              <a:t> / </a:t>
            </a:r>
            <a:r>
              <a:rPr lang="en-US" altLang="zh-CN" dirty="0" err="1"/>
              <a:t>emplace_back</a:t>
            </a:r>
            <a:r>
              <a:rPr lang="en-US" altLang="zh-CN" dirty="0"/>
              <a:t>: Push something at the back of the vector.</a:t>
            </a:r>
          </a:p>
          <a:p>
            <a:pPr marL="800100" lvl="1" indent="-342900">
              <a:buFont typeface="+mj-lt"/>
              <a:buAutoNum type="arabicPeriod"/>
            </a:pPr>
            <a:r>
              <a:rPr lang="en-US" altLang="zh-CN" dirty="0" err="1"/>
              <a:t>pop_back</a:t>
            </a:r>
            <a:r>
              <a:rPr lang="en-US" altLang="zh-CN" dirty="0"/>
              <a:t>: The pop like a stack</a:t>
            </a:r>
          </a:p>
          <a:p>
            <a:pPr marL="800100" lvl="1" indent="-342900">
              <a:buFont typeface="+mj-lt"/>
              <a:buAutoNum type="arabicPeriod"/>
            </a:pPr>
            <a:r>
              <a:rPr lang="en-US" altLang="zh-CN" dirty="0"/>
              <a:t>erase: Delete some element at a certain position</a:t>
            </a:r>
          </a:p>
          <a:p>
            <a:pPr marL="800100" lvl="1" indent="-342900">
              <a:buFont typeface="+mj-lt"/>
              <a:buAutoNum type="arabicPeriod"/>
            </a:pPr>
            <a:r>
              <a:rPr lang="en-US" altLang="zh-CN" dirty="0"/>
              <a:t>begin / end: return an iterator for the instance, we could use it as a pointer to the element</a:t>
            </a:r>
          </a:p>
          <a:p>
            <a:pPr marL="800100" lvl="1" indent="-342900">
              <a:buFont typeface="+mj-lt"/>
              <a:buAutoNum type="arabicPeriod"/>
            </a:pPr>
            <a:r>
              <a:rPr lang="en-US" altLang="zh-CN" dirty="0"/>
              <a:t>size: Get the size of the vector</a:t>
            </a:r>
            <a:endParaRPr lang="zh-CN" altLang="en-US" dirty="0"/>
          </a:p>
        </p:txBody>
      </p:sp>
    </p:spTree>
    <p:extLst>
      <p:ext uri="{BB962C8B-B14F-4D97-AF65-F5344CB8AC3E}">
        <p14:creationId xmlns:p14="http://schemas.microsoft.com/office/powerpoint/2010/main" val="1814577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B8BB7-EF3C-46F9-9768-0F24960AE463}"/>
              </a:ext>
            </a:extLst>
          </p:cNvPr>
          <p:cNvSpPr>
            <a:spLocks noGrp="1"/>
          </p:cNvSpPr>
          <p:nvPr>
            <p:ph type="title"/>
          </p:nvPr>
        </p:nvSpPr>
        <p:spPr/>
        <p:txBody>
          <a:bodyPr/>
          <a:lstStyle/>
          <a:p>
            <a:r>
              <a:rPr lang="en-US" altLang="zh-CN" dirty="0"/>
              <a:t>Streaming</a:t>
            </a:r>
            <a:endParaRPr lang="zh-CN" altLang="en-US" dirty="0"/>
          </a:p>
        </p:txBody>
      </p:sp>
      <p:sp>
        <p:nvSpPr>
          <p:cNvPr id="3" name="内容占位符 2">
            <a:extLst>
              <a:ext uri="{FF2B5EF4-FFF2-40B4-BE49-F238E27FC236}">
                <a16:creationId xmlns:a16="http://schemas.microsoft.com/office/drawing/2014/main" id="{D9A2CACF-1123-429A-8AC2-ED995707B015}"/>
              </a:ext>
            </a:extLst>
          </p:cNvPr>
          <p:cNvSpPr>
            <a:spLocks noGrp="1"/>
          </p:cNvSpPr>
          <p:nvPr>
            <p:ph idx="1"/>
          </p:nvPr>
        </p:nvSpPr>
        <p:spPr/>
        <p:txBody>
          <a:bodyPr/>
          <a:lstStyle/>
          <a:p>
            <a:r>
              <a:rPr lang="en-US" altLang="zh-CN" dirty="0"/>
              <a:t>In C++, we have modern I/O methods iostream. Besides, we still have other stream tools, that very convenient at processing data. The mostly used streams include </a:t>
            </a:r>
            <a:r>
              <a:rPr lang="en-US" altLang="zh-CN" dirty="0" err="1"/>
              <a:t>stringstream</a:t>
            </a:r>
            <a:r>
              <a:rPr lang="en-US" altLang="zh-CN" dirty="0"/>
              <a:t> (stream of string) and </a:t>
            </a:r>
            <a:r>
              <a:rPr lang="en-US" altLang="zh-CN" dirty="0" err="1"/>
              <a:t>fstream</a:t>
            </a:r>
            <a:r>
              <a:rPr lang="en-US" altLang="zh-CN" dirty="0"/>
              <a:t>(file stream).</a:t>
            </a:r>
            <a:endParaRPr lang="zh-CN" altLang="en-US" dirty="0"/>
          </a:p>
        </p:txBody>
      </p:sp>
    </p:spTree>
    <p:extLst>
      <p:ext uri="{BB962C8B-B14F-4D97-AF65-F5344CB8AC3E}">
        <p14:creationId xmlns:p14="http://schemas.microsoft.com/office/powerpoint/2010/main" val="2172417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14B7F-6723-41F1-B3D3-48CEDD01E878}"/>
              </a:ext>
            </a:extLst>
          </p:cNvPr>
          <p:cNvSpPr>
            <a:spLocks noGrp="1"/>
          </p:cNvSpPr>
          <p:nvPr>
            <p:ph type="title"/>
          </p:nvPr>
        </p:nvSpPr>
        <p:spPr/>
        <p:txBody>
          <a:bodyPr/>
          <a:lstStyle/>
          <a:p>
            <a:r>
              <a:rPr lang="en-US" altLang="zh-CN" dirty="0" err="1"/>
              <a:t>stringstream</a:t>
            </a:r>
            <a:endParaRPr lang="zh-CN" altLang="en-US" dirty="0"/>
          </a:p>
        </p:txBody>
      </p:sp>
      <p:sp>
        <p:nvSpPr>
          <p:cNvPr id="3" name="内容占位符 2">
            <a:extLst>
              <a:ext uri="{FF2B5EF4-FFF2-40B4-BE49-F238E27FC236}">
                <a16:creationId xmlns:a16="http://schemas.microsoft.com/office/drawing/2014/main" id="{78D0060C-E2AB-4044-826F-A0E741764022}"/>
              </a:ext>
            </a:extLst>
          </p:cNvPr>
          <p:cNvSpPr>
            <a:spLocks noGrp="1"/>
          </p:cNvSpPr>
          <p:nvPr>
            <p:ph idx="1"/>
          </p:nvPr>
        </p:nvSpPr>
        <p:spPr/>
        <p:txBody>
          <a:bodyPr/>
          <a:lstStyle/>
          <a:p>
            <a:r>
              <a:rPr lang="en-US" altLang="zh-CN" dirty="0" err="1"/>
              <a:t>Stringstream</a:t>
            </a:r>
            <a:r>
              <a:rPr lang="en-US" altLang="zh-CN" dirty="0"/>
              <a:t> is a stream of string, which can accept any type of variable as a string and turn the string into any kinds of variable.</a:t>
            </a:r>
          </a:p>
          <a:p>
            <a:r>
              <a:rPr lang="en-US" altLang="zh-CN" dirty="0"/>
              <a:t>Example: convert a string into double</a:t>
            </a:r>
          </a:p>
          <a:p>
            <a:pPr marL="0" indent="0">
              <a:buNone/>
            </a:pPr>
            <a:r>
              <a:rPr lang="en-US" altLang="zh-CN" dirty="0">
                <a:solidFill>
                  <a:srgbClr val="92D050"/>
                </a:solidFill>
              </a:rPr>
              <a:t>double</a:t>
            </a:r>
            <a:r>
              <a:rPr lang="en-US" altLang="zh-CN" dirty="0"/>
              <a:t> out;</a:t>
            </a:r>
          </a:p>
          <a:p>
            <a:pPr marL="0" indent="0">
              <a:buNone/>
            </a:pPr>
            <a:r>
              <a:rPr lang="en-US" altLang="zh-CN" dirty="0" err="1"/>
              <a:t>stringstream</a:t>
            </a:r>
            <a:r>
              <a:rPr lang="en-US" altLang="zh-CN" dirty="0"/>
              <a:t> ss;</a:t>
            </a:r>
          </a:p>
          <a:p>
            <a:pPr marL="0" indent="0">
              <a:buNone/>
            </a:pPr>
            <a:r>
              <a:rPr lang="en-US" altLang="zh-CN" dirty="0"/>
              <a:t>ss &lt;&lt; in;</a:t>
            </a:r>
          </a:p>
          <a:p>
            <a:pPr marL="0" indent="0">
              <a:buNone/>
            </a:pPr>
            <a:r>
              <a:rPr lang="en-US" altLang="zh-CN" dirty="0"/>
              <a:t>ss &gt;&gt; out;</a:t>
            </a:r>
          </a:p>
          <a:p>
            <a:r>
              <a:rPr lang="en-US" altLang="zh-CN" dirty="0"/>
              <a:t>And it can handle many complex operations.</a:t>
            </a:r>
          </a:p>
          <a:p>
            <a:r>
              <a:rPr lang="en-US" altLang="zh-CN" dirty="0"/>
              <a:t>String stream is included in &lt;</a:t>
            </a:r>
            <a:r>
              <a:rPr lang="en-US" altLang="zh-CN" dirty="0" err="1"/>
              <a:t>sstream</a:t>
            </a:r>
            <a:r>
              <a:rPr lang="en-US" altLang="zh-CN" dirty="0"/>
              <a:t>&gt;</a:t>
            </a:r>
          </a:p>
        </p:txBody>
      </p:sp>
    </p:spTree>
    <p:extLst>
      <p:ext uri="{BB962C8B-B14F-4D97-AF65-F5344CB8AC3E}">
        <p14:creationId xmlns:p14="http://schemas.microsoft.com/office/powerpoint/2010/main" val="345800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2247D-5D95-4E52-9EC3-CA52C960012F}"/>
              </a:ext>
            </a:extLst>
          </p:cNvPr>
          <p:cNvSpPr>
            <a:spLocks noGrp="1"/>
          </p:cNvSpPr>
          <p:nvPr>
            <p:ph type="title"/>
          </p:nvPr>
        </p:nvSpPr>
        <p:spPr/>
        <p:txBody>
          <a:bodyPr/>
          <a:lstStyle/>
          <a:p>
            <a:r>
              <a:rPr lang="en-US" altLang="zh-CN" dirty="0"/>
              <a:t>Reference, what’s different with pointer</a:t>
            </a:r>
            <a:endParaRPr lang="zh-CN" altLang="en-US" dirty="0"/>
          </a:p>
        </p:txBody>
      </p:sp>
      <p:sp>
        <p:nvSpPr>
          <p:cNvPr id="3" name="内容占位符 2">
            <a:extLst>
              <a:ext uri="{FF2B5EF4-FFF2-40B4-BE49-F238E27FC236}">
                <a16:creationId xmlns:a16="http://schemas.microsoft.com/office/drawing/2014/main" id="{2C38CC61-903E-4ECB-AA9F-36884FBCFEF1}"/>
              </a:ext>
            </a:extLst>
          </p:cNvPr>
          <p:cNvSpPr>
            <a:spLocks noGrp="1"/>
          </p:cNvSpPr>
          <p:nvPr>
            <p:ph idx="1"/>
          </p:nvPr>
        </p:nvSpPr>
        <p:spPr/>
        <p:txBody>
          <a:bodyPr/>
          <a:lstStyle/>
          <a:p>
            <a:r>
              <a:rPr lang="en-US" altLang="zh-CN" dirty="0"/>
              <a:t>Though we can use a pointer to work as a simulation of reference, it’s not as good as we think of.</a:t>
            </a:r>
          </a:p>
          <a:p>
            <a:pPr lvl="1">
              <a:buFont typeface="+mj-lt"/>
              <a:buAutoNum type="arabicPeriod"/>
            </a:pPr>
            <a:r>
              <a:rPr lang="en-US" altLang="zh-CN" dirty="0"/>
              <a:t>Safety issues. Pointer may point to nothing and cause wild pointer, while reference will not (because reference may only refer to some exact variable).</a:t>
            </a:r>
          </a:p>
          <a:p>
            <a:pPr lvl="1">
              <a:buFont typeface="+mj-lt"/>
              <a:buAutoNum type="arabicPeriod"/>
            </a:pPr>
            <a:r>
              <a:rPr lang="en-US" altLang="zh-CN" dirty="0"/>
              <a:t>Convenience. Pointer needs dereference while reference need not (it’s just an alias).</a:t>
            </a:r>
          </a:p>
          <a:p>
            <a:r>
              <a:rPr lang="en-US" altLang="zh-CN" dirty="0"/>
              <a:t>However, pointer can do something that reference could not accomplish.</a:t>
            </a:r>
          </a:p>
          <a:p>
            <a:pPr marL="800100" lvl="1" indent="-342900">
              <a:buFont typeface="+mj-lt"/>
              <a:buAutoNum type="arabicPeriod"/>
            </a:pPr>
            <a:r>
              <a:rPr lang="en-US" altLang="zh-CN" dirty="0"/>
              <a:t>Dynamic memory allocation. It directly concerns with memory and address.</a:t>
            </a:r>
          </a:p>
          <a:p>
            <a:pPr marL="800100" lvl="1" indent="-342900">
              <a:buFont typeface="+mj-lt"/>
              <a:buAutoNum type="arabicPeriod"/>
            </a:pPr>
            <a:r>
              <a:rPr lang="en-US" altLang="zh-CN" dirty="0"/>
              <a:t>Connection to an array. We still use pointers to store arrays in C++ (but sometimes we tend to use linked list to reduce complexity in searching).</a:t>
            </a:r>
          </a:p>
          <a:p>
            <a:pPr marL="800100" lvl="1" indent="-342900">
              <a:buFont typeface="+mj-lt"/>
              <a:buAutoNum type="arabicPeriod"/>
            </a:pPr>
            <a:r>
              <a:rPr lang="en-US" altLang="zh-CN" dirty="0"/>
              <a:t>Re-assign. Reference can only refer to one variable in its lifetime, but we can change the object to which a pointer points to.</a:t>
            </a:r>
          </a:p>
        </p:txBody>
      </p:sp>
    </p:spTree>
    <p:extLst>
      <p:ext uri="{BB962C8B-B14F-4D97-AF65-F5344CB8AC3E}">
        <p14:creationId xmlns:p14="http://schemas.microsoft.com/office/powerpoint/2010/main" val="940269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312C1-5511-4885-A667-3473A9DAA3DD}"/>
              </a:ext>
            </a:extLst>
          </p:cNvPr>
          <p:cNvSpPr>
            <a:spLocks noGrp="1"/>
          </p:cNvSpPr>
          <p:nvPr>
            <p:ph type="title"/>
          </p:nvPr>
        </p:nvSpPr>
        <p:spPr/>
        <p:txBody>
          <a:bodyPr/>
          <a:lstStyle/>
          <a:p>
            <a:r>
              <a:rPr lang="en-US" altLang="zh-CN" dirty="0" err="1"/>
              <a:t>fstream</a:t>
            </a:r>
            <a:endParaRPr lang="zh-CN" altLang="en-US" dirty="0"/>
          </a:p>
        </p:txBody>
      </p:sp>
      <p:sp>
        <p:nvSpPr>
          <p:cNvPr id="3" name="内容占位符 2">
            <a:extLst>
              <a:ext uri="{FF2B5EF4-FFF2-40B4-BE49-F238E27FC236}">
                <a16:creationId xmlns:a16="http://schemas.microsoft.com/office/drawing/2014/main" id="{300D0C09-4AD0-49B5-9051-3B111E87D2DC}"/>
              </a:ext>
            </a:extLst>
          </p:cNvPr>
          <p:cNvSpPr>
            <a:spLocks noGrp="1"/>
          </p:cNvSpPr>
          <p:nvPr>
            <p:ph idx="1"/>
          </p:nvPr>
        </p:nvSpPr>
        <p:spPr/>
        <p:txBody>
          <a:bodyPr/>
          <a:lstStyle/>
          <a:p>
            <a:r>
              <a:rPr lang="en-US" altLang="zh-CN" dirty="0" err="1"/>
              <a:t>Fstream</a:t>
            </a:r>
            <a:r>
              <a:rPr lang="en-US" altLang="zh-CN" dirty="0"/>
              <a:t> includes input file stream </a:t>
            </a:r>
            <a:r>
              <a:rPr lang="en-US" altLang="zh-CN" dirty="0" err="1"/>
              <a:t>ifstream</a:t>
            </a:r>
            <a:r>
              <a:rPr lang="en-US" altLang="zh-CN" dirty="0"/>
              <a:t>, and output file stream </a:t>
            </a:r>
            <a:r>
              <a:rPr lang="en-US" altLang="zh-CN" dirty="0" err="1"/>
              <a:t>ofstream</a:t>
            </a:r>
            <a:r>
              <a:rPr lang="en-US" altLang="zh-CN" dirty="0"/>
              <a:t>. The constructor of </a:t>
            </a:r>
            <a:r>
              <a:rPr lang="en-US" altLang="zh-CN" dirty="0" err="1"/>
              <a:t>fstream</a:t>
            </a:r>
            <a:r>
              <a:rPr lang="en-US" altLang="zh-CN" dirty="0"/>
              <a:t> receives a string that means the name of the file. It will automatically close the file in its destructor so we don’t bother close it.</a:t>
            </a:r>
          </a:p>
          <a:p>
            <a:r>
              <a:rPr lang="en-US" altLang="zh-CN" dirty="0" err="1"/>
              <a:t>Fstream</a:t>
            </a:r>
            <a:r>
              <a:rPr lang="en-US" altLang="zh-CN" dirty="0"/>
              <a:t> is included in library &lt;stream&gt; </a:t>
            </a:r>
            <a:endParaRPr lang="zh-CN" altLang="en-US" dirty="0"/>
          </a:p>
        </p:txBody>
      </p:sp>
    </p:spTree>
    <p:extLst>
      <p:ext uri="{BB962C8B-B14F-4D97-AF65-F5344CB8AC3E}">
        <p14:creationId xmlns:p14="http://schemas.microsoft.com/office/powerpoint/2010/main" val="419034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45940-0E4C-46B3-855A-DD12FB025E3F}"/>
              </a:ext>
            </a:extLst>
          </p:cNvPr>
          <p:cNvSpPr>
            <a:spLocks noGrp="1"/>
          </p:cNvSpPr>
          <p:nvPr>
            <p:ph type="title"/>
          </p:nvPr>
        </p:nvSpPr>
        <p:spPr/>
        <p:txBody>
          <a:bodyPr/>
          <a:lstStyle/>
          <a:p>
            <a:r>
              <a:rPr lang="en-US" altLang="zh-CN" dirty="0"/>
              <a:t>Some template functions related to stream</a:t>
            </a:r>
            <a:endParaRPr lang="zh-CN" altLang="en-US" dirty="0"/>
          </a:p>
        </p:txBody>
      </p:sp>
      <p:sp>
        <p:nvSpPr>
          <p:cNvPr id="3" name="内容占位符 2">
            <a:extLst>
              <a:ext uri="{FF2B5EF4-FFF2-40B4-BE49-F238E27FC236}">
                <a16:creationId xmlns:a16="http://schemas.microsoft.com/office/drawing/2014/main" id="{59B22F30-97BF-46B2-9A4E-B050ADC67530}"/>
              </a:ext>
            </a:extLst>
          </p:cNvPr>
          <p:cNvSpPr>
            <a:spLocks noGrp="1"/>
          </p:cNvSpPr>
          <p:nvPr>
            <p:ph idx="1"/>
          </p:nvPr>
        </p:nvSpPr>
        <p:spPr/>
        <p:txBody>
          <a:bodyPr/>
          <a:lstStyle/>
          <a:p>
            <a:r>
              <a:rPr lang="en-US" altLang="zh-CN" dirty="0"/>
              <a:t>There are some useful functions / template functions related to stream, and it’s general to all streams.</a:t>
            </a:r>
          </a:p>
          <a:p>
            <a:pPr marL="800100" lvl="1" indent="-342900">
              <a:buFont typeface="+mj-lt"/>
              <a:buAutoNum type="arabicPeriod"/>
            </a:pPr>
            <a:r>
              <a:rPr lang="en-US" altLang="zh-CN" dirty="0" err="1"/>
              <a:t>getline</a:t>
            </a:r>
            <a:r>
              <a:rPr lang="en-US" altLang="zh-CN" dirty="0"/>
              <a:t> (template function): get a line from the stream. Usage: </a:t>
            </a:r>
            <a:r>
              <a:rPr lang="en-US" altLang="zh-CN" dirty="0" err="1"/>
              <a:t>getline</a:t>
            </a:r>
            <a:r>
              <a:rPr lang="en-US" altLang="zh-CN" dirty="0"/>
              <a:t>(stream, str)</a:t>
            </a:r>
          </a:p>
          <a:p>
            <a:pPr marL="800100" lvl="1" indent="-342900">
              <a:buFont typeface="+mj-lt"/>
              <a:buAutoNum type="arabicPeriod"/>
            </a:pPr>
            <a:r>
              <a:rPr lang="en-US" altLang="zh-CN" dirty="0"/>
              <a:t>flush (member function): flush the buffer space of a stream.</a:t>
            </a:r>
          </a:p>
          <a:p>
            <a:pPr marL="800100" lvl="1" indent="-342900">
              <a:buFont typeface="+mj-lt"/>
              <a:buAutoNum type="arabicPeriod"/>
            </a:pPr>
            <a:r>
              <a:rPr lang="en-US" altLang="zh-CN" dirty="0"/>
              <a:t>get (member function): read a character from the stream</a:t>
            </a:r>
          </a:p>
          <a:p>
            <a:pPr marL="800100" lvl="1" indent="-342900">
              <a:buFont typeface="+mj-lt"/>
              <a:buAutoNum type="arabicPeriod"/>
            </a:pPr>
            <a:endParaRPr lang="en-US" altLang="zh-CN" dirty="0"/>
          </a:p>
          <a:p>
            <a:pPr marL="800100" lvl="1" indent="-342900">
              <a:buFont typeface="+mj-lt"/>
              <a:buAutoNum type="arabicPeriod"/>
            </a:pPr>
            <a:endParaRPr lang="zh-CN" altLang="en-US" dirty="0"/>
          </a:p>
        </p:txBody>
      </p:sp>
    </p:spTree>
    <p:extLst>
      <p:ext uri="{BB962C8B-B14F-4D97-AF65-F5344CB8AC3E}">
        <p14:creationId xmlns:p14="http://schemas.microsoft.com/office/powerpoint/2010/main" val="4120481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EDEF8-381D-4DE3-990F-F6AA9FD3C73D}"/>
              </a:ext>
            </a:extLst>
          </p:cNvPr>
          <p:cNvSpPr>
            <a:spLocks noGrp="1"/>
          </p:cNvSpPr>
          <p:nvPr>
            <p:ph type="title"/>
          </p:nvPr>
        </p:nvSpPr>
        <p:spPr/>
        <p:txBody>
          <a:bodyPr/>
          <a:lstStyle/>
          <a:p>
            <a:r>
              <a:rPr lang="en-US" altLang="zh-CN" dirty="0"/>
              <a:t>Other modern features of C++</a:t>
            </a:r>
            <a:endParaRPr lang="zh-CN" altLang="en-US" dirty="0"/>
          </a:p>
        </p:txBody>
      </p:sp>
      <p:sp>
        <p:nvSpPr>
          <p:cNvPr id="3" name="内容占位符 2">
            <a:extLst>
              <a:ext uri="{FF2B5EF4-FFF2-40B4-BE49-F238E27FC236}">
                <a16:creationId xmlns:a16="http://schemas.microsoft.com/office/drawing/2014/main" id="{F5B54EB0-AE7F-4187-8809-2D7233D3F4E3}"/>
              </a:ext>
            </a:extLst>
          </p:cNvPr>
          <p:cNvSpPr>
            <a:spLocks noGrp="1"/>
          </p:cNvSpPr>
          <p:nvPr>
            <p:ph idx="1"/>
          </p:nvPr>
        </p:nvSpPr>
        <p:spPr/>
        <p:txBody>
          <a:bodyPr/>
          <a:lstStyle/>
          <a:p>
            <a:r>
              <a:rPr lang="en-US" altLang="zh-CN" dirty="0"/>
              <a:t>Except the features we’ve talked about before, C++ has provided us many powerful features. I’ll list some useful ones, but not talk about them detailed.</a:t>
            </a:r>
          </a:p>
          <a:p>
            <a:pPr marL="800100" lvl="1" indent="-342900">
              <a:buFont typeface="+mj-lt"/>
              <a:buAutoNum type="arabicPeriod"/>
            </a:pPr>
            <a:r>
              <a:rPr lang="en-US" altLang="zh-CN" dirty="0"/>
              <a:t>Smart pointers, including </a:t>
            </a:r>
            <a:r>
              <a:rPr lang="en-US" altLang="zh-CN" dirty="0" err="1"/>
              <a:t>unique_ptr</a:t>
            </a:r>
            <a:r>
              <a:rPr lang="en-US" altLang="zh-CN" dirty="0"/>
              <a:t> and </a:t>
            </a:r>
            <a:r>
              <a:rPr lang="en-US" altLang="zh-CN" dirty="0" err="1"/>
              <a:t>shared_ptr</a:t>
            </a:r>
            <a:r>
              <a:rPr lang="en-US" altLang="zh-CN" dirty="0"/>
              <a:t>, they are powerful to avoid memory leak.</a:t>
            </a:r>
          </a:p>
          <a:p>
            <a:pPr marL="800100" lvl="1" indent="-342900">
              <a:buFont typeface="+mj-lt"/>
              <a:buAutoNum type="arabicPeriod"/>
            </a:pPr>
            <a:r>
              <a:rPr lang="en-US" altLang="zh-CN" dirty="0"/>
              <a:t>Dynamic casting, including </a:t>
            </a:r>
            <a:r>
              <a:rPr lang="en-US" altLang="zh-CN" dirty="0" err="1"/>
              <a:t>const_cast</a:t>
            </a:r>
            <a:r>
              <a:rPr lang="en-US" altLang="zh-CN" dirty="0"/>
              <a:t>, </a:t>
            </a:r>
            <a:r>
              <a:rPr lang="en-US" altLang="zh-CN" dirty="0" err="1"/>
              <a:t>static_cast</a:t>
            </a:r>
            <a:r>
              <a:rPr lang="en-US" altLang="zh-CN" dirty="0"/>
              <a:t>, </a:t>
            </a:r>
            <a:r>
              <a:rPr lang="en-US" altLang="zh-CN" dirty="0" err="1"/>
              <a:t>dynamic_cast</a:t>
            </a:r>
            <a:r>
              <a:rPr lang="en-US" altLang="zh-CN" dirty="0"/>
              <a:t> and </a:t>
            </a:r>
            <a:r>
              <a:rPr lang="en-US" altLang="zh-CN" dirty="0" err="1"/>
              <a:t>reinterpret_cast</a:t>
            </a:r>
            <a:r>
              <a:rPr lang="en-US" altLang="zh-CN" dirty="0"/>
              <a:t>. They can convert from type to type with user-defined methods.</a:t>
            </a:r>
          </a:p>
          <a:p>
            <a:pPr marL="800100" lvl="1" indent="-342900">
              <a:buFont typeface="+mj-lt"/>
              <a:buAutoNum type="arabicPeriod"/>
            </a:pPr>
            <a:r>
              <a:rPr lang="en-US" altLang="zh-CN" dirty="0"/>
              <a:t>Auto: Let compile to determine the type of variable for you.</a:t>
            </a:r>
          </a:p>
          <a:p>
            <a:pPr marL="800100" lvl="1" indent="-342900">
              <a:buFont typeface="+mj-lt"/>
              <a:buAutoNum type="arabicPeriod"/>
            </a:pPr>
            <a:r>
              <a:rPr lang="en-US" altLang="zh-CN" dirty="0"/>
              <a:t>Range. It can help you write loops elegantly and make some iteration be able to pass through arguments.</a:t>
            </a:r>
          </a:p>
          <a:p>
            <a:pPr marL="800100" lvl="1" indent="-342900">
              <a:buFont typeface="+mj-lt"/>
              <a:buAutoNum type="arabicPeriod"/>
            </a:pPr>
            <a:r>
              <a:rPr lang="en-US" altLang="zh-CN" dirty="0"/>
              <a:t>Lambda expression. It can help you create anonymous function pointers.</a:t>
            </a:r>
            <a:endParaRPr lang="zh-CN" altLang="en-US" dirty="0"/>
          </a:p>
        </p:txBody>
      </p:sp>
    </p:spTree>
    <p:extLst>
      <p:ext uri="{BB962C8B-B14F-4D97-AF65-F5344CB8AC3E}">
        <p14:creationId xmlns:p14="http://schemas.microsoft.com/office/powerpoint/2010/main" val="19533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0F7AA36-A035-465F-BDDC-6777FF20962B}"/>
              </a:ext>
            </a:extLst>
          </p:cNvPr>
          <p:cNvSpPr>
            <a:spLocks noGrp="1"/>
          </p:cNvSpPr>
          <p:nvPr>
            <p:ph type="ctrTitle"/>
          </p:nvPr>
        </p:nvSpPr>
        <p:spPr/>
        <p:txBody>
          <a:bodyPr/>
          <a:lstStyle/>
          <a:p>
            <a:r>
              <a:rPr lang="en-US" altLang="zh-CN" dirty="0"/>
              <a:t>Thanks for your listening</a:t>
            </a:r>
            <a:endParaRPr lang="zh-CN" altLang="en-US" dirty="0"/>
          </a:p>
        </p:txBody>
      </p:sp>
      <p:sp>
        <p:nvSpPr>
          <p:cNvPr id="5" name="副标题 4">
            <a:extLst>
              <a:ext uri="{FF2B5EF4-FFF2-40B4-BE49-F238E27FC236}">
                <a16:creationId xmlns:a16="http://schemas.microsoft.com/office/drawing/2014/main" id="{15D9CE38-6F9C-499B-9ED1-142011F07805}"/>
              </a:ext>
            </a:extLst>
          </p:cNvPr>
          <p:cNvSpPr>
            <a:spLocks noGrp="1"/>
          </p:cNvSpPr>
          <p:nvPr>
            <p:ph type="subTitle" idx="1"/>
          </p:nvPr>
        </p:nvSpPr>
        <p:spPr/>
        <p:txBody>
          <a:bodyPr/>
          <a:lstStyle/>
          <a:p>
            <a:r>
              <a:rPr lang="en-US" altLang="zh-CN" dirty="0"/>
              <a:t>My OH will start soon </a:t>
            </a:r>
            <a:r>
              <a:rPr lang="en-US" altLang="zh-CN"/>
              <a:t>at lbl415B</a:t>
            </a:r>
            <a:endParaRPr lang="zh-CN" altLang="en-US" dirty="0"/>
          </a:p>
        </p:txBody>
      </p:sp>
    </p:spTree>
    <p:extLst>
      <p:ext uri="{BB962C8B-B14F-4D97-AF65-F5344CB8AC3E}">
        <p14:creationId xmlns:p14="http://schemas.microsoft.com/office/powerpoint/2010/main" val="1390324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FD822-4ADD-40FC-ACC9-AF24729C49E7}"/>
              </a:ext>
            </a:extLst>
          </p:cNvPr>
          <p:cNvSpPr>
            <a:spLocks noGrp="1"/>
          </p:cNvSpPr>
          <p:nvPr>
            <p:ph type="title"/>
          </p:nvPr>
        </p:nvSpPr>
        <p:spPr/>
        <p:txBody>
          <a:bodyPr/>
          <a:lstStyle/>
          <a:p>
            <a:r>
              <a:rPr lang="en-US" altLang="zh-CN" dirty="0"/>
              <a:t>C++-type dynamic memory allocation</a:t>
            </a:r>
            <a:endParaRPr lang="zh-CN" altLang="en-US" dirty="0"/>
          </a:p>
        </p:txBody>
      </p:sp>
      <p:sp>
        <p:nvSpPr>
          <p:cNvPr id="3" name="内容占位符 2">
            <a:extLst>
              <a:ext uri="{FF2B5EF4-FFF2-40B4-BE49-F238E27FC236}">
                <a16:creationId xmlns:a16="http://schemas.microsoft.com/office/drawing/2014/main" id="{253725EB-CD9C-4D8F-BCA9-1B4F6197B0C3}"/>
              </a:ext>
            </a:extLst>
          </p:cNvPr>
          <p:cNvSpPr>
            <a:spLocks noGrp="1"/>
          </p:cNvSpPr>
          <p:nvPr>
            <p:ph idx="1"/>
          </p:nvPr>
        </p:nvSpPr>
        <p:spPr/>
        <p:txBody>
          <a:bodyPr/>
          <a:lstStyle/>
          <a:p>
            <a:r>
              <a:rPr lang="en-US" altLang="zh-CN" dirty="0"/>
              <a:t>C++ provides a much easier way to realize dynamic memory allocation: new and delete operator.</a:t>
            </a:r>
          </a:p>
          <a:p>
            <a:r>
              <a:rPr lang="en-US" altLang="zh-CN" dirty="0"/>
              <a:t>Syntax: </a:t>
            </a:r>
            <a:r>
              <a:rPr lang="en-US" altLang="zh-CN" dirty="0">
                <a:solidFill>
                  <a:srgbClr val="92D050"/>
                </a:solidFill>
              </a:rPr>
              <a:t>new</a:t>
            </a:r>
            <a:r>
              <a:rPr lang="en-US" altLang="zh-CN" dirty="0"/>
              <a:t> type[index](constructor);// if you only want to allocate a single variable, you can use new type(constructor)</a:t>
            </a:r>
          </a:p>
          <a:p>
            <a:pPr marL="0" indent="0">
              <a:buNone/>
            </a:pPr>
            <a:r>
              <a:rPr lang="en-US" altLang="zh-CN" dirty="0"/>
              <a:t>		    </a:t>
            </a:r>
            <a:r>
              <a:rPr lang="en-US" altLang="zh-CN" dirty="0">
                <a:solidFill>
                  <a:srgbClr val="92D050"/>
                </a:solidFill>
              </a:rPr>
              <a:t>delete</a:t>
            </a:r>
            <a:r>
              <a:rPr lang="en-US" altLang="zh-CN" dirty="0"/>
              <a:t> variable; // for single variable</a:t>
            </a:r>
          </a:p>
          <a:p>
            <a:pPr marL="0" indent="0">
              <a:buNone/>
            </a:pPr>
            <a:r>
              <a:rPr lang="en-US" altLang="zh-CN" dirty="0"/>
              <a:t>		    </a:t>
            </a:r>
            <a:r>
              <a:rPr lang="en-US" altLang="zh-CN" dirty="0">
                <a:solidFill>
                  <a:srgbClr val="92D050"/>
                </a:solidFill>
              </a:rPr>
              <a:t>delete</a:t>
            </a:r>
            <a:r>
              <a:rPr lang="en-US" altLang="zh-CN" dirty="0"/>
              <a:t>[] variable; // for arrays</a:t>
            </a:r>
          </a:p>
          <a:p>
            <a:r>
              <a:rPr lang="en-US" altLang="zh-CN" dirty="0"/>
              <a:t>The usage is exactly the same as malloc and free except new syntax.</a:t>
            </a:r>
          </a:p>
          <a:p>
            <a:r>
              <a:rPr lang="en-US" altLang="zh-CN" dirty="0"/>
              <a:t>Another interesting variable is </a:t>
            </a:r>
            <a:r>
              <a:rPr lang="en-US" altLang="zh-CN" dirty="0" err="1"/>
              <a:t>nullptr</a:t>
            </a:r>
            <a:r>
              <a:rPr lang="en-US" altLang="zh-CN" dirty="0"/>
              <a:t> instance (it’s an instance of </a:t>
            </a:r>
            <a:r>
              <a:rPr lang="en-US" altLang="zh-CN" dirty="0" err="1"/>
              <a:t>nullptr</a:t>
            </a:r>
            <a:r>
              <a:rPr lang="en-US" altLang="zh-CN" dirty="0"/>
              <a:t> type). When we delete NULL, it will raise an error, but we can safely delete </a:t>
            </a:r>
            <a:r>
              <a:rPr lang="en-US" altLang="zh-CN" dirty="0" err="1"/>
              <a:t>nullptr</a:t>
            </a:r>
            <a:r>
              <a:rPr lang="en-US" altLang="zh-CN" dirty="0"/>
              <a:t> and it will do nothing. (It’s actually realized by operator overload.)</a:t>
            </a:r>
            <a:endParaRPr lang="zh-CN" altLang="en-US" dirty="0"/>
          </a:p>
        </p:txBody>
      </p:sp>
    </p:spTree>
    <p:extLst>
      <p:ext uri="{BB962C8B-B14F-4D97-AF65-F5344CB8AC3E}">
        <p14:creationId xmlns:p14="http://schemas.microsoft.com/office/powerpoint/2010/main" val="324704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6A1B6-1798-4ABC-A281-A882418A8509}"/>
              </a:ext>
            </a:extLst>
          </p:cNvPr>
          <p:cNvSpPr>
            <a:spLocks noGrp="1"/>
          </p:cNvSpPr>
          <p:nvPr>
            <p:ph type="title"/>
          </p:nvPr>
        </p:nvSpPr>
        <p:spPr/>
        <p:txBody>
          <a:bodyPr/>
          <a:lstStyle/>
          <a:p>
            <a:r>
              <a:rPr lang="en-US" altLang="zh-CN" dirty="0"/>
              <a:t>Use dynamic memory allocation with classes</a:t>
            </a:r>
            <a:endParaRPr lang="zh-CN" altLang="en-US" dirty="0"/>
          </a:p>
        </p:txBody>
      </p:sp>
      <p:sp>
        <p:nvSpPr>
          <p:cNvPr id="3" name="内容占位符 2">
            <a:extLst>
              <a:ext uri="{FF2B5EF4-FFF2-40B4-BE49-F238E27FC236}">
                <a16:creationId xmlns:a16="http://schemas.microsoft.com/office/drawing/2014/main" id="{4623BDA4-7BBF-4149-A130-6DD3AC049018}"/>
              </a:ext>
            </a:extLst>
          </p:cNvPr>
          <p:cNvSpPr>
            <a:spLocks noGrp="1"/>
          </p:cNvSpPr>
          <p:nvPr>
            <p:ph idx="1"/>
          </p:nvPr>
        </p:nvSpPr>
        <p:spPr/>
        <p:txBody>
          <a:bodyPr/>
          <a:lstStyle/>
          <a:p>
            <a:r>
              <a:rPr lang="en-US" altLang="zh-CN" dirty="0"/>
              <a:t>Dynamic memory allocation works well with class, because it doesn’t expose its member variables to users, so that the dynamically created variables are safe (it’s called invariance).</a:t>
            </a:r>
          </a:p>
          <a:p>
            <a:r>
              <a:rPr lang="en-US" altLang="zh-CN" dirty="0"/>
              <a:t>For example, we would create a simple string class to demonstrate the mechanisms related.</a:t>
            </a:r>
            <a:endParaRPr lang="zh-CN" altLang="en-US" dirty="0"/>
          </a:p>
        </p:txBody>
      </p:sp>
    </p:spTree>
    <p:extLst>
      <p:ext uri="{BB962C8B-B14F-4D97-AF65-F5344CB8AC3E}">
        <p14:creationId xmlns:p14="http://schemas.microsoft.com/office/powerpoint/2010/main" val="105096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1B02A-8AAF-45F5-965B-70CD95C07F22}"/>
              </a:ext>
            </a:extLst>
          </p:cNvPr>
          <p:cNvSpPr>
            <a:spLocks noGrp="1"/>
          </p:cNvSpPr>
          <p:nvPr>
            <p:ph type="title"/>
          </p:nvPr>
        </p:nvSpPr>
        <p:spPr/>
        <p:txBody>
          <a:bodyPr/>
          <a:lstStyle/>
          <a:p>
            <a:r>
              <a:rPr lang="en-US" altLang="zh-CN" dirty="0"/>
              <a:t>String class, how to construct</a:t>
            </a:r>
            <a:endParaRPr lang="zh-CN" altLang="en-US" dirty="0"/>
          </a:p>
        </p:txBody>
      </p:sp>
      <p:sp>
        <p:nvSpPr>
          <p:cNvPr id="3" name="内容占位符 2">
            <a:extLst>
              <a:ext uri="{FF2B5EF4-FFF2-40B4-BE49-F238E27FC236}">
                <a16:creationId xmlns:a16="http://schemas.microsoft.com/office/drawing/2014/main" id="{4EB0CA19-3F15-4401-A80C-66F590C7A47C}"/>
              </a:ext>
            </a:extLst>
          </p:cNvPr>
          <p:cNvSpPr>
            <a:spLocks noGrp="1"/>
          </p:cNvSpPr>
          <p:nvPr>
            <p:ph idx="1"/>
          </p:nvPr>
        </p:nvSpPr>
        <p:spPr/>
        <p:txBody>
          <a:bodyPr/>
          <a:lstStyle/>
          <a:p>
            <a:r>
              <a:rPr lang="en-US" altLang="zh-CN" dirty="0"/>
              <a:t>We know that in C language, we use a ‘\0’ as the end of the string. What’s the problem?</a:t>
            </a:r>
          </a:p>
          <a:p>
            <a:r>
              <a:rPr lang="en-US" altLang="zh-CN" dirty="0"/>
              <a:t>It’s time costly when doing some operations such as </a:t>
            </a:r>
            <a:r>
              <a:rPr lang="en-US" altLang="zh-CN" dirty="0" err="1"/>
              <a:t>strlen</a:t>
            </a:r>
            <a:r>
              <a:rPr lang="en-US" altLang="zh-CN" dirty="0"/>
              <a:t>.</a:t>
            </a:r>
          </a:p>
          <a:p>
            <a:r>
              <a:rPr lang="en-US" altLang="zh-CN" dirty="0"/>
              <a:t>How can we optimize this? Use the idea of stack.</a:t>
            </a:r>
          </a:p>
          <a:p>
            <a:pPr marL="0" indent="0">
              <a:buNone/>
            </a:pPr>
            <a:r>
              <a:rPr lang="en-US" altLang="zh-CN" dirty="0">
                <a:solidFill>
                  <a:srgbClr val="92D050"/>
                </a:solidFill>
              </a:rPr>
              <a:t>class</a:t>
            </a:r>
            <a:r>
              <a:rPr lang="en-US" altLang="zh-CN" dirty="0"/>
              <a:t> </a:t>
            </a:r>
            <a:r>
              <a:rPr lang="en-US" altLang="zh-CN" dirty="0" err="1"/>
              <a:t>myString</a:t>
            </a:r>
            <a:r>
              <a:rPr lang="en-US" altLang="zh-CN" dirty="0"/>
              <a:t> {</a:t>
            </a:r>
          </a:p>
          <a:p>
            <a:pPr marL="0" indent="0">
              <a:buNone/>
            </a:pPr>
            <a:r>
              <a:rPr lang="en-US" altLang="zh-CN" dirty="0"/>
              <a:t>	</a:t>
            </a:r>
            <a:r>
              <a:rPr lang="en-US" altLang="zh-CN" dirty="0">
                <a:solidFill>
                  <a:srgbClr val="92D050"/>
                </a:solidFill>
              </a:rPr>
              <a:t>char</a:t>
            </a:r>
            <a:r>
              <a:rPr lang="en-US" altLang="zh-CN" dirty="0"/>
              <a:t> *data;</a:t>
            </a:r>
          </a:p>
          <a:p>
            <a:pPr marL="0" indent="0">
              <a:buNone/>
            </a:pPr>
            <a:r>
              <a:rPr lang="en-US" altLang="zh-CN" dirty="0"/>
              <a:t>	</a:t>
            </a:r>
            <a:r>
              <a:rPr lang="en-US" altLang="zh-CN" dirty="0">
                <a:solidFill>
                  <a:srgbClr val="92D050"/>
                </a:solidFill>
              </a:rPr>
              <a:t>int</a:t>
            </a:r>
            <a:r>
              <a:rPr lang="en-US" altLang="zh-CN" dirty="0"/>
              <a:t> length = 0;</a:t>
            </a:r>
          </a:p>
          <a:p>
            <a:pPr marL="0" indent="0">
              <a:buNone/>
            </a:pPr>
            <a:r>
              <a:rPr lang="en-US" altLang="zh-CN" dirty="0">
                <a:solidFill>
                  <a:srgbClr val="92D050"/>
                </a:solidFill>
              </a:rPr>
              <a:t>public</a:t>
            </a:r>
            <a:r>
              <a:rPr lang="en-US" altLang="zh-CN" dirty="0"/>
              <a:t>:</a:t>
            </a:r>
          </a:p>
          <a:p>
            <a:pPr marL="0" indent="0">
              <a:buNone/>
            </a:pP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133287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96811-BC47-4DA8-9E29-997FC025ACEF}"/>
              </a:ext>
            </a:extLst>
          </p:cNvPr>
          <p:cNvSpPr>
            <a:spLocks noGrp="1"/>
          </p:cNvSpPr>
          <p:nvPr>
            <p:ph type="title"/>
          </p:nvPr>
        </p:nvSpPr>
        <p:spPr/>
        <p:txBody>
          <a:bodyPr/>
          <a:lstStyle/>
          <a:p>
            <a:r>
              <a:rPr lang="en-US" altLang="zh-CN" dirty="0"/>
              <a:t>Constructor</a:t>
            </a:r>
            <a:endParaRPr lang="zh-CN" altLang="en-US" dirty="0"/>
          </a:p>
        </p:txBody>
      </p:sp>
      <p:sp>
        <p:nvSpPr>
          <p:cNvPr id="3" name="内容占位符 2">
            <a:extLst>
              <a:ext uri="{FF2B5EF4-FFF2-40B4-BE49-F238E27FC236}">
                <a16:creationId xmlns:a16="http://schemas.microsoft.com/office/drawing/2014/main" id="{FB826C5D-7D86-4459-BB72-50D607D5AB7B}"/>
              </a:ext>
            </a:extLst>
          </p:cNvPr>
          <p:cNvSpPr>
            <a:spLocks noGrp="1"/>
          </p:cNvSpPr>
          <p:nvPr>
            <p:ph idx="1"/>
          </p:nvPr>
        </p:nvSpPr>
        <p:spPr/>
        <p:txBody>
          <a:bodyPr>
            <a:normAutofit/>
          </a:bodyPr>
          <a:lstStyle/>
          <a:p>
            <a:r>
              <a:rPr lang="en-US" altLang="zh-CN" dirty="0"/>
              <a:t>Because we can only specify the value of data by dynamic memory allocation, so we need to initialize the variable as soon as its created. So we need to use constructor:</a:t>
            </a:r>
          </a:p>
          <a:p>
            <a:pPr marL="0" indent="0">
              <a:buNone/>
            </a:pPr>
            <a:r>
              <a:rPr lang="en-US" altLang="zh-CN" dirty="0"/>
              <a:t>	</a:t>
            </a:r>
            <a:r>
              <a:rPr lang="en-US" altLang="zh-CN" dirty="0" err="1"/>
              <a:t>myString</a:t>
            </a:r>
            <a:r>
              <a:rPr lang="en-US" altLang="zh-CN" dirty="0"/>
              <a:t>() {</a:t>
            </a:r>
          </a:p>
          <a:p>
            <a:pPr marL="0" indent="0">
              <a:buNone/>
            </a:pPr>
            <a:r>
              <a:rPr lang="en-US" altLang="zh-CN" dirty="0"/>
              <a:t>		data = new char;</a:t>
            </a:r>
          </a:p>
          <a:p>
            <a:pPr marL="0" indent="0">
              <a:buNone/>
            </a:pPr>
            <a:r>
              <a:rPr lang="en-US" altLang="zh-CN" dirty="0"/>
              <a:t>	}</a:t>
            </a:r>
          </a:p>
        </p:txBody>
      </p:sp>
    </p:spTree>
    <p:extLst>
      <p:ext uri="{BB962C8B-B14F-4D97-AF65-F5344CB8AC3E}">
        <p14:creationId xmlns:p14="http://schemas.microsoft.com/office/powerpoint/2010/main" val="354082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66FDC-2B02-419D-BB5A-91DCBC74E6B6}"/>
              </a:ext>
            </a:extLst>
          </p:cNvPr>
          <p:cNvSpPr>
            <a:spLocks noGrp="1"/>
          </p:cNvSpPr>
          <p:nvPr>
            <p:ph type="title"/>
          </p:nvPr>
        </p:nvSpPr>
        <p:spPr/>
        <p:txBody>
          <a:bodyPr/>
          <a:lstStyle/>
          <a:p>
            <a:r>
              <a:rPr lang="en-US" altLang="zh-CN" dirty="0"/>
              <a:t>Conversion from other types</a:t>
            </a:r>
            <a:endParaRPr lang="zh-CN" altLang="en-US" dirty="0"/>
          </a:p>
        </p:txBody>
      </p:sp>
      <p:sp>
        <p:nvSpPr>
          <p:cNvPr id="3" name="内容占位符 2">
            <a:extLst>
              <a:ext uri="{FF2B5EF4-FFF2-40B4-BE49-F238E27FC236}">
                <a16:creationId xmlns:a16="http://schemas.microsoft.com/office/drawing/2014/main" id="{C20D3DF3-40D5-441C-8F26-9EE7569BF376}"/>
              </a:ext>
            </a:extLst>
          </p:cNvPr>
          <p:cNvSpPr>
            <a:spLocks noGrp="1"/>
          </p:cNvSpPr>
          <p:nvPr>
            <p:ph idx="1"/>
          </p:nvPr>
        </p:nvSpPr>
        <p:spPr/>
        <p:txBody>
          <a:bodyPr/>
          <a:lstStyle/>
          <a:p>
            <a:r>
              <a:rPr lang="en-US" altLang="zh-CN" dirty="0"/>
              <a:t>We can also convert a C-style string to our string class use constructors, this is also the original C++-style casting (there is another modern C++-style casting called dynamic cast).</a:t>
            </a:r>
          </a:p>
          <a:p>
            <a:r>
              <a:rPr lang="en-US" altLang="zh-CN" dirty="0"/>
              <a:t>*Because the code is a bit long, we will directly write it in </a:t>
            </a:r>
            <a:r>
              <a:rPr lang="en-US" altLang="zh-CN" dirty="0" err="1"/>
              <a:t>Clion</a:t>
            </a:r>
            <a:r>
              <a:rPr lang="en-US" altLang="zh-CN" dirty="0"/>
              <a:t> as a demonstration</a:t>
            </a:r>
          </a:p>
        </p:txBody>
      </p:sp>
    </p:spTree>
    <p:extLst>
      <p:ext uri="{BB962C8B-B14F-4D97-AF65-F5344CB8AC3E}">
        <p14:creationId xmlns:p14="http://schemas.microsoft.com/office/powerpoint/2010/main" val="87797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24394-E9A1-44A9-8B3F-B9D16703B398}"/>
              </a:ext>
            </a:extLst>
          </p:cNvPr>
          <p:cNvSpPr>
            <a:spLocks noGrp="1"/>
          </p:cNvSpPr>
          <p:nvPr>
            <p:ph type="title"/>
          </p:nvPr>
        </p:nvSpPr>
        <p:spPr/>
        <p:txBody>
          <a:bodyPr/>
          <a:lstStyle/>
          <a:p>
            <a:r>
              <a:rPr lang="en-US" altLang="zh-CN" dirty="0"/>
              <a:t>Destructor</a:t>
            </a:r>
            <a:endParaRPr lang="zh-CN" altLang="en-US" dirty="0"/>
          </a:p>
        </p:txBody>
      </p:sp>
      <p:sp>
        <p:nvSpPr>
          <p:cNvPr id="3" name="内容占位符 2">
            <a:extLst>
              <a:ext uri="{FF2B5EF4-FFF2-40B4-BE49-F238E27FC236}">
                <a16:creationId xmlns:a16="http://schemas.microsoft.com/office/drawing/2014/main" id="{B5870C83-DAC5-423A-849C-A05136A7C13F}"/>
              </a:ext>
            </a:extLst>
          </p:cNvPr>
          <p:cNvSpPr>
            <a:spLocks noGrp="1"/>
          </p:cNvSpPr>
          <p:nvPr>
            <p:ph idx="1"/>
          </p:nvPr>
        </p:nvSpPr>
        <p:spPr/>
        <p:txBody>
          <a:bodyPr/>
          <a:lstStyle/>
          <a:p>
            <a:r>
              <a:rPr lang="en-US" altLang="zh-CN" dirty="0"/>
              <a:t>Because we have allocated some memory dynamically, we need to free them before the whole program ends. Thus, we need destructor to help us finish this automatically.</a:t>
            </a:r>
          </a:p>
          <a:p>
            <a:pPr marL="0" indent="0">
              <a:buNone/>
            </a:pPr>
            <a:r>
              <a:rPr lang="en-US" altLang="zh-CN" dirty="0"/>
              <a:t>~</a:t>
            </a:r>
            <a:r>
              <a:rPr lang="en-US" altLang="zh-CN" dirty="0" err="1"/>
              <a:t>myString</a:t>
            </a:r>
            <a:r>
              <a:rPr lang="en-US" altLang="zh-CN" dirty="0"/>
              <a:t>() {</a:t>
            </a:r>
          </a:p>
          <a:p>
            <a:pPr marL="0" indent="0">
              <a:buNone/>
            </a:pPr>
            <a:r>
              <a:rPr lang="en-US" altLang="zh-CN" dirty="0"/>
              <a:t>	</a:t>
            </a:r>
            <a:r>
              <a:rPr lang="en-US" altLang="zh-CN" dirty="0">
                <a:solidFill>
                  <a:srgbClr val="92D050"/>
                </a:solidFill>
              </a:rPr>
              <a:t>delete[]</a:t>
            </a:r>
            <a:r>
              <a:rPr lang="en-US" altLang="zh-CN" dirty="0"/>
              <a:t> data;</a:t>
            </a:r>
          </a:p>
          <a:p>
            <a:pPr marL="0" indent="0">
              <a:buNone/>
            </a:pPr>
            <a:r>
              <a:rPr lang="en-US" altLang="zh-CN" dirty="0"/>
              <a:t>}</a:t>
            </a:r>
          </a:p>
          <a:p>
            <a:endParaRPr lang="zh-CN" altLang="en-US" dirty="0"/>
          </a:p>
        </p:txBody>
      </p:sp>
    </p:spTree>
    <p:extLst>
      <p:ext uri="{BB962C8B-B14F-4D97-AF65-F5344CB8AC3E}">
        <p14:creationId xmlns:p14="http://schemas.microsoft.com/office/powerpoint/2010/main" val="2464694243"/>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499</TotalTime>
  <Words>2439</Words>
  <Application>Microsoft Office PowerPoint</Application>
  <PresentationFormat>宽屏</PresentationFormat>
  <Paragraphs>169</Paragraphs>
  <Slides>33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Arial</vt:lpstr>
      <vt:lpstr>Trebuchet MS</vt:lpstr>
      <vt:lpstr>Wingdings 3</vt:lpstr>
      <vt:lpstr>平面</vt:lpstr>
      <vt:lpstr>VG101 Jigang RC11</vt:lpstr>
      <vt:lpstr>Reference</vt:lpstr>
      <vt:lpstr>Reference, what’s different with pointer</vt:lpstr>
      <vt:lpstr>C++-type dynamic memory allocation</vt:lpstr>
      <vt:lpstr>Use dynamic memory allocation with classes</vt:lpstr>
      <vt:lpstr>String class, how to construct</vt:lpstr>
      <vt:lpstr>Constructor</vt:lpstr>
      <vt:lpstr>Conversion from other types</vt:lpstr>
      <vt:lpstr>Destructor</vt:lpstr>
      <vt:lpstr>Operation of strings, operator override</vt:lpstr>
      <vt:lpstr>Copy, copy constructor</vt:lpstr>
      <vt:lpstr>Copy, assignment operator override</vt:lpstr>
      <vt:lpstr>Get the values and [] operator</vt:lpstr>
      <vt:lpstr>I/O, and friend functions</vt:lpstr>
      <vt:lpstr>Testing our interface</vt:lpstr>
      <vt:lpstr>Inheritance and subtypes</vt:lpstr>
      <vt:lpstr>Protected variables</vt:lpstr>
      <vt:lpstr>Constructor inheritance and list initialization</vt:lpstr>
      <vt:lpstr>Abstraction, virtual function</vt:lpstr>
      <vt:lpstr>Example of abstraction – shape and area calculation</vt:lpstr>
      <vt:lpstr>Example of abstraction – shape and area calculation</vt:lpstr>
      <vt:lpstr>Example of abstraction – shape and area calculation</vt:lpstr>
      <vt:lpstr>Container and basic template</vt:lpstr>
      <vt:lpstr>Implement a container – a simple vector container</vt:lpstr>
      <vt:lpstr>Implementation of vector class</vt:lpstr>
      <vt:lpstr>STL</vt:lpstr>
      <vt:lpstr>Vector</vt:lpstr>
      <vt:lpstr>Streaming</vt:lpstr>
      <vt:lpstr>stringstream</vt:lpstr>
      <vt:lpstr>fstream</vt:lpstr>
      <vt:lpstr>Some template functions related to stream</vt:lpstr>
      <vt:lpstr>Other modern features of C++</vt:lpstr>
      <vt:lpstr>Thanks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VG101 Jigang RC11</dc:title>
  <dc:creator>2249055817@qq.com</dc:creator>
  <cp:lastModifiedBy>2249055817@qq.com</cp:lastModifiedBy>
  <cp:revision>31</cp:revision>
  <dcterms:created xsi:type="dcterms:W3CDTF">2019-12-02T00:29:42Z</dcterms:created>
  <dcterms:modified xsi:type="dcterms:W3CDTF">2019-12-02T08:48:51Z</dcterms:modified>
</cp:coreProperties>
</file>