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275" r:id="rId4"/>
    <p:sldId id="276" r:id="rId5"/>
    <p:sldId id="277" r:id="rId6"/>
    <p:sldId id="278" r:id="rId7"/>
    <p:sldId id="279" r:id="rId8"/>
    <p:sldId id="280" r:id="rId9"/>
    <p:sldId id="281" r:id="rId10"/>
    <p:sldId id="282" r:id="rId11"/>
    <p:sldId id="283" r:id="rId12"/>
    <p:sldId id="286" r:id="rId13"/>
    <p:sldId id="284" r:id="rId14"/>
    <p:sldId id="285" r:id="rId15"/>
    <p:sldId id="287" r:id="rId16"/>
    <p:sldId id="288" r:id="rId17"/>
    <p:sldId id="289" r:id="rId18"/>
    <p:sldId id="290" r:id="rId19"/>
    <p:sldId id="291" r:id="rId20"/>
    <p:sldId id="292" r:id="rId21"/>
    <p:sldId id="293" r:id="rId22"/>
    <p:sldId id="294" r:id="rId23"/>
    <p:sldId id="295"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0" autoAdjust="0"/>
    <p:restoredTop sz="94660"/>
  </p:normalViewPr>
  <p:slideViewPr>
    <p:cSldViewPr snapToGrid="0">
      <p:cViewPr>
        <p:scale>
          <a:sx n="100" d="100"/>
          <a:sy n="100" d="100"/>
        </p:scale>
        <p:origin x="57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26C47-DD0C-4702-A2C1-E235F04ED6E5}"/>
              </a:ext>
            </a:extLst>
          </p:cNvPr>
          <p:cNvSpPr>
            <a:spLocks noGrp="1"/>
          </p:cNvSpPr>
          <p:nvPr>
            <p:ph type="ctrTitle"/>
          </p:nvPr>
        </p:nvSpPr>
        <p:spPr/>
        <p:txBody>
          <a:bodyPr/>
          <a:lstStyle/>
          <a:p>
            <a:r>
              <a:rPr lang="en-US" altLang="zh-CN" dirty="0"/>
              <a:t>VG101 </a:t>
            </a:r>
            <a:r>
              <a:rPr lang="en-US" altLang="zh-CN" dirty="0" err="1"/>
              <a:t>Jigang</a:t>
            </a:r>
            <a:r>
              <a:rPr lang="en-US" altLang="zh-CN" dirty="0"/>
              <a:t> RC9	</a:t>
            </a:r>
            <a:endParaRPr lang="zh-CN" altLang="en-US" dirty="0"/>
          </a:p>
        </p:txBody>
      </p:sp>
      <p:sp>
        <p:nvSpPr>
          <p:cNvPr id="3" name="副标题 2">
            <a:extLst>
              <a:ext uri="{FF2B5EF4-FFF2-40B4-BE49-F238E27FC236}">
                <a16:creationId xmlns:a16="http://schemas.microsoft.com/office/drawing/2014/main" id="{B0167B4F-10C1-4436-B163-7F4B65CC05D1}"/>
              </a:ext>
            </a:extLst>
          </p:cNvPr>
          <p:cNvSpPr>
            <a:spLocks noGrp="1"/>
          </p:cNvSpPr>
          <p:nvPr>
            <p:ph type="subTitle" idx="1"/>
          </p:nvPr>
        </p:nvSpPr>
        <p:spPr/>
        <p:txBody>
          <a:bodyPr/>
          <a:lstStyle/>
          <a:p>
            <a:r>
              <a:rPr lang="en-US" altLang="zh-CN" dirty="0"/>
              <a:t>Wang, </a:t>
            </a:r>
            <a:r>
              <a:rPr lang="en-US" altLang="zh-CN" dirty="0" err="1"/>
              <a:t>Kaibin</a:t>
            </a:r>
            <a:endParaRPr lang="zh-CN" altLang="en-US" dirty="0"/>
          </a:p>
        </p:txBody>
      </p:sp>
    </p:spTree>
    <p:extLst>
      <p:ext uri="{BB962C8B-B14F-4D97-AF65-F5344CB8AC3E}">
        <p14:creationId xmlns:p14="http://schemas.microsoft.com/office/powerpoint/2010/main" val="121495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FC3B6-03D9-457C-93B6-46336967F3E6}"/>
              </a:ext>
            </a:extLst>
          </p:cNvPr>
          <p:cNvSpPr>
            <a:spLocks noGrp="1"/>
          </p:cNvSpPr>
          <p:nvPr>
            <p:ph type="title"/>
          </p:nvPr>
        </p:nvSpPr>
        <p:spPr/>
        <p:txBody>
          <a:bodyPr/>
          <a:lstStyle/>
          <a:p>
            <a:r>
              <a:rPr lang="en-US" altLang="zh-CN" dirty="0"/>
              <a:t>Application of struct: real multiple return value</a:t>
            </a:r>
            <a:endParaRPr lang="zh-CN" altLang="en-US" dirty="0"/>
          </a:p>
        </p:txBody>
      </p:sp>
      <p:sp>
        <p:nvSpPr>
          <p:cNvPr id="3" name="内容占位符 2">
            <a:extLst>
              <a:ext uri="{FF2B5EF4-FFF2-40B4-BE49-F238E27FC236}">
                <a16:creationId xmlns:a16="http://schemas.microsoft.com/office/drawing/2014/main" id="{71F59D25-E621-4014-8005-12BDFD41D22F}"/>
              </a:ext>
            </a:extLst>
          </p:cNvPr>
          <p:cNvSpPr>
            <a:spLocks noGrp="1"/>
          </p:cNvSpPr>
          <p:nvPr>
            <p:ph idx="1"/>
          </p:nvPr>
        </p:nvSpPr>
        <p:spPr/>
        <p:txBody>
          <a:bodyPr/>
          <a:lstStyle/>
          <a:p>
            <a:r>
              <a:rPr lang="en-US" altLang="zh-CN" dirty="0"/>
              <a:t>Once we used pointers and arrays to return multiple values, but they could not be written in the normal form, but we could use a struct to implement this. For example, we want to define a function that could return an integer and a character array with variable length. We could define the structure:</a:t>
            </a:r>
          </a:p>
          <a:p>
            <a:pPr marL="0" indent="0">
              <a:buNone/>
            </a:pPr>
            <a:r>
              <a:rPr lang="en-US" altLang="zh-CN" dirty="0"/>
              <a:t>	</a:t>
            </a:r>
            <a:r>
              <a:rPr lang="en-US" altLang="zh-CN" dirty="0">
                <a:solidFill>
                  <a:srgbClr val="00B0F0"/>
                </a:solidFill>
              </a:rPr>
              <a:t>typedef struct </a:t>
            </a:r>
            <a:r>
              <a:rPr lang="en-US" altLang="zh-CN" dirty="0"/>
              <a:t>{</a:t>
            </a:r>
          </a:p>
          <a:p>
            <a:pPr marL="0" indent="0">
              <a:buNone/>
            </a:pPr>
            <a:r>
              <a:rPr lang="en-US" altLang="zh-CN" dirty="0"/>
              <a:t>		</a:t>
            </a:r>
            <a:r>
              <a:rPr lang="en-US" altLang="zh-CN" dirty="0">
                <a:solidFill>
                  <a:srgbClr val="00B0F0"/>
                </a:solidFill>
              </a:rPr>
              <a:t>int </a:t>
            </a:r>
            <a:r>
              <a:rPr lang="en-US" altLang="zh-CN" dirty="0" err="1"/>
              <a:t>retInt</a:t>
            </a:r>
            <a:r>
              <a:rPr lang="en-US" altLang="zh-CN" dirty="0"/>
              <a:t>;</a:t>
            </a:r>
          </a:p>
          <a:p>
            <a:pPr marL="0" indent="0">
              <a:buNone/>
            </a:pPr>
            <a:r>
              <a:rPr lang="en-US" altLang="zh-CN" dirty="0"/>
              <a:t>		</a:t>
            </a:r>
            <a:r>
              <a:rPr lang="en-US" altLang="zh-CN" dirty="0">
                <a:solidFill>
                  <a:srgbClr val="00B0F0"/>
                </a:solidFill>
              </a:rPr>
              <a:t>char</a:t>
            </a:r>
            <a:r>
              <a:rPr lang="en-US" altLang="zh-CN" dirty="0"/>
              <a:t> *</a:t>
            </a:r>
            <a:r>
              <a:rPr lang="en-US" altLang="zh-CN" dirty="0" err="1"/>
              <a:t>retChars</a:t>
            </a:r>
            <a:r>
              <a:rPr lang="en-US" altLang="zh-CN" dirty="0"/>
              <a:t>;</a:t>
            </a:r>
          </a:p>
          <a:p>
            <a:pPr marL="0" indent="0">
              <a:buNone/>
            </a:pPr>
            <a:r>
              <a:rPr lang="en-US" altLang="zh-CN" dirty="0"/>
              <a:t>		</a:t>
            </a:r>
            <a:r>
              <a:rPr lang="en-US" altLang="zh-CN" dirty="0">
                <a:solidFill>
                  <a:srgbClr val="00B0F0"/>
                </a:solidFill>
              </a:rPr>
              <a:t>int</a:t>
            </a:r>
            <a:r>
              <a:rPr lang="en-US" altLang="zh-CN" dirty="0"/>
              <a:t> </a:t>
            </a:r>
            <a:r>
              <a:rPr lang="en-US" altLang="zh-CN" dirty="0" err="1"/>
              <a:t>retCharsSize</a:t>
            </a:r>
            <a:r>
              <a:rPr lang="en-US" altLang="zh-CN" dirty="0"/>
              <a:t>;</a:t>
            </a:r>
          </a:p>
          <a:p>
            <a:pPr marL="0" indent="0">
              <a:buNone/>
            </a:pPr>
            <a:r>
              <a:rPr lang="en-US" altLang="zh-CN" dirty="0"/>
              <a:t>	} </a:t>
            </a:r>
            <a:r>
              <a:rPr lang="en-US" altLang="zh-CN" dirty="0" err="1"/>
              <a:t>fooRet_t</a:t>
            </a:r>
            <a:endParaRPr lang="en-US" altLang="zh-CN" dirty="0"/>
          </a:p>
          <a:p>
            <a:pPr marL="0" indent="0">
              <a:buNone/>
            </a:pPr>
            <a:r>
              <a:rPr lang="en-US" altLang="zh-CN" dirty="0"/>
              <a:t>	</a:t>
            </a:r>
            <a:r>
              <a:rPr lang="en-US" altLang="zh-CN" dirty="0" err="1"/>
              <a:t>fooRet_t</a:t>
            </a:r>
            <a:r>
              <a:rPr lang="en-US" altLang="zh-CN" dirty="0"/>
              <a:t> foo(…);</a:t>
            </a:r>
          </a:p>
        </p:txBody>
      </p:sp>
    </p:spTree>
    <p:extLst>
      <p:ext uri="{BB962C8B-B14F-4D97-AF65-F5344CB8AC3E}">
        <p14:creationId xmlns:p14="http://schemas.microsoft.com/office/powerpoint/2010/main" val="385236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AC26-9E89-48BA-A1E3-A3AF8B3732D7}"/>
              </a:ext>
            </a:extLst>
          </p:cNvPr>
          <p:cNvSpPr>
            <a:spLocks noGrp="1"/>
          </p:cNvSpPr>
          <p:nvPr>
            <p:ph type="title"/>
          </p:nvPr>
        </p:nvSpPr>
        <p:spPr/>
        <p:txBody>
          <a:bodyPr/>
          <a:lstStyle/>
          <a:p>
            <a:r>
              <a:rPr lang="en-US" altLang="zh-CN" dirty="0"/>
              <a:t>Pointer of struct, self-reference</a:t>
            </a:r>
            <a:endParaRPr lang="zh-CN" altLang="en-US" dirty="0"/>
          </a:p>
        </p:txBody>
      </p:sp>
      <p:sp>
        <p:nvSpPr>
          <p:cNvPr id="3" name="内容占位符 2">
            <a:extLst>
              <a:ext uri="{FF2B5EF4-FFF2-40B4-BE49-F238E27FC236}">
                <a16:creationId xmlns:a16="http://schemas.microsoft.com/office/drawing/2014/main" id="{8892F717-50C1-4ACD-9DB1-DF1CFEDBB81D}"/>
              </a:ext>
            </a:extLst>
          </p:cNvPr>
          <p:cNvSpPr>
            <a:spLocks noGrp="1"/>
          </p:cNvSpPr>
          <p:nvPr>
            <p:ph idx="1"/>
          </p:nvPr>
        </p:nvSpPr>
        <p:spPr/>
        <p:txBody>
          <a:bodyPr/>
          <a:lstStyle/>
          <a:p>
            <a:r>
              <a:rPr lang="en-US" altLang="zh-CN" dirty="0"/>
              <a:t>Obviously, a struct cannot store a variable of itself, or the size of any struct variable is infinitely large. However, it could store a pointer of its own type (we know that all pointers are equal). This feature is called self-reference. For example, such struct is valid:</a:t>
            </a:r>
          </a:p>
          <a:p>
            <a:pPr marL="0" indent="0">
              <a:buNone/>
            </a:pPr>
            <a:r>
              <a:rPr lang="en-US" altLang="zh-CN" dirty="0"/>
              <a:t>	typedef struct </a:t>
            </a:r>
            <a:r>
              <a:rPr lang="en-US" altLang="zh-CN" dirty="0" err="1"/>
              <a:t>A_typedef</a:t>
            </a:r>
            <a:r>
              <a:rPr lang="en-US" altLang="zh-CN" dirty="0"/>
              <a:t> {</a:t>
            </a:r>
          </a:p>
          <a:p>
            <a:pPr marL="0" indent="0">
              <a:buNone/>
            </a:pPr>
            <a:r>
              <a:rPr lang="en-US" altLang="zh-CN" dirty="0"/>
              <a:t>		…</a:t>
            </a:r>
          </a:p>
          <a:p>
            <a:pPr marL="0" indent="0">
              <a:buNone/>
            </a:pPr>
            <a:r>
              <a:rPr lang="en-US" altLang="zh-CN" dirty="0"/>
              <a:t>		struct </a:t>
            </a:r>
            <a:r>
              <a:rPr lang="en-US" altLang="zh-CN" dirty="0" err="1"/>
              <a:t>A_typedef</a:t>
            </a:r>
            <a:r>
              <a:rPr lang="en-US" altLang="zh-CN" dirty="0"/>
              <a:t> *self;</a:t>
            </a:r>
          </a:p>
          <a:p>
            <a:pPr marL="0" indent="0">
              <a:buNone/>
            </a:pPr>
            <a:r>
              <a:rPr lang="en-US" altLang="zh-CN" dirty="0"/>
              <a:t>	} </a:t>
            </a:r>
            <a:r>
              <a:rPr lang="en-US" altLang="zh-CN" dirty="0" err="1"/>
              <a:t>A_t</a:t>
            </a:r>
            <a:r>
              <a:rPr lang="en-US" altLang="zh-CN" dirty="0"/>
              <a:t>;</a:t>
            </a:r>
          </a:p>
          <a:p>
            <a:r>
              <a:rPr lang="en-US" altLang="zh-CN" dirty="0"/>
              <a:t>** This grammar is very common and self references are often written in this form.</a:t>
            </a:r>
            <a:endParaRPr lang="zh-CN" altLang="en-US" dirty="0"/>
          </a:p>
        </p:txBody>
      </p:sp>
    </p:spTree>
    <p:extLst>
      <p:ext uri="{BB962C8B-B14F-4D97-AF65-F5344CB8AC3E}">
        <p14:creationId xmlns:p14="http://schemas.microsoft.com/office/powerpoint/2010/main" val="26031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AD657-D0AC-44D1-9F95-F6CEE1A41D74}"/>
              </a:ext>
            </a:extLst>
          </p:cNvPr>
          <p:cNvSpPr>
            <a:spLocks noGrp="1"/>
          </p:cNvSpPr>
          <p:nvPr>
            <p:ph type="title"/>
          </p:nvPr>
        </p:nvSpPr>
        <p:spPr/>
        <p:txBody>
          <a:bodyPr/>
          <a:lstStyle/>
          <a:p>
            <a:r>
              <a:rPr lang="en-US" altLang="zh-CN" dirty="0"/>
              <a:t>Pointer of struct</a:t>
            </a:r>
            <a:endParaRPr lang="zh-CN" altLang="en-US" dirty="0"/>
          </a:p>
        </p:txBody>
      </p:sp>
      <p:sp>
        <p:nvSpPr>
          <p:cNvPr id="3" name="内容占位符 2">
            <a:extLst>
              <a:ext uri="{FF2B5EF4-FFF2-40B4-BE49-F238E27FC236}">
                <a16:creationId xmlns:a16="http://schemas.microsoft.com/office/drawing/2014/main" id="{2A7E698C-F7C9-475F-9AD0-7F4E6124219B}"/>
              </a:ext>
            </a:extLst>
          </p:cNvPr>
          <p:cNvSpPr>
            <a:spLocks noGrp="1"/>
          </p:cNvSpPr>
          <p:nvPr>
            <p:ph idx="1"/>
          </p:nvPr>
        </p:nvSpPr>
        <p:spPr/>
        <p:txBody>
          <a:bodyPr/>
          <a:lstStyle/>
          <a:p>
            <a:r>
              <a:rPr lang="en-US" altLang="zh-CN" dirty="0"/>
              <a:t>To access a certain member in a struct by a pointer of such struct, we don’t need to dereference that whole struct, which is time and space-consuming. We often use the “-&gt;” operator:</a:t>
            </a:r>
          </a:p>
          <a:p>
            <a:pPr marL="0" indent="0">
              <a:buNone/>
            </a:pPr>
            <a:r>
              <a:rPr lang="en-US" altLang="zh-CN" dirty="0"/>
              <a:t>	</a:t>
            </a:r>
            <a:r>
              <a:rPr lang="en-US" altLang="zh-CN" dirty="0" err="1"/>
              <a:t>ptr</a:t>
            </a:r>
            <a:r>
              <a:rPr lang="en-US" altLang="zh-CN" dirty="0"/>
              <a:t>-&gt;var;</a:t>
            </a:r>
          </a:p>
          <a:p>
            <a:r>
              <a:rPr lang="en-US" altLang="zh-CN" dirty="0"/>
              <a:t>Actually it will act as *(</a:t>
            </a:r>
            <a:r>
              <a:rPr lang="en-US" altLang="zh-CN" dirty="0" err="1"/>
              <a:t>ptr</a:t>
            </a:r>
            <a:r>
              <a:rPr lang="en-US" altLang="zh-CN" dirty="0"/>
              <a:t> + certain distance), and only dereference this var. </a:t>
            </a:r>
          </a:p>
        </p:txBody>
      </p:sp>
    </p:spTree>
    <p:extLst>
      <p:ext uri="{BB962C8B-B14F-4D97-AF65-F5344CB8AC3E}">
        <p14:creationId xmlns:p14="http://schemas.microsoft.com/office/powerpoint/2010/main" val="412476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77B6E-CA1C-49BA-AB59-E1CD2427EA2A}"/>
              </a:ext>
            </a:extLst>
          </p:cNvPr>
          <p:cNvSpPr>
            <a:spLocks noGrp="1"/>
          </p:cNvSpPr>
          <p:nvPr>
            <p:ph type="title"/>
          </p:nvPr>
        </p:nvSpPr>
        <p:spPr/>
        <p:txBody>
          <a:bodyPr/>
          <a:lstStyle/>
          <a:p>
            <a:r>
              <a:rPr lang="en-US" altLang="zh-CN" dirty="0"/>
              <a:t>Linked list</a:t>
            </a:r>
            <a:endParaRPr lang="zh-CN" altLang="en-US" dirty="0"/>
          </a:p>
        </p:txBody>
      </p:sp>
      <p:sp>
        <p:nvSpPr>
          <p:cNvPr id="3" name="内容占位符 2">
            <a:extLst>
              <a:ext uri="{FF2B5EF4-FFF2-40B4-BE49-F238E27FC236}">
                <a16:creationId xmlns:a16="http://schemas.microsoft.com/office/drawing/2014/main" id="{EC819428-45DE-4105-9D2A-1BB932F1465D}"/>
              </a:ext>
            </a:extLst>
          </p:cNvPr>
          <p:cNvSpPr>
            <a:spLocks noGrp="1"/>
          </p:cNvSpPr>
          <p:nvPr>
            <p:ph idx="1"/>
          </p:nvPr>
        </p:nvSpPr>
        <p:spPr/>
        <p:txBody>
          <a:bodyPr/>
          <a:lstStyle/>
          <a:p>
            <a:r>
              <a:rPr lang="en-US" altLang="zh-CN" dirty="0"/>
              <a:t>Use struct and self-reference technique, we could create a list-like data structure explicitly, such struct is a linked list.</a:t>
            </a:r>
            <a:r>
              <a:rPr lang="zh-CN" altLang="en-US" dirty="0"/>
              <a:t> </a:t>
            </a:r>
            <a:r>
              <a:rPr lang="en-US" altLang="zh-CN" dirty="0"/>
              <a:t>(It’s</a:t>
            </a:r>
            <a:r>
              <a:rPr lang="zh-CN" altLang="en-US" dirty="0"/>
              <a:t> </a:t>
            </a:r>
            <a:r>
              <a:rPr lang="en-US" altLang="zh-CN" dirty="0"/>
              <a:t>not</a:t>
            </a:r>
            <a:r>
              <a:rPr lang="zh-CN" altLang="en-US" dirty="0"/>
              <a:t> </a:t>
            </a:r>
            <a:r>
              <a:rPr lang="en-US" altLang="zh-CN" dirty="0"/>
              <a:t>required</a:t>
            </a:r>
            <a:r>
              <a:rPr lang="zh-CN" altLang="en-US" dirty="0"/>
              <a:t> </a:t>
            </a:r>
            <a:r>
              <a:rPr lang="en-US" altLang="zh-CN" dirty="0"/>
              <a:t>in</a:t>
            </a:r>
            <a:r>
              <a:rPr lang="zh-CN" altLang="en-US" dirty="0"/>
              <a:t> </a:t>
            </a:r>
            <a:r>
              <a:rPr lang="en-US" altLang="zh-CN" dirty="0"/>
              <a:t>exams</a:t>
            </a:r>
            <a:r>
              <a:rPr lang="zh-CN" altLang="en-US" dirty="0"/>
              <a:t> </a:t>
            </a:r>
            <a:r>
              <a:rPr lang="en-US" altLang="zh-CN" dirty="0"/>
              <a:t>but</a:t>
            </a:r>
            <a:r>
              <a:rPr lang="zh-CN" altLang="en-US" dirty="0"/>
              <a:t> </a:t>
            </a:r>
            <a:r>
              <a:rPr lang="en-US" altLang="zh-CN" dirty="0"/>
              <a:t>required</a:t>
            </a:r>
            <a:r>
              <a:rPr lang="zh-CN" altLang="en-US" dirty="0"/>
              <a:t> </a:t>
            </a:r>
            <a:r>
              <a:rPr lang="en-US" altLang="zh-CN" dirty="0"/>
              <a:t>in</a:t>
            </a:r>
            <a:r>
              <a:rPr lang="zh-CN" altLang="en-US" dirty="0"/>
              <a:t> </a:t>
            </a:r>
            <a:r>
              <a:rPr lang="en-US" altLang="zh-CN" dirty="0"/>
              <a:t>Manuel’s exams so I will introduce them in my RC course in case you don’t catch up with their progress)</a:t>
            </a:r>
          </a:p>
          <a:p>
            <a:pPr marL="0" indent="0">
              <a:buNone/>
            </a:pPr>
            <a:r>
              <a:rPr lang="en-US" altLang="zh-CN" dirty="0"/>
              <a:t>	</a:t>
            </a:r>
            <a:r>
              <a:rPr lang="en-US" altLang="zh-CN" dirty="0">
                <a:solidFill>
                  <a:srgbClr val="00B0F0"/>
                </a:solidFill>
              </a:rPr>
              <a:t>typedef struct </a:t>
            </a:r>
            <a:r>
              <a:rPr lang="en-US" altLang="zh-CN" dirty="0" err="1"/>
              <a:t>listNode_typedef</a:t>
            </a:r>
            <a:r>
              <a:rPr lang="en-US" altLang="zh-CN" dirty="0"/>
              <a:t> {</a:t>
            </a:r>
          </a:p>
          <a:p>
            <a:pPr marL="0" indent="0">
              <a:buNone/>
            </a:pPr>
            <a:r>
              <a:rPr lang="en-US" altLang="zh-CN" dirty="0"/>
              <a:t>		</a:t>
            </a:r>
            <a:r>
              <a:rPr lang="en-US" altLang="zh-CN" dirty="0">
                <a:solidFill>
                  <a:srgbClr val="00B0F0"/>
                </a:solidFill>
              </a:rPr>
              <a:t>int </a:t>
            </a:r>
            <a:r>
              <a:rPr lang="en-US" altLang="zh-CN" dirty="0"/>
              <a:t>data;</a:t>
            </a:r>
          </a:p>
          <a:p>
            <a:pPr marL="0" indent="0">
              <a:buNone/>
            </a:pPr>
            <a:r>
              <a:rPr lang="en-US" altLang="zh-CN" dirty="0"/>
              <a:t>		</a:t>
            </a:r>
            <a:r>
              <a:rPr lang="en-US" altLang="zh-CN" dirty="0">
                <a:solidFill>
                  <a:srgbClr val="00B0F0"/>
                </a:solidFill>
              </a:rPr>
              <a:t>struct </a:t>
            </a:r>
            <a:r>
              <a:rPr lang="en-US" altLang="zh-CN" dirty="0" err="1"/>
              <a:t>listNode_typedef</a:t>
            </a:r>
            <a:r>
              <a:rPr lang="en-US" altLang="zh-CN" dirty="0"/>
              <a:t> *next;</a:t>
            </a:r>
          </a:p>
          <a:p>
            <a:pPr marL="0" indent="0">
              <a:buNone/>
            </a:pPr>
            <a:r>
              <a:rPr lang="en-US" altLang="zh-CN" dirty="0"/>
              <a:t>	} </a:t>
            </a:r>
            <a:r>
              <a:rPr lang="en-US" altLang="zh-CN" dirty="0" err="1"/>
              <a:t>listNode_t</a:t>
            </a:r>
            <a:r>
              <a:rPr lang="en-US" altLang="zh-CN" dirty="0"/>
              <a:t>;</a:t>
            </a:r>
          </a:p>
          <a:p>
            <a:r>
              <a:rPr lang="en-US" altLang="zh-CN" dirty="0"/>
              <a:t>The next will point to the next node in the list. To make some </a:t>
            </a:r>
            <a:r>
              <a:rPr lang="en-US" altLang="zh-CN" dirty="0" err="1"/>
              <a:t>listNode</a:t>
            </a:r>
            <a:r>
              <a:rPr lang="en-US" altLang="zh-CN" dirty="0"/>
              <a:t> the last node, we could let next to point to </a:t>
            </a:r>
            <a:r>
              <a:rPr lang="en-US" altLang="zh-CN" dirty="0">
                <a:solidFill>
                  <a:srgbClr val="92D050"/>
                </a:solidFill>
              </a:rPr>
              <a:t>NULL</a:t>
            </a:r>
            <a:r>
              <a:rPr lang="en-US" altLang="zh-CN" dirty="0">
                <a:solidFill>
                  <a:schemeClr val="tx1"/>
                </a:solidFill>
              </a:rPr>
              <a:t>.</a:t>
            </a:r>
            <a:endParaRPr lang="en-US" altLang="zh-CN" dirty="0">
              <a:solidFill>
                <a:srgbClr val="92D050"/>
              </a:solidFill>
            </a:endParaRPr>
          </a:p>
        </p:txBody>
      </p:sp>
    </p:spTree>
    <p:extLst>
      <p:ext uri="{BB962C8B-B14F-4D97-AF65-F5344CB8AC3E}">
        <p14:creationId xmlns:p14="http://schemas.microsoft.com/office/powerpoint/2010/main" val="17685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26441-AE32-41A9-B8E4-3AE0E2BDDBD6}"/>
              </a:ext>
            </a:extLst>
          </p:cNvPr>
          <p:cNvSpPr>
            <a:spLocks noGrp="1"/>
          </p:cNvSpPr>
          <p:nvPr>
            <p:ph type="title"/>
          </p:nvPr>
        </p:nvSpPr>
        <p:spPr/>
        <p:txBody>
          <a:bodyPr/>
          <a:lstStyle/>
          <a:p>
            <a:r>
              <a:rPr lang="en-US" altLang="zh-CN" dirty="0"/>
              <a:t>Linked list</a:t>
            </a:r>
            <a:endParaRPr lang="zh-CN" altLang="en-US" dirty="0"/>
          </a:p>
        </p:txBody>
      </p:sp>
      <p:sp>
        <p:nvSpPr>
          <p:cNvPr id="3" name="内容占位符 2">
            <a:extLst>
              <a:ext uri="{FF2B5EF4-FFF2-40B4-BE49-F238E27FC236}">
                <a16:creationId xmlns:a16="http://schemas.microsoft.com/office/drawing/2014/main" id="{D7A44C10-0B60-4444-8368-8505CF91E9E7}"/>
              </a:ext>
            </a:extLst>
          </p:cNvPr>
          <p:cNvSpPr>
            <a:spLocks noGrp="1"/>
          </p:cNvSpPr>
          <p:nvPr>
            <p:ph idx="1"/>
          </p:nvPr>
        </p:nvSpPr>
        <p:spPr/>
        <p:txBody>
          <a:bodyPr/>
          <a:lstStyle/>
          <a:p>
            <a:r>
              <a:rPr lang="en-US" altLang="zh-CN" dirty="0"/>
              <a:t>We could write a simple program to demonstrate the usage of linked list.</a:t>
            </a:r>
          </a:p>
          <a:p>
            <a:pPr marL="0" indent="0">
              <a:buNone/>
            </a:pPr>
            <a:r>
              <a:rPr lang="en-US" altLang="zh-CN" dirty="0"/>
              <a:t>	</a:t>
            </a:r>
            <a:r>
              <a:rPr lang="en-US" altLang="zh-CN" dirty="0" err="1"/>
              <a:t>listNode_t</a:t>
            </a:r>
            <a:r>
              <a:rPr lang="en-US" altLang="zh-CN" dirty="0"/>
              <a:t> *</a:t>
            </a:r>
            <a:r>
              <a:rPr lang="en-US" altLang="zh-CN" dirty="0" err="1"/>
              <a:t>make_list</a:t>
            </a:r>
            <a:r>
              <a:rPr lang="en-US" altLang="zh-CN" dirty="0"/>
              <a:t>(</a:t>
            </a:r>
            <a:r>
              <a:rPr lang="en-US" altLang="zh-CN" dirty="0">
                <a:solidFill>
                  <a:srgbClr val="00B0F0"/>
                </a:solidFill>
              </a:rPr>
              <a:t>int</a:t>
            </a:r>
            <a:r>
              <a:rPr lang="en-US" altLang="zh-CN" dirty="0"/>
              <a:t> </a:t>
            </a:r>
            <a:r>
              <a:rPr lang="en-US" altLang="zh-CN" dirty="0" err="1"/>
              <a:t>elt</a:t>
            </a:r>
            <a:r>
              <a:rPr lang="en-US" altLang="zh-CN" dirty="0"/>
              <a:t>) {</a:t>
            </a:r>
          </a:p>
          <a:p>
            <a:pPr marL="0" indent="0">
              <a:buNone/>
            </a:pPr>
            <a:r>
              <a:rPr lang="en-US" altLang="zh-CN" dirty="0"/>
              <a:t>		</a:t>
            </a:r>
            <a:r>
              <a:rPr lang="en-US" altLang="zh-CN" dirty="0" err="1"/>
              <a:t>listNode_t</a:t>
            </a:r>
            <a:r>
              <a:rPr lang="en-US" altLang="zh-CN" dirty="0"/>
              <a:t> *ret = (</a:t>
            </a:r>
            <a:r>
              <a:rPr lang="en-US" altLang="zh-CN" dirty="0" err="1"/>
              <a:t>listNode_t</a:t>
            </a:r>
            <a:r>
              <a:rPr lang="en-US" altLang="zh-CN" dirty="0"/>
              <a:t> *)malloc(</a:t>
            </a:r>
            <a:r>
              <a:rPr lang="en-US" altLang="zh-CN" dirty="0" err="1">
                <a:solidFill>
                  <a:srgbClr val="00B0F0"/>
                </a:solidFill>
              </a:rPr>
              <a:t>sizeof</a:t>
            </a:r>
            <a:r>
              <a:rPr lang="en-US" altLang="zh-CN" dirty="0"/>
              <a:t>(</a:t>
            </a:r>
            <a:r>
              <a:rPr lang="en-US" altLang="zh-CN" dirty="0" err="1"/>
              <a:t>listNode_t</a:t>
            </a:r>
            <a:r>
              <a:rPr lang="en-US" altLang="zh-CN" dirty="0"/>
              <a:t>));</a:t>
            </a:r>
          </a:p>
          <a:p>
            <a:pPr marL="0" indent="0">
              <a:buNone/>
            </a:pPr>
            <a:r>
              <a:rPr lang="en-US" altLang="zh-CN" dirty="0"/>
              <a:t>		ret-&gt;data = </a:t>
            </a:r>
            <a:r>
              <a:rPr lang="en-US" altLang="zh-CN" dirty="0" err="1"/>
              <a:t>elt</a:t>
            </a:r>
            <a:r>
              <a:rPr lang="en-US" altLang="zh-CN" dirty="0"/>
              <a:t>;</a:t>
            </a:r>
          </a:p>
          <a:p>
            <a:pPr marL="0" indent="0">
              <a:buNone/>
            </a:pPr>
            <a:r>
              <a:rPr lang="en-US" altLang="zh-CN" dirty="0"/>
              <a:t>		ret-&gt;next = </a:t>
            </a:r>
            <a:r>
              <a:rPr lang="en-US" altLang="zh-CN" dirty="0">
                <a:solidFill>
                  <a:srgbClr val="92D050"/>
                </a:solidFill>
              </a:rPr>
              <a:t>NULL</a:t>
            </a:r>
            <a:r>
              <a:rPr lang="en-US" altLang="zh-CN" dirty="0"/>
              <a:t>;</a:t>
            </a:r>
          </a:p>
          <a:p>
            <a:pPr marL="0" indent="0">
              <a:buNone/>
            </a:pPr>
            <a:r>
              <a:rPr lang="en-US" altLang="zh-CN" dirty="0"/>
              <a:t>		</a:t>
            </a:r>
            <a:r>
              <a:rPr lang="en-US" altLang="zh-CN" dirty="0">
                <a:solidFill>
                  <a:srgbClr val="00B0F0"/>
                </a:solidFill>
              </a:rPr>
              <a:t>return</a:t>
            </a:r>
            <a:r>
              <a:rPr lang="en-US" altLang="zh-CN" dirty="0"/>
              <a:t> ret;</a:t>
            </a:r>
          </a:p>
          <a:p>
            <a:pPr marL="0" indent="0">
              <a:buNone/>
            </a:pPr>
            <a:r>
              <a:rPr lang="en-US" altLang="zh-CN" dirty="0"/>
              <a:t>	}</a:t>
            </a:r>
            <a:endParaRPr lang="zh-CN" altLang="en-US" dirty="0"/>
          </a:p>
        </p:txBody>
      </p:sp>
    </p:spTree>
    <p:extLst>
      <p:ext uri="{BB962C8B-B14F-4D97-AF65-F5344CB8AC3E}">
        <p14:creationId xmlns:p14="http://schemas.microsoft.com/office/powerpoint/2010/main" val="352045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9372C-0762-4663-896E-296A5400B899}"/>
              </a:ext>
            </a:extLst>
          </p:cNvPr>
          <p:cNvSpPr>
            <a:spLocks noGrp="1"/>
          </p:cNvSpPr>
          <p:nvPr>
            <p:ph type="title"/>
          </p:nvPr>
        </p:nvSpPr>
        <p:spPr/>
        <p:txBody>
          <a:bodyPr/>
          <a:lstStyle/>
          <a:p>
            <a:r>
              <a:rPr lang="en-US" altLang="zh-CN" dirty="0"/>
              <a:t>Linked list</a:t>
            </a:r>
            <a:endParaRPr lang="zh-CN" altLang="en-US" dirty="0"/>
          </a:p>
        </p:txBody>
      </p:sp>
      <p:sp>
        <p:nvSpPr>
          <p:cNvPr id="3" name="内容占位符 2">
            <a:extLst>
              <a:ext uri="{FF2B5EF4-FFF2-40B4-BE49-F238E27FC236}">
                <a16:creationId xmlns:a16="http://schemas.microsoft.com/office/drawing/2014/main" id="{1BB1B003-A55D-4557-AB1D-C91696E040F9}"/>
              </a:ext>
            </a:extLst>
          </p:cNvPr>
          <p:cNvSpPr>
            <a:spLocks noGrp="1"/>
          </p:cNvSpPr>
          <p:nvPr>
            <p:ph idx="1"/>
          </p:nvPr>
        </p:nvSpPr>
        <p:spPr/>
        <p:txBody>
          <a:bodyPr/>
          <a:lstStyle/>
          <a:p>
            <a:pPr marL="0" indent="0">
              <a:buNone/>
            </a:pPr>
            <a:r>
              <a:rPr lang="en-US" altLang="zh-CN" dirty="0"/>
              <a:t>	</a:t>
            </a:r>
            <a:r>
              <a:rPr lang="en-US" altLang="zh-CN" dirty="0">
                <a:solidFill>
                  <a:srgbClr val="00B0F0"/>
                </a:solidFill>
              </a:rPr>
              <a:t>void</a:t>
            </a:r>
            <a:r>
              <a:rPr lang="en-US" altLang="zh-CN" dirty="0"/>
              <a:t> append(</a:t>
            </a:r>
            <a:r>
              <a:rPr lang="en-US" altLang="zh-CN" dirty="0" err="1"/>
              <a:t>listNode_t</a:t>
            </a:r>
            <a:r>
              <a:rPr lang="en-US" altLang="zh-CN" dirty="0"/>
              <a:t> *head, </a:t>
            </a:r>
            <a:r>
              <a:rPr lang="en-US" altLang="zh-CN" dirty="0">
                <a:solidFill>
                  <a:srgbClr val="00B0F0"/>
                </a:solidFill>
              </a:rPr>
              <a:t>int</a:t>
            </a:r>
            <a:r>
              <a:rPr lang="en-US" altLang="zh-CN" dirty="0"/>
              <a:t> </a:t>
            </a:r>
            <a:r>
              <a:rPr lang="en-US" altLang="zh-CN" dirty="0" err="1"/>
              <a:t>elt</a:t>
            </a:r>
            <a:r>
              <a:rPr lang="en-US" altLang="zh-CN" dirty="0"/>
              <a:t>) {</a:t>
            </a:r>
          </a:p>
          <a:p>
            <a:pPr marL="0" indent="0">
              <a:buNone/>
            </a:pPr>
            <a:r>
              <a:rPr lang="en-US" altLang="zh-CN" dirty="0"/>
              <a:t>		</a:t>
            </a:r>
            <a:r>
              <a:rPr lang="en-US" altLang="zh-CN" dirty="0">
                <a:solidFill>
                  <a:srgbClr val="00B0F0"/>
                </a:solidFill>
              </a:rPr>
              <a:t>while</a:t>
            </a:r>
            <a:r>
              <a:rPr lang="en-US" altLang="zh-CN" dirty="0"/>
              <a:t>(head-&gt;next != </a:t>
            </a:r>
            <a:r>
              <a:rPr lang="en-US" altLang="zh-CN" dirty="0">
                <a:solidFill>
                  <a:srgbClr val="92D050"/>
                </a:solidFill>
              </a:rPr>
              <a:t>NULL</a:t>
            </a:r>
            <a:r>
              <a:rPr lang="en-US" altLang="zh-CN" dirty="0"/>
              <a:t>) head = head-&gt;next;</a:t>
            </a:r>
          </a:p>
          <a:p>
            <a:pPr marL="0" indent="0">
              <a:buNone/>
            </a:pPr>
            <a:r>
              <a:rPr lang="en-US" altLang="zh-CN" dirty="0"/>
              <a:t>		head-&gt;next = (</a:t>
            </a:r>
            <a:r>
              <a:rPr lang="en-US" altLang="zh-CN" dirty="0" err="1"/>
              <a:t>listNode_t</a:t>
            </a:r>
            <a:r>
              <a:rPr lang="en-US" altLang="zh-CN" dirty="0"/>
              <a:t> *)malloc(</a:t>
            </a:r>
            <a:r>
              <a:rPr lang="en-US" altLang="zh-CN" dirty="0" err="1">
                <a:solidFill>
                  <a:srgbClr val="00B0F0"/>
                </a:solidFill>
              </a:rPr>
              <a:t>sizeof</a:t>
            </a:r>
            <a:r>
              <a:rPr lang="en-US" altLang="zh-CN" dirty="0"/>
              <a:t>(</a:t>
            </a:r>
            <a:r>
              <a:rPr lang="en-US" altLang="zh-CN" dirty="0" err="1"/>
              <a:t>listNode_t</a:t>
            </a:r>
            <a:r>
              <a:rPr lang="en-US" altLang="zh-CN" dirty="0"/>
              <a:t>));</a:t>
            </a:r>
          </a:p>
          <a:p>
            <a:pPr marL="0" indent="0">
              <a:buNone/>
            </a:pPr>
            <a:r>
              <a:rPr lang="en-US" altLang="zh-CN" dirty="0"/>
              <a:t>		head = head-&gt;next;</a:t>
            </a:r>
          </a:p>
          <a:p>
            <a:pPr marL="0" indent="0">
              <a:buNone/>
            </a:pPr>
            <a:r>
              <a:rPr lang="en-US" altLang="zh-CN" dirty="0"/>
              <a:t>		head-&gt;data = </a:t>
            </a:r>
            <a:r>
              <a:rPr lang="en-US" altLang="zh-CN" dirty="0" err="1"/>
              <a:t>elt</a:t>
            </a:r>
            <a:r>
              <a:rPr lang="en-US" altLang="zh-CN" dirty="0"/>
              <a:t>;</a:t>
            </a:r>
          </a:p>
          <a:p>
            <a:pPr marL="0" indent="0">
              <a:buNone/>
            </a:pPr>
            <a:r>
              <a:rPr lang="en-US" altLang="zh-CN" dirty="0"/>
              <a:t>		head-&gt;next = </a:t>
            </a:r>
            <a:r>
              <a:rPr lang="en-US" altLang="zh-CN" dirty="0">
                <a:solidFill>
                  <a:srgbClr val="92D050"/>
                </a:solidFill>
              </a:rPr>
              <a:t>NULL</a:t>
            </a:r>
            <a:r>
              <a:rPr lang="en-US" altLang="zh-CN" dirty="0"/>
              <a:t>;</a:t>
            </a:r>
          </a:p>
          <a:p>
            <a:pPr marL="0" indent="0">
              <a:buNone/>
            </a:pPr>
            <a:r>
              <a:rPr lang="en-US" altLang="zh-CN" dirty="0"/>
              <a:t>	}</a:t>
            </a:r>
          </a:p>
          <a:p>
            <a:r>
              <a:rPr lang="en-US" altLang="zh-CN" dirty="0"/>
              <a:t>Question: Why we don’t need a return value of this function?</a:t>
            </a:r>
          </a:p>
        </p:txBody>
      </p:sp>
    </p:spTree>
    <p:extLst>
      <p:ext uri="{BB962C8B-B14F-4D97-AF65-F5344CB8AC3E}">
        <p14:creationId xmlns:p14="http://schemas.microsoft.com/office/powerpoint/2010/main" val="417766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31762-01C2-48C5-A43E-8E0053339DD9}"/>
              </a:ext>
            </a:extLst>
          </p:cNvPr>
          <p:cNvSpPr>
            <a:spLocks noGrp="1"/>
          </p:cNvSpPr>
          <p:nvPr>
            <p:ph type="title"/>
          </p:nvPr>
        </p:nvSpPr>
        <p:spPr/>
        <p:txBody>
          <a:bodyPr/>
          <a:lstStyle/>
          <a:p>
            <a:r>
              <a:rPr lang="en-US" altLang="zh-CN" dirty="0"/>
              <a:t>Implementing our queue using a liked list</a:t>
            </a:r>
            <a:endParaRPr lang="zh-CN" altLang="en-US" dirty="0"/>
          </a:p>
        </p:txBody>
      </p:sp>
      <p:sp>
        <p:nvSpPr>
          <p:cNvPr id="3" name="内容占位符 2">
            <a:extLst>
              <a:ext uri="{FF2B5EF4-FFF2-40B4-BE49-F238E27FC236}">
                <a16:creationId xmlns:a16="http://schemas.microsoft.com/office/drawing/2014/main" id="{108D813B-B8D8-4422-A09F-57A458639F26}"/>
              </a:ext>
            </a:extLst>
          </p:cNvPr>
          <p:cNvSpPr>
            <a:spLocks noGrp="1"/>
          </p:cNvSpPr>
          <p:nvPr>
            <p:ph idx="1"/>
          </p:nvPr>
        </p:nvSpPr>
        <p:spPr/>
        <p:txBody>
          <a:bodyPr/>
          <a:lstStyle/>
          <a:p>
            <a:r>
              <a:rPr lang="en-US" altLang="zh-CN" dirty="0"/>
              <a:t>To implement a simple liked list is trivial, but we can use this idea to do something useful. In this RC class, we will implement a infinity version of queue structure using linked list.</a:t>
            </a:r>
            <a:r>
              <a:rPr lang="zh-CN" altLang="en-US" dirty="0"/>
              <a:t> </a:t>
            </a:r>
            <a:r>
              <a:rPr lang="en-US" altLang="zh-CN" dirty="0"/>
              <a:t>First,</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determine the data structure of this queue:</a:t>
            </a:r>
          </a:p>
          <a:p>
            <a:pPr marL="0" indent="0">
              <a:buNone/>
            </a:pPr>
            <a:r>
              <a:rPr lang="en-US" altLang="zh-CN" dirty="0"/>
              <a:t>	</a:t>
            </a:r>
            <a:r>
              <a:rPr lang="en-US" altLang="zh-CN" dirty="0">
                <a:solidFill>
                  <a:srgbClr val="00B0F0"/>
                </a:solidFill>
              </a:rPr>
              <a:t>typedef struct </a:t>
            </a:r>
            <a:r>
              <a:rPr lang="en-US" altLang="zh-CN" dirty="0" err="1"/>
              <a:t>queueNode_typedef</a:t>
            </a:r>
            <a:r>
              <a:rPr lang="en-US" altLang="zh-CN" dirty="0"/>
              <a:t> {</a:t>
            </a:r>
          </a:p>
          <a:p>
            <a:pPr marL="0" indent="0">
              <a:buNone/>
            </a:pPr>
            <a:r>
              <a:rPr lang="en-US" altLang="zh-CN" dirty="0"/>
              <a:t>		</a:t>
            </a:r>
            <a:r>
              <a:rPr lang="en-US" altLang="zh-CN" dirty="0">
                <a:solidFill>
                  <a:srgbClr val="00B0F0"/>
                </a:solidFill>
              </a:rPr>
              <a:t>int</a:t>
            </a:r>
            <a:r>
              <a:rPr lang="en-US" altLang="zh-CN" dirty="0"/>
              <a:t> data; // If you want to store all possible kinds of data, use void*</a:t>
            </a:r>
          </a:p>
          <a:p>
            <a:pPr marL="0" indent="0">
              <a:buNone/>
            </a:pPr>
            <a:r>
              <a:rPr lang="en-US" altLang="zh-CN" dirty="0"/>
              <a:t>		 </a:t>
            </a:r>
            <a:r>
              <a:rPr lang="en-US" altLang="zh-CN" dirty="0">
                <a:solidFill>
                  <a:srgbClr val="00B0F0"/>
                </a:solidFill>
              </a:rPr>
              <a:t>struct</a:t>
            </a:r>
            <a:r>
              <a:rPr lang="en-US" altLang="zh-CN" dirty="0"/>
              <a:t> </a:t>
            </a:r>
            <a:r>
              <a:rPr lang="en-US" altLang="zh-CN" dirty="0" err="1"/>
              <a:t>queueNode_typedef</a:t>
            </a:r>
            <a:r>
              <a:rPr lang="en-US" altLang="zh-CN" dirty="0"/>
              <a:t> *next;</a:t>
            </a:r>
          </a:p>
          <a:p>
            <a:pPr marL="0" indent="0">
              <a:buNone/>
            </a:pPr>
            <a:r>
              <a:rPr lang="en-US" altLang="zh-CN" dirty="0"/>
              <a:t>	} </a:t>
            </a:r>
            <a:r>
              <a:rPr lang="en-US" altLang="zh-CN" dirty="0" err="1"/>
              <a:t>queueNode_t</a:t>
            </a:r>
            <a:r>
              <a:rPr lang="en-US" altLang="zh-CN" dirty="0"/>
              <a:t>;</a:t>
            </a:r>
          </a:p>
          <a:p>
            <a:r>
              <a:rPr lang="en-US" altLang="zh-CN" dirty="0"/>
              <a:t>We can define a dummy structure to represent the whole queue without accessing the details of each nodes, this is called opaque data type, and in programming, this technique is called ADT (abstract data type).</a:t>
            </a:r>
          </a:p>
        </p:txBody>
      </p:sp>
    </p:spTree>
    <p:extLst>
      <p:ext uri="{BB962C8B-B14F-4D97-AF65-F5344CB8AC3E}">
        <p14:creationId xmlns:p14="http://schemas.microsoft.com/office/powerpoint/2010/main" val="233908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8905F-2316-4D16-86F7-034E1A560F81}"/>
              </a:ext>
            </a:extLst>
          </p:cNvPr>
          <p:cNvSpPr>
            <a:spLocks noGrp="1"/>
          </p:cNvSpPr>
          <p:nvPr>
            <p:ph type="title"/>
          </p:nvPr>
        </p:nvSpPr>
        <p:spPr/>
        <p:txBody>
          <a:bodyPr/>
          <a:lstStyle/>
          <a:p>
            <a:r>
              <a:rPr lang="en-US" altLang="zh-CN" dirty="0"/>
              <a:t>Implementing our queue using a liked list - Interface</a:t>
            </a:r>
            <a:endParaRPr lang="zh-CN" altLang="en-US" dirty="0"/>
          </a:p>
        </p:txBody>
      </p:sp>
      <p:sp>
        <p:nvSpPr>
          <p:cNvPr id="3" name="内容占位符 2">
            <a:extLst>
              <a:ext uri="{FF2B5EF4-FFF2-40B4-BE49-F238E27FC236}">
                <a16:creationId xmlns:a16="http://schemas.microsoft.com/office/drawing/2014/main" id="{F112158B-0DA1-484D-A7C2-A2C0B5BE56FB}"/>
              </a:ext>
            </a:extLst>
          </p:cNvPr>
          <p:cNvSpPr>
            <a:spLocks noGrp="1"/>
          </p:cNvSpPr>
          <p:nvPr>
            <p:ph idx="1"/>
          </p:nvPr>
        </p:nvSpPr>
        <p:spPr/>
        <p:txBody>
          <a:bodyPr>
            <a:normAutofit fontScale="92500" lnSpcReduction="20000"/>
          </a:bodyPr>
          <a:lstStyle/>
          <a:p>
            <a:r>
              <a:rPr lang="en-US" altLang="zh-CN" dirty="0"/>
              <a:t>	In </a:t>
            </a:r>
            <a:r>
              <a:rPr lang="en-US" altLang="zh-CN" dirty="0" err="1"/>
              <a:t>queue.h</a:t>
            </a:r>
            <a:r>
              <a:rPr lang="en-US" altLang="zh-CN" dirty="0"/>
              <a:t>:</a:t>
            </a:r>
          </a:p>
          <a:p>
            <a:pPr marL="0" indent="0">
              <a:buNone/>
            </a:pPr>
            <a:r>
              <a:rPr lang="en-US" altLang="zh-CN" dirty="0"/>
              <a:t>	</a:t>
            </a:r>
            <a:r>
              <a:rPr lang="en-US" altLang="zh-CN" dirty="0">
                <a:solidFill>
                  <a:srgbClr val="00B0F0"/>
                </a:solidFill>
              </a:rPr>
              <a:t>struct </a:t>
            </a:r>
            <a:r>
              <a:rPr lang="en-US" altLang="zh-CN" dirty="0" err="1"/>
              <a:t>queue_typedef</a:t>
            </a:r>
            <a:r>
              <a:rPr lang="en-US" altLang="zh-CN" dirty="0"/>
              <a:t>;</a:t>
            </a:r>
          </a:p>
          <a:p>
            <a:pPr marL="0" indent="0">
              <a:buNone/>
            </a:pPr>
            <a:r>
              <a:rPr lang="en-US" altLang="zh-CN" dirty="0"/>
              <a:t>	</a:t>
            </a:r>
            <a:r>
              <a:rPr lang="en-US" altLang="zh-CN" dirty="0">
                <a:solidFill>
                  <a:srgbClr val="00B0F0"/>
                </a:solidFill>
              </a:rPr>
              <a:t>typedef struct </a:t>
            </a:r>
            <a:r>
              <a:rPr lang="en-US" altLang="zh-CN" dirty="0" err="1"/>
              <a:t>queue_typedef</a:t>
            </a:r>
            <a:r>
              <a:rPr lang="en-US" altLang="zh-CN" dirty="0"/>
              <a:t> *</a:t>
            </a:r>
            <a:r>
              <a:rPr lang="en-US" altLang="zh-CN" dirty="0" err="1"/>
              <a:t>queue_t</a:t>
            </a:r>
            <a:r>
              <a:rPr lang="en-US" altLang="zh-CN" dirty="0"/>
              <a:t>;</a:t>
            </a:r>
          </a:p>
          <a:p>
            <a:endParaRPr lang="en-US" altLang="zh-CN" dirty="0"/>
          </a:p>
          <a:p>
            <a:pPr marL="0" indent="0">
              <a:buNone/>
            </a:pPr>
            <a:r>
              <a:rPr lang="en-US" altLang="zh-CN" dirty="0"/>
              <a:t>	</a:t>
            </a:r>
            <a:r>
              <a:rPr lang="en-US" altLang="zh-CN" dirty="0" err="1"/>
              <a:t>queue_t</a:t>
            </a:r>
            <a:r>
              <a:rPr lang="en-US" altLang="zh-CN" dirty="0"/>
              <a:t> </a:t>
            </a:r>
            <a:r>
              <a:rPr lang="en-US" altLang="zh-CN" dirty="0" err="1"/>
              <a:t>make_queue</a:t>
            </a:r>
            <a:r>
              <a:rPr lang="en-US" altLang="zh-CN" dirty="0"/>
              <a:t>(</a:t>
            </a:r>
            <a:r>
              <a:rPr lang="en-US" altLang="zh-CN" dirty="0">
                <a:solidFill>
                  <a:srgbClr val="00B0F0"/>
                </a:solidFill>
              </a:rPr>
              <a:t>int </a:t>
            </a:r>
            <a:r>
              <a:rPr lang="en-US" altLang="zh-CN" dirty="0" err="1"/>
              <a:t>elt</a:t>
            </a:r>
            <a:r>
              <a:rPr lang="en-US" altLang="zh-CN" dirty="0"/>
              <a:t>);</a:t>
            </a:r>
          </a:p>
          <a:p>
            <a:pPr marL="0" indent="0">
              <a:buNone/>
            </a:pPr>
            <a:r>
              <a:rPr lang="en-US" altLang="zh-CN" dirty="0"/>
              <a:t>	</a:t>
            </a:r>
            <a:r>
              <a:rPr lang="en-US" altLang="zh-CN" dirty="0">
                <a:solidFill>
                  <a:srgbClr val="00B0F0"/>
                </a:solidFill>
              </a:rPr>
              <a:t>int </a:t>
            </a:r>
            <a:r>
              <a:rPr lang="en-US" altLang="zh-CN" dirty="0" err="1"/>
              <a:t>sizeof_queue</a:t>
            </a:r>
            <a:r>
              <a:rPr lang="en-US" altLang="zh-CN" dirty="0"/>
              <a:t>(</a:t>
            </a:r>
            <a:r>
              <a:rPr lang="en-US" altLang="zh-CN" dirty="0" err="1"/>
              <a:t>queue_t</a:t>
            </a:r>
            <a:r>
              <a:rPr lang="en-US" altLang="zh-CN" dirty="0"/>
              <a:t> queue);</a:t>
            </a:r>
          </a:p>
          <a:p>
            <a:pPr marL="0" indent="0">
              <a:buNone/>
            </a:pPr>
            <a:r>
              <a:rPr lang="en-US" altLang="zh-CN" dirty="0"/>
              <a:t>	</a:t>
            </a:r>
          </a:p>
          <a:p>
            <a:pPr marL="0" indent="0">
              <a:buNone/>
            </a:pPr>
            <a:r>
              <a:rPr lang="en-US" altLang="zh-CN" dirty="0"/>
              <a:t>	</a:t>
            </a:r>
            <a:r>
              <a:rPr lang="en-US" altLang="zh-CN" dirty="0" err="1"/>
              <a:t>queue_t</a:t>
            </a:r>
            <a:r>
              <a:rPr lang="en-US" altLang="zh-CN" dirty="0"/>
              <a:t> enqueue(</a:t>
            </a:r>
            <a:r>
              <a:rPr lang="en-US" altLang="zh-CN" dirty="0" err="1"/>
              <a:t>queue_t</a:t>
            </a:r>
            <a:r>
              <a:rPr lang="en-US" altLang="zh-CN" dirty="0"/>
              <a:t> queue, </a:t>
            </a:r>
            <a:r>
              <a:rPr lang="en-US" altLang="zh-CN" dirty="0">
                <a:solidFill>
                  <a:srgbClr val="00B0F0"/>
                </a:solidFill>
              </a:rPr>
              <a:t>int </a:t>
            </a:r>
            <a:r>
              <a:rPr lang="en-US" altLang="zh-CN" dirty="0" err="1"/>
              <a:t>elt</a:t>
            </a:r>
            <a:r>
              <a:rPr lang="en-US" altLang="zh-CN" dirty="0"/>
              <a:t>);</a:t>
            </a:r>
          </a:p>
          <a:p>
            <a:pPr marL="0" indent="0">
              <a:buNone/>
            </a:pPr>
            <a:r>
              <a:rPr lang="en-US" altLang="zh-CN" dirty="0"/>
              <a:t>	</a:t>
            </a:r>
            <a:r>
              <a:rPr lang="en-US" altLang="zh-CN" dirty="0">
                <a:solidFill>
                  <a:srgbClr val="00B0F0"/>
                </a:solidFill>
              </a:rPr>
              <a:t>int</a:t>
            </a:r>
            <a:r>
              <a:rPr lang="en-US" altLang="zh-CN" dirty="0"/>
              <a:t> dequeue(</a:t>
            </a:r>
            <a:r>
              <a:rPr lang="en-US" altLang="zh-CN" dirty="0" err="1"/>
              <a:t>queue_t</a:t>
            </a:r>
            <a:r>
              <a:rPr lang="en-US" altLang="zh-CN" dirty="0"/>
              <a:t> *queue); </a:t>
            </a:r>
          </a:p>
          <a:p>
            <a:pPr marL="0" indent="0">
              <a:buNone/>
            </a:pPr>
            <a:r>
              <a:rPr lang="en-US" altLang="zh-CN" dirty="0"/>
              <a:t>	</a:t>
            </a:r>
          </a:p>
          <a:p>
            <a:pPr marL="0" indent="0">
              <a:buNone/>
            </a:pPr>
            <a:r>
              <a:rPr lang="en-US" altLang="zh-CN" dirty="0"/>
              <a:t>	</a:t>
            </a:r>
            <a:r>
              <a:rPr lang="en-US" altLang="zh-CN" dirty="0">
                <a:solidFill>
                  <a:srgbClr val="00B0F0"/>
                </a:solidFill>
              </a:rPr>
              <a:t>void </a:t>
            </a:r>
            <a:r>
              <a:rPr lang="en-US" altLang="zh-CN" dirty="0" err="1"/>
              <a:t>free_queue</a:t>
            </a:r>
            <a:r>
              <a:rPr lang="en-US" altLang="zh-CN" dirty="0"/>
              <a:t>(</a:t>
            </a:r>
            <a:r>
              <a:rPr lang="en-US" altLang="zh-CN" dirty="0" err="1"/>
              <a:t>queue_t</a:t>
            </a:r>
            <a:r>
              <a:rPr lang="en-US" altLang="zh-CN" dirty="0"/>
              <a:t> queue);</a:t>
            </a:r>
            <a:endParaRPr lang="zh-CN" altLang="en-US"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79291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F3376-C45C-4D6C-8DBE-F922B2F829F7}"/>
              </a:ext>
            </a:extLst>
          </p:cNvPr>
          <p:cNvSpPr>
            <a:spLocks noGrp="1"/>
          </p:cNvSpPr>
          <p:nvPr>
            <p:ph type="title"/>
          </p:nvPr>
        </p:nvSpPr>
        <p:spPr/>
        <p:txBody>
          <a:bodyPr/>
          <a:lstStyle/>
          <a:p>
            <a:r>
              <a:rPr lang="en-US" altLang="zh-CN" dirty="0"/>
              <a:t>Implementing our queue using a liked list - Implementation</a:t>
            </a:r>
            <a:endParaRPr lang="zh-CN" altLang="en-US" dirty="0"/>
          </a:p>
        </p:txBody>
      </p:sp>
      <p:sp>
        <p:nvSpPr>
          <p:cNvPr id="3" name="内容占位符 2">
            <a:extLst>
              <a:ext uri="{FF2B5EF4-FFF2-40B4-BE49-F238E27FC236}">
                <a16:creationId xmlns:a16="http://schemas.microsoft.com/office/drawing/2014/main" id="{3DD327F7-29A8-4E26-BCEB-476A514B2452}"/>
              </a:ext>
            </a:extLst>
          </p:cNvPr>
          <p:cNvSpPr>
            <a:spLocks noGrp="1"/>
          </p:cNvSpPr>
          <p:nvPr>
            <p:ph idx="1"/>
          </p:nvPr>
        </p:nvSpPr>
        <p:spPr/>
        <p:txBody>
          <a:bodyPr/>
          <a:lstStyle/>
          <a:p>
            <a:r>
              <a:rPr lang="en-US" altLang="zh-CN" dirty="0"/>
              <a:t>In </a:t>
            </a:r>
            <a:r>
              <a:rPr lang="en-US" altLang="zh-CN" dirty="0" err="1"/>
              <a:t>queue.c</a:t>
            </a:r>
            <a:r>
              <a:rPr lang="en-US" altLang="zh-CN" dirty="0"/>
              <a:t>:</a:t>
            </a:r>
          </a:p>
          <a:p>
            <a:pPr marL="0" indent="0">
              <a:buNone/>
            </a:pPr>
            <a:r>
              <a:rPr lang="en-US" altLang="zh-CN" dirty="0"/>
              <a:t>	</a:t>
            </a:r>
            <a:r>
              <a:rPr lang="en-US" altLang="zh-CN" dirty="0">
                <a:solidFill>
                  <a:schemeClr val="tx1">
                    <a:lumMod val="50000"/>
                    <a:lumOff val="50000"/>
                  </a:schemeClr>
                </a:solidFill>
              </a:rPr>
              <a:t>// We put this in C file because we don’t want others to reach this</a:t>
            </a:r>
          </a:p>
          <a:p>
            <a:pPr marL="0" indent="0">
              <a:buNone/>
            </a:pPr>
            <a:r>
              <a:rPr lang="en-US" altLang="zh-CN" dirty="0">
                <a:solidFill>
                  <a:srgbClr val="00B0F0"/>
                </a:solidFill>
              </a:rPr>
              <a:t>	typedef struct </a:t>
            </a:r>
            <a:r>
              <a:rPr lang="en-US" altLang="zh-CN" dirty="0" err="1"/>
              <a:t>queueNode_typedef</a:t>
            </a:r>
            <a:r>
              <a:rPr lang="en-US" altLang="zh-CN" dirty="0"/>
              <a:t> {</a:t>
            </a:r>
          </a:p>
          <a:p>
            <a:pPr marL="0" indent="0">
              <a:buNone/>
            </a:pPr>
            <a:r>
              <a:rPr lang="en-US" altLang="zh-CN" dirty="0"/>
              <a:t>		</a:t>
            </a:r>
            <a:r>
              <a:rPr lang="en-US" altLang="zh-CN" dirty="0">
                <a:solidFill>
                  <a:srgbClr val="00B0F0"/>
                </a:solidFill>
              </a:rPr>
              <a:t>int</a:t>
            </a:r>
            <a:r>
              <a:rPr lang="en-US" altLang="zh-CN" dirty="0"/>
              <a:t> data;</a:t>
            </a:r>
          </a:p>
          <a:p>
            <a:pPr marL="0" indent="0">
              <a:buNone/>
            </a:pPr>
            <a:r>
              <a:rPr lang="en-US" altLang="zh-CN" dirty="0"/>
              <a:t>		 </a:t>
            </a:r>
            <a:r>
              <a:rPr lang="en-US" altLang="zh-CN" dirty="0">
                <a:solidFill>
                  <a:srgbClr val="00B0F0"/>
                </a:solidFill>
              </a:rPr>
              <a:t>struct</a:t>
            </a:r>
            <a:r>
              <a:rPr lang="en-US" altLang="zh-CN" dirty="0"/>
              <a:t> </a:t>
            </a:r>
            <a:r>
              <a:rPr lang="en-US" altLang="zh-CN" dirty="0" err="1"/>
              <a:t>queueNode_typedef</a:t>
            </a:r>
            <a:r>
              <a:rPr lang="en-US" altLang="zh-CN" dirty="0"/>
              <a:t> *next;</a:t>
            </a:r>
          </a:p>
          <a:p>
            <a:pPr marL="0" indent="0">
              <a:buNone/>
            </a:pPr>
            <a:r>
              <a:rPr lang="en-US" altLang="zh-CN" dirty="0"/>
              <a:t>	} </a:t>
            </a:r>
            <a:r>
              <a:rPr lang="en-US" altLang="zh-CN" dirty="0" err="1"/>
              <a:t>queueNode_t</a:t>
            </a:r>
            <a:r>
              <a:rPr lang="en-US" altLang="zh-CN" dirty="0"/>
              <a:t>;</a:t>
            </a:r>
          </a:p>
          <a:p>
            <a:endParaRPr lang="zh-CN" altLang="en-US" dirty="0"/>
          </a:p>
        </p:txBody>
      </p:sp>
    </p:spTree>
    <p:extLst>
      <p:ext uri="{BB962C8B-B14F-4D97-AF65-F5344CB8AC3E}">
        <p14:creationId xmlns:p14="http://schemas.microsoft.com/office/powerpoint/2010/main" val="296769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BED77-F294-47CC-8409-7EDE3B80875D}"/>
              </a:ext>
            </a:extLst>
          </p:cNvPr>
          <p:cNvSpPr>
            <a:spLocks noGrp="1"/>
          </p:cNvSpPr>
          <p:nvPr>
            <p:ph type="title"/>
          </p:nvPr>
        </p:nvSpPr>
        <p:spPr/>
        <p:txBody>
          <a:bodyPr/>
          <a:lstStyle/>
          <a:p>
            <a:r>
              <a:rPr lang="en-US" altLang="zh-CN" dirty="0"/>
              <a:t>Implementing our queue using a liked list - Implementation</a:t>
            </a:r>
            <a:endParaRPr lang="zh-CN" altLang="en-US" dirty="0"/>
          </a:p>
        </p:txBody>
      </p:sp>
      <p:sp>
        <p:nvSpPr>
          <p:cNvPr id="3" name="内容占位符 2">
            <a:extLst>
              <a:ext uri="{FF2B5EF4-FFF2-40B4-BE49-F238E27FC236}">
                <a16:creationId xmlns:a16="http://schemas.microsoft.com/office/drawing/2014/main" id="{95BAEA89-12A5-448D-BF29-34B6CB57F3D1}"/>
              </a:ext>
            </a:extLst>
          </p:cNvPr>
          <p:cNvSpPr>
            <a:spLocks noGrp="1"/>
          </p:cNvSpPr>
          <p:nvPr>
            <p:ph idx="1"/>
          </p:nvPr>
        </p:nvSpPr>
        <p:spPr/>
        <p:txBody>
          <a:bodyPr/>
          <a:lstStyle/>
          <a:p>
            <a:r>
              <a:rPr lang="en-US" altLang="zh-CN" dirty="0"/>
              <a:t>In </a:t>
            </a:r>
            <a:r>
              <a:rPr lang="en-US" altLang="zh-CN" dirty="0" err="1"/>
              <a:t>queue.c</a:t>
            </a:r>
            <a:endParaRPr lang="en-US" altLang="zh-CN" dirty="0"/>
          </a:p>
          <a:p>
            <a:pPr marL="0" indent="0">
              <a:buNone/>
            </a:pPr>
            <a:r>
              <a:rPr lang="en-US" altLang="zh-CN" dirty="0"/>
              <a:t>	</a:t>
            </a:r>
            <a:r>
              <a:rPr lang="en-US" altLang="zh-CN" dirty="0" err="1"/>
              <a:t>queue_t</a:t>
            </a:r>
            <a:r>
              <a:rPr lang="en-US" altLang="zh-CN" dirty="0"/>
              <a:t> </a:t>
            </a:r>
            <a:r>
              <a:rPr lang="en-US" altLang="zh-CN" dirty="0" err="1"/>
              <a:t>make_queue</a:t>
            </a:r>
            <a:r>
              <a:rPr lang="en-US" altLang="zh-CN" dirty="0"/>
              <a:t>(</a:t>
            </a:r>
            <a:r>
              <a:rPr lang="en-US" altLang="zh-CN" dirty="0">
                <a:solidFill>
                  <a:srgbClr val="00B0F0"/>
                </a:solidFill>
              </a:rPr>
              <a:t>int</a:t>
            </a:r>
            <a:r>
              <a:rPr lang="en-US" altLang="zh-CN" dirty="0"/>
              <a:t> </a:t>
            </a:r>
            <a:r>
              <a:rPr lang="en-US" altLang="zh-CN" dirty="0" err="1"/>
              <a:t>elt</a:t>
            </a:r>
            <a:r>
              <a:rPr lang="en-US" altLang="zh-CN" dirty="0"/>
              <a:t>) {</a:t>
            </a:r>
          </a:p>
          <a:p>
            <a:pPr marL="0" indent="0">
              <a:buNone/>
            </a:pPr>
            <a:r>
              <a:rPr lang="en-US" altLang="zh-CN" dirty="0"/>
              <a:t>		</a:t>
            </a:r>
            <a:r>
              <a:rPr lang="en-US" altLang="zh-CN" dirty="0" err="1"/>
              <a:t>queueNode_t</a:t>
            </a:r>
            <a:r>
              <a:rPr lang="en-US" altLang="zh-CN" dirty="0"/>
              <a:t> *node = (</a:t>
            </a:r>
            <a:r>
              <a:rPr lang="en-US" altLang="zh-CN" dirty="0" err="1"/>
              <a:t>queueNode_t</a:t>
            </a:r>
            <a:r>
              <a:rPr lang="en-US" altLang="zh-CN" dirty="0"/>
              <a:t> *)malloc(</a:t>
            </a:r>
            <a:r>
              <a:rPr lang="en-US" altLang="zh-CN" dirty="0" err="1">
                <a:solidFill>
                  <a:srgbClr val="00B0F0"/>
                </a:solidFill>
              </a:rPr>
              <a:t>sizeof</a:t>
            </a:r>
            <a:r>
              <a:rPr lang="en-US" altLang="zh-CN" dirty="0"/>
              <a:t>(</a:t>
            </a:r>
            <a:r>
              <a:rPr lang="en-US" altLang="zh-CN" dirty="0" err="1"/>
              <a:t>queueNode_t</a:t>
            </a:r>
            <a:r>
              <a:rPr lang="en-US" altLang="zh-CN" dirty="0"/>
              <a:t>));</a:t>
            </a:r>
          </a:p>
          <a:p>
            <a:pPr marL="0" indent="0">
              <a:buNone/>
            </a:pPr>
            <a:r>
              <a:rPr lang="en-US" altLang="zh-CN" dirty="0"/>
              <a:t>		node-&gt;data = </a:t>
            </a:r>
            <a:r>
              <a:rPr lang="en-US" altLang="zh-CN" dirty="0" err="1"/>
              <a:t>elt</a:t>
            </a:r>
            <a:r>
              <a:rPr lang="en-US" altLang="zh-CN" dirty="0"/>
              <a:t>;</a:t>
            </a:r>
          </a:p>
          <a:p>
            <a:pPr marL="0" indent="0">
              <a:buNone/>
            </a:pPr>
            <a:r>
              <a:rPr lang="en-US" altLang="zh-CN" dirty="0"/>
              <a:t>		node-&gt;next = </a:t>
            </a:r>
            <a:r>
              <a:rPr lang="en-US" altLang="zh-CN" dirty="0">
                <a:solidFill>
                  <a:srgbClr val="92D050"/>
                </a:solidFill>
              </a:rPr>
              <a:t>NULL</a:t>
            </a:r>
            <a:r>
              <a:rPr lang="en-US" altLang="zh-CN" dirty="0"/>
              <a:t>;</a:t>
            </a:r>
          </a:p>
          <a:p>
            <a:pPr marL="0" indent="0">
              <a:buNone/>
            </a:pPr>
            <a:r>
              <a:rPr lang="en-US" altLang="zh-CN" dirty="0"/>
              <a:t>		</a:t>
            </a:r>
            <a:r>
              <a:rPr lang="en-US" altLang="zh-CN" dirty="0">
                <a:solidFill>
                  <a:srgbClr val="00B0F0"/>
                </a:solidFill>
              </a:rPr>
              <a:t>return</a:t>
            </a:r>
            <a:r>
              <a:rPr lang="en-US" altLang="zh-CN" dirty="0"/>
              <a:t> (</a:t>
            </a:r>
            <a:r>
              <a:rPr lang="en-US" altLang="zh-CN" dirty="0" err="1"/>
              <a:t>queue_t</a:t>
            </a:r>
            <a:r>
              <a:rPr lang="en-US" altLang="zh-CN" dirty="0"/>
              <a:t>)node;</a:t>
            </a:r>
          </a:p>
          <a:p>
            <a:pPr marL="0" indent="0">
              <a:buNone/>
            </a:pPr>
            <a:r>
              <a:rPr lang="en-US" altLang="zh-CN" dirty="0"/>
              <a:t>	}</a:t>
            </a:r>
            <a:endParaRPr lang="zh-CN" altLang="en-US" dirty="0"/>
          </a:p>
        </p:txBody>
      </p:sp>
    </p:spTree>
    <p:extLst>
      <p:ext uri="{BB962C8B-B14F-4D97-AF65-F5344CB8AC3E}">
        <p14:creationId xmlns:p14="http://schemas.microsoft.com/office/powerpoint/2010/main" val="417426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1D217-C3F2-47D0-B92B-EA270F5B14A9}"/>
              </a:ext>
            </a:extLst>
          </p:cNvPr>
          <p:cNvSpPr>
            <a:spLocks noGrp="1"/>
          </p:cNvSpPr>
          <p:nvPr>
            <p:ph type="title"/>
          </p:nvPr>
        </p:nvSpPr>
        <p:spPr/>
        <p:txBody>
          <a:bodyPr/>
          <a:lstStyle/>
          <a:p>
            <a:r>
              <a:rPr lang="en-US" altLang="zh-CN" dirty="0"/>
              <a:t>File operation in C – File pointer</a:t>
            </a:r>
            <a:endParaRPr lang="zh-CN" altLang="en-US" dirty="0"/>
          </a:p>
        </p:txBody>
      </p:sp>
      <p:sp>
        <p:nvSpPr>
          <p:cNvPr id="3" name="内容占位符 2">
            <a:extLst>
              <a:ext uri="{FF2B5EF4-FFF2-40B4-BE49-F238E27FC236}">
                <a16:creationId xmlns:a16="http://schemas.microsoft.com/office/drawing/2014/main" id="{FF8491C1-958E-44CF-A2BE-0BC364429500}"/>
              </a:ext>
            </a:extLst>
          </p:cNvPr>
          <p:cNvSpPr>
            <a:spLocks noGrp="1"/>
          </p:cNvSpPr>
          <p:nvPr>
            <p:ph idx="1"/>
          </p:nvPr>
        </p:nvSpPr>
        <p:spPr/>
        <p:txBody>
          <a:bodyPr/>
          <a:lstStyle/>
          <a:p>
            <a:r>
              <a:rPr lang="en-US" altLang="zh-CN" dirty="0"/>
              <a:t>File pointer is actually a struct pointer that points to a struct with information of the opened file. The usage of file-related functions in C is roughly the same as it is in MATLAB.</a:t>
            </a:r>
          </a:p>
          <a:p>
            <a:r>
              <a:rPr lang="en-US" altLang="zh-CN" dirty="0"/>
              <a:t>Stdin, </a:t>
            </a:r>
            <a:r>
              <a:rPr lang="en-US" altLang="zh-CN" dirty="0" err="1"/>
              <a:t>stdout</a:t>
            </a:r>
            <a:r>
              <a:rPr lang="en-US" altLang="zh-CN" dirty="0"/>
              <a:t> and stderr are three special files that represents the standard input, output and error streams. They can be operated exactly as any file pointers.</a:t>
            </a:r>
          </a:p>
        </p:txBody>
      </p:sp>
    </p:spTree>
    <p:extLst>
      <p:ext uri="{BB962C8B-B14F-4D97-AF65-F5344CB8AC3E}">
        <p14:creationId xmlns:p14="http://schemas.microsoft.com/office/powerpoint/2010/main" val="47415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2797E-B5F8-4DAF-9148-A69D75815FBE}"/>
              </a:ext>
            </a:extLst>
          </p:cNvPr>
          <p:cNvSpPr>
            <a:spLocks noGrp="1"/>
          </p:cNvSpPr>
          <p:nvPr>
            <p:ph type="title"/>
          </p:nvPr>
        </p:nvSpPr>
        <p:spPr/>
        <p:txBody>
          <a:bodyPr/>
          <a:lstStyle/>
          <a:p>
            <a:r>
              <a:rPr lang="en-US" altLang="zh-CN" dirty="0"/>
              <a:t>Implementing our queue using a liked list - Implementation</a:t>
            </a:r>
            <a:endParaRPr lang="zh-CN" altLang="en-US" dirty="0"/>
          </a:p>
        </p:txBody>
      </p:sp>
      <p:sp>
        <p:nvSpPr>
          <p:cNvPr id="3" name="内容占位符 2">
            <a:extLst>
              <a:ext uri="{FF2B5EF4-FFF2-40B4-BE49-F238E27FC236}">
                <a16:creationId xmlns:a16="http://schemas.microsoft.com/office/drawing/2014/main" id="{3BEBDB6A-F031-46DD-824B-B4616E7F0459}"/>
              </a:ext>
            </a:extLst>
          </p:cNvPr>
          <p:cNvSpPr>
            <a:spLocks noGrp="1"/>
          </p:cNvSpPr>
          <p:nvPr>
            <p:ph idx="1"/>
          </p:nvPr>
        </p:nvSpPr>
        <p:spPr/>
        <p:txBody>
          <a:bodyPr>
            <a:normAutofit lnSpcReduction="10000"/>
          </a:bodyPr>
          <a:lstStyle/>
          <a:p>
            <a:r>
              <a:rPr lang="en-US" altLang="zh-CN" dirty="0"/>
              <a:t>In </a:t>
            </a:r>
            <a:r>
              <a:rPr lang="en-US" altLang="zh-CN" dirty="0" err="1"/>
              <a:t>queue.c</a:t>
            </a:r>
            <a:endParaRPr lang="en-US" altLang="zh-CN" dirty="0"/>
          </a:p>
          <a:p>
            <a:pPr marL="0" indent="0">
              <a:buNone/>
            </a:pPr>
            <a:r>
              <a:rPr lang="en-US" altLang="zh-CN" dirty="0"/>
              <a:t>	</a:t>
            </a:r>
            <a:r>
              <a:rPr lang="en-US" altLang="zh-CN" dirty="0">
                <a:solidFill>
                  <a:srgbClr val="00B0F0"/>
                </a:solidFill>
              </a:rPr>
              <a:t>int</a:t>
            </a:r>
            <a:r>
              <a:rPr lang="en-US" altLang="zh-CN" dirty="0"/>
              <a:t> </a:t>
            </a:r>
            <a:r>
              <a:rPr lang="en-US" altLang="zh-CN" dirty="0" err="1"/>
              <a:t>sizeof_queue</a:t>
            </a:r>
            <a:r>
              <a:rPr lang="en-US" altLang="zh-CN" dirty="0"/>
              <a:t>(</a:t>
            </a:r>
            <a:r>
              <a:rPr lang="en-US" altLang="zh-CN" dirty="0" err="1"/>
              <a:t>queue_t</a:t>
            </a:r>
            <a:r>
              <a:rPr lang="en-US" altLang="zh-CN" dirty="0"/>
              <a:t> queue) {</a:t>
            </a:r>
          </a:p>
          <a:p>
            <a:pPr marL="0" indent="0">
              <a:buNone/>
            </a:pPr>
            <a:r>
              <a:rPr lang="en-US" altLang="zh-CN" dirty="0"/>
              <a:t>		</a:t>
            </a:r>
            <a:r>
              <a:rPr lang="en-US" altLang="zh-CN" dirty="0" err="1"/>
              <a:t>queueNode_t</a:t>
            </a:r>
            <a:r>
              <a:rPr lang="en-US" altLang="zh-CN" dirty="0"/>
              <a:t> *head = (</a:t>
            </a:r>
            <a:r>
              <a:rPr lang="en-US" altLang="zh-CN" dirty="0" err="1"/>
              <a:t>queueNode_t</a:t>
            </a:r>
            <a:r>
              <a:rPr lang="en-US" altLang="zh-CN" dirty="0"/>
              <a:t> *)queue;</a:t>
            </a:r>
          </a:p>
          <a:p>
            <a:pPr marL="0" indent="0">
              <a:buNone/>
            </a:pPr>
            <a:r>
              <a:rPr lang="en-US" altLang="zh-CN" dirty="0"/>
              <a:t>		</a:t>
            </a:r>
            <a:r>
              <a:rPr lang="en-US" altLang="zh-CN" dirty="0">
                <a:solidFill>
                  <a:srgbClr val="00B0F0"/>
                </a:solidFill>
              </a:rPr>
              <a:t>int</a:t>
            </a:r>
            <a:r>
              <a:rPr lang="en-US" altLang="zh-CN" dirty="0"/>
              <a:t> ret = 0;</a:t>
            </a:r>
          </a:p>
          <a:p>
            <a:pPr marL="0" indent="0">
              <a:buNone/>
            </a:pPr>
            <a:r>
              <a:rPr lang="en-US" altLang="zh-CN" dirty="0"/>
              <a:t>		</a:t>
            </a:r>
            <a:r>
              <a:rPr lang="en-US" altLang="zh-CN" dirty="0">
                <a:solidFill>
                  <a:srgbClr val="00B0F0"/>
                </a:solidFill>
              </a:rPr>
              <a:t>while</a:t>
            </a:r>
            <a:r>
              <a:rPr lang="en-US" altLang="zh-CN" dirty="0"/>
              <a:t>(head != </a:t>
            </a:r>
            <a:r>
              <a:rPr lang="en-US" altLang="zh-CN" dirty="0">
                <a:solidFill>
                  <a:srgbClr val="92D050"/>
                </a:solidFill>
              </a:rPr>
              <a:t>NULL</a:t>
            </a:r>
            <a:r>
              <a:rPr lang="en-US" altLang="zh-CN" dirty="0"/>
              <a:t>) {</a:t>
            </a:r>
          </a:p>
          <a:p>
            <a:pPr marL="0" indent="0">
              <a:buNone/>
            </a:pPr>
            <a:r>
              <a:rPr lang="en-US" altLang="zh-CN" dirty="0"/>
              <a:t>			ret++;</a:t>
            </a:r>
          </a:p>
          <a:p>
            <a:pPr marL="0" indent="0">
              <a:buNone/>
            </a:pPr>
            <a:r>
              <a:rPr lang="en-US" altLang="zh-CN" dirty="0"/>
              <a:t>			head = head-&gt;next;</a:t>
            </a:r>
          </a:p>
          <a:p>
            <a:pPr marL="0" indent="0">
              <a:buNone/>
            </a:pPr>
            <a:r>
              <a:rPr lang="en-US" altLang="zh-CN" dirty="0"/>
              <a:t>		}</a:t>
            </a:r>
          </a:p>
          <a:p>
            <a:pPr marL="0" indent="0">
              <a:buNone/>
            </a:pPr>
            <a:r>
              <a:rPr lang="en-US" altLang="zh-CN" dirty="0"/>
              <a:t>		</a:t>
            </a:r>
            <a:r>
              <a:rPr lang="en-US" altLang="zh-CN" dirty="0">
                <a:solidFill>
                  <a:srgbClr val="00B0F0"/>
                </a:solidFill>
              </a:rPr>
              <a:t>return</a:t>
            </a:r>
            <a:r>
              <a:rPr lang="en-US" altLang="zh-CN" dirty="0"/>
              <a:t> ret;</a:t>
            </a:r>
          </a:p>
          <a:p>
            <a:pPr marL="0" indent="0">
              <a:buNone/>
            </a:pPr>
            <a:r>
              <a:rPr lang="en-US" altLang="zh-CN" dirty="0"/>
              <a:t>	}</a:t>
            </a:r>
            <a:endParaRPr lang="zh-CN" altLang="en-US" dirty="0"/>
          </a:p>
        </p:txBody>
      </p:sp>
    </p:spTree>
    <p:extLst>
      <p:ext uri="{BB962C8B-B14F-4D97-AF65-F5344CB8AC3E}">
        <p14:creationId xmlns:p14="http://schemas.microsoft.com/office/powerpoint/2010/main" val="3816366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0F07D-A3DB-4509-89CE-9399DCCB5B53}"/>
              </a:ext>
            </a:extLst>
          </p:cNvPr>
          <p:cNvSpPr>
            <a:spLocks noGrp="1"/>
          </p:cNvSpPr>
          <p:nvPr>
            <p:ph type="title"/>
          </p:nvPr>
        </p:nvSpPr>
        <p:spPr/>
        <p:txBody>
          <a:bodyPr/>
          <a:lstStyle/>
          <a:p>
            <a:r>
              <a:rPr lang="en-US" altLang="zh-CN" dirty="0"/>
              <a:t>Implementing our queue using a liked list - Implementation</a:t>
            </a:r>
            <a:endParaRPr lang="zh-CN" altLang="en-US" dirty="0"/>
          </a:p>
        </p:txBody>
      </p:sp>
      <p:sp>
        <p:nvSpPr>
          <p:cNvPr id="3" name="内容占位符 2">
            <a:extLst>
              <a:ext uri="{FF2B5EF4-FFF2-40B4-BE49-F238E27FC236}">
                <a16:creationId xmlns:a16="http://schemas.microsoft.com/office/drawing/2014/main" id="{7BD56AB1-13A5-496C-AD8C-26809153B9FC}"/>
              </a:ext>
            </a:extLst>
          </p:cNvPr>
          <p:cNvSpPr>
            <a:spLocks noGrp="1"/>
          </p:cNvSpPr>
          <p:nvPr>
            <p:ph idx="1"/>
          </p:nvPr>
        </p:nvSpPr>
        <p:spPr/>
        <p:txBody>
          <a:bodyPr>
            <a:normAutofit fontScale="92500" lnSpcReduction="20000"/>
          </a:bodyPr>
          <a:lstStyle/>
          <a:p>
            <a:r>
              <a:rPr lang="en-US" altLang="zh-CN" dirty="0"/>
              <a:t>In </a:t>
            </a:r>
            <a:r>
              <a:rPr lang="en-US" altLang="zh-CN" dirty="0" err="1"/>
              <a:t>queue.c</a:t>
            </a:r>
            <a:endParaRPr lang="en-US" altLang="zh-CN" dirty="0"/>
          </a:p>
          <a:p>
            <a:pPr marL="0" indent="0">
              <a:buNone/>
            </a:pPr>
            <a:r>
              <a:rPr lang="en-US" altLang="zh-CN" dirty="0"/>
              <a:t>	</a:t>
            </a:r>
            <a:r>
              <a:rPr lang="en-US" altLang="zh-CN" dirty="0" err="1"/>
              <a:t>queue_t</a:t>
            </a:r>
            <a:r>
              <a:rPr lang="en-US" altLang="zh-CN" dirty="0"/>
              <a:t> enqueue(</a:t>
            </a:r>
            <a:r>
              <a:rPr lang="en-US" altLang="zh-CN" dirty="0" err="1"/>
              <a:t>queue_t</a:t>
            </a:r>
            <a:r>
              <a:rPr lang="en-US" altLang="zh-CN" dirty="0"/>
              <a:t> queue, </a:t>
            </a:r>
            <a:r>
              <a:rPr lang="en-US" altLang="zh-CN" dirty="0">
                <a:solidFill>
                  <a:srgbClr val="00B0F0"/>
                </a:solidFill>
              </a:rPr>
              <a:t>int</a:t>
            </a:r>
            <a:r>
              <a:rPr lang="en-US" altLang="zh-CN" dirty="0"/>
              <a:t> </a:t>
            </a:r>
            <a:r>
              <a:rPr lang="en-US" altLang="zh-CN" dirty="0" err="1"/>
              <a:t>elt</a:t>
            </a:r>
            <a:r>
              <a:rPr lang="en-US" altLang="zh-CN" dirty="0"/>
              <a:t>) {</a:t>
            </a:r>
          </a:p>
          <a:p>
            <a:pPr marL="0" indent="0">
              <a:buNone/>
            </a:pPr>
            <a:r>
              <a:rPr lang="en-US" altLang="zh-CN" dirty="0"/>
              <a:t>		</a:t>
            </a:r>
            <a:r>
              <a:rPr lang="en-US" altLang="zh-CN" dirty="0" err="1"/>
              <a:t>queueNode_t</a:t>
            </a:r>
            <a:r>
              <a:rPr lang="en-US" altLang="zh-CN" dirty="0"/>
              <a:t> *head = (</a:t>
            </a:r>
            <a:r>
              <a:rPr lang="en-US" altLang="zh-CN" dirty="0" err="1"/>
              <a:t>queueNode_t</a:t>
            </a:r>
            <a:r>
              <a:rPr lang="en-US" altLang="zh-CN" dirty="0"/>
              <a:t> *)queue;</a:t>
            </a:r>
          </a:p>
          <a:p>
            <a:pPr marL="0" indent="0">
              <a:buNone/>
            </a:pPr>
            <a:r>
              <a:rPr lang="en-US" altLang="zh-CN" dirty="0"/>
              <a:t>		</a:t>
            </a:r>
            <a:r>
              <a:rPr lang="en-US" altLang="zh-CN" dirty="0">
                <a:solidFill>
                  <a:srgbClr val="00B0F0"/>
                </a:solidFill>
              </a:rPr>
              <a:t>if</a:t>
            </a:r>
            <a:r>
              <a:rPr lang="en-US" altLang="zh-CN" dirty="0"/>
              <a:t>(head == </a:t>
            </a:r>
            <a:r>
              <a:rPr lang="en-US" altLang="zh-CN" dirty="0">
                <a:solidFill>
                  <a:srgbClr val="92D050"/>
                </a:solidFill>
              </a:rPr>
              <a:t>NULL</a:t>
            </a:r>
            <a:r>
              <a:rPr lang="en-US" altLang="zh-CN" dirty="0"/>
              <a:t>) </a:t>
            </a:r>
            <a:r>
              <a:rPr lang="en-US" altLang="zh-CN" dirty="0">
                <a:solidFill>
                  <a:srgbClr val="00B0F0"/>
                </a:solidFill>
              </a:rPr>
              <a:t>return</a:t>
            </a:r>
            <a:r>
              <a:rPr lang="en-US" altLang="zh-CN" dirty="0"/>
              <a:t> </a:t>
            </a:r>
            <a:r>
              <a:rPr lang="en-US" altLang="zh-CN" dirty="0" err="1"/>
              <a:t>make_queue</a:t>
            </a:r>
            <a:r>
              <a:rPr lang="en-US" altLang="zh-CN" dirty="0"/>
              <a:t>(</a:t>
            </a:r>
            <a:r>
              <a:rPr lang="en-US" altLang="zh-CN" dirty="0" err="1"/>
              <a:t>elt</a:t>
            </a:r>
            <a:r>
              <a:rPr lang="en-US" altLang="zh-CN" dirty="0"/>
              <a:t>);</a:t>
            </a:r>
          </a:p>
          <a:p>
            <a:pPr marL="0" indent="0">
              <a:buNone/>
            </a:pPr>
            <a:r>
              <a:rPr lang="en-US" altLang="zh-CN" dirty="0"/>
              <a:t>		</a:t>
            </a:r>
            <a:r>
              <a:rPr lang="en-US" altLang="zh-CN" dirty="0">
                <a:solidFill>
                  <a:srgbClr val="00B0F0"/>
                </a:solidFill>
              </a:rPr>
              <a:t>while</a:t>
            </a:r>
            <a:r>
              <a:rPr lang="en-US" altLang="zh-CN" dirty="0"/>
              <a:t>(head-&gt;next != </a:t>
            </a:r>
            <a:r>
              <a:rPr lang="en-US" altLang="zh-CN" dirty="0">
                <a:solidFill>
                  <a:srgbClr val="92D050"/>
                </a:solidFill>
              </a:rPr>
              <a:t>NULL</a:t>
            </a:r>
            <a:r>
              <a:rPr lang="en-US" altLang="zh-CN" dirty="0"/>
              <a:t>) head = head-&gt;next;</a:t>
            </a:r>
          </a:p>
          <a:p>
            <a:pPr marL="0" indent="0">
              <a:buNone/>
            </a:pPr>
            <a:r>
              <a:rPr lang="en-US" altLang="zh-CN" dirty="0"/>
              <a:t>		head-&gt;next = (</a:t>
            </a:r>
            <a:r>
              <a:rPr lang="en-US" altLang="zh-CN" dirty="0" err="1"/>
              <a:t>queueNode_t</a:t>
            </a:r>
            <a:r>
              <a:rPr lang="en-US" altLang="zh-CN" dirty="0"/>
              <a:t> *)malloc(</a:t>
            </a:r>
            <a:r>
              <a:rPr lang="en-US" altLang="zh-CN" dirty="0" err="1">
                <a:solidFill>
                  <a:srgbClr val="00B0F0"/>
                </a:solidFill>
              </a:rPr>
              <a:t>sizeof</a:t>
            </a:r>
            <a:r>
              <a:rPr lang="en-US" altLang="zh-CN" dirty="0"/>
              <a:t>(</a:t>
            </a:r>
            <a:r>
              <a:rPr lang="en-US" altLang="zh-CN" dirty="0" err="1"/>
              <a:t>queueNode_t</a:t>
            </a:r>
            <a:r>
              <a:rPr lang="en-US" altLang="zh-CN" dirty="0"/>
              <a:t>));</a:t>
            </a:r>
          </a:p>
          <a:p>
            <a:pPr marL="0" indent="0">
              <a:buNone/>
            </a:pPr>
            <a:r>
              <a:rPr lang="en-US" altLang="zh-CN" dirty="0"/>
              <a:t>		head = head-&gt;next;</a:t>
            </a:r>
          </a:p>
          <a:p>
            <a:pPr marL="0" indent="0">
              <a:buNone/>
            </a:pPr>
            <a:r>
              <a:rPr lang="en-US" altLang="zh-CN" dirty="0"/>
              <a:t>		head-&gt;data = </a:t>
            </a:r>
            <a:r>
              <a:rPr lang="en-US" altLang="zh-CN" dirty="0" err="1"/>
              <a:t>elt</a:t>
            </a:r>
            <a:r>
              <a:rPr lang="en-US" altLang="zh-CN" dirty="0"/>
              <a:t>;</a:t>
            </a:r>
          </a:p>
          <a:p>
            <a:pPr marL="0" indent="0">
              <a:buNone/>
            </a:pPr>
            <a:r>
              <a:rPr lang="en-US" altLang="zh-CN" dirty="0"/>
              <a:t>		head-&gt;next = </a:t>
            </a:r>
            <a:r>
              <a:rPr lang="en-US" altLang="zh-CN" dirty="0">
                <a:solidFill>
                  <a:srgbClr val="92D050"/>
                </a:solidFill>
              </a:rPr>
              <a:t>NULL</a:t>
            </a:r>
            <a:r>
              <a:rPr lang="en-US" altLang="zh-CN" dirty="0"/>
              <a:t>;</a:t>
            </a:r>
          </a:p>
          <a:p>
            <a:pPr marL="0" indent="0">
              <a:buNone/>
            </a:pPr>
            <a:r>
              <a:rPr lang="en-US" altLang="zh-CN" dirty="0"/>
              <a:t>		</a:t>
            </a:r>
            <a:r>
              <a:rPr lang="en-US" altLang="zh-CN" dirty="0">
                <a:solidFill>
                  <a:srgbClr val="00B0F0"/>
                </a:solidFill>
              </a:rPr>
              <a:t>return</a:t>
            </a:r>
            <a:r>
              <a:rPr lang="en-US" altLang="zh-CN" dirty="0"/>
              <a:t> queue;</a:t>
            </a:r>
          </a:p>
          <a:p>
            <a:pPr marL="0" indent="0">
              <a:buNone/>
            </a:pPr>
            <a:r>
              <a:rPr lang="en-US" altLang="zh-CN" dirty="0"/>
              <a:t>	}</a:t>
            </a:r>
            <a:endParaRPr lang="zh-CN" altLang="en-US" dirty="0"/>
          </a:p>
        </p:txBody>
      </p:sp>
    </p:spTree>
    <p:extLst>
      <p:ext uri="{BB962C8B-B14F-4D97-AF65-F5344CB8AC3E}">
        <p14:creationId xmlns:p14="http://schemas.microsoft.com/office/powerpoint/2010/main" val="4051451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B9E3D-4B09-441B-B96B-DAD8C5437C28}"/>
              </a:ext>
            </a:extLst>
          </p:cNvPr>
          <p:cNvSpPr>
            <a:spLocks noGrp="1"/>
          </p:cNvSpPr>
          <p:nvPr>
            <p:ph type="title"/>
          </p:nvPr>
        </p:nvSpPr>
        <p:spPr/>
        <p:txBody>
          <a:bodyPr/>
          <a:lstStyle/>
          <a:p>
            <a:r>
              <a:rPr lang="en-US" altLang="zh-CN" dirty="0"/>
              <a:t>Implementing our queue using a liked list - Implementation</a:t>
            </a:r>
            <a:endParaRPr lang="zh-CN" altLang="en-US" dirty="0"/>
          </a:p>
        </p:txBody>
      </p:sp>
      <p:sp>
        <p:nvSpPr>
          <p:cNvPr id="3" name="内容占位符 2">
            <a:extLst>
              <a:ext uri="{FF2B5EF4-FFF2-40B4-BE49-F238E27FC236}">
                <a16:creationId xmlns:a16="http://schemas.microsoft.com/office/drawing/2014/main" id="{700579CF-05DD-4242-8EDD-786E5A95020A}"/>
              </a:ext>
            </a:extLst>
          </p:cNvPr>
          <p:cNvSpPr>
            <a:spLocks noGrp="1"/>
          </p:cNvSpPr>
          <p:nvPr>
            <p:ph idx="1"/>
          </p:nvPr>
        </p:nvSpPr>
        <p:spPr/>
        <p:txBody>
          <a:bodyPr/>
          <a:lstStyle/>
          <a:p>
            <a:r>
              <a:rPr lang="en-US" altLang="zh-CN" dirty="0"/>
              <a:t>In </a:t>
            </a:r>
            <a:r>
              <a:rPr lang="en-US" altLang="zh-CN" dirty="0" err="1"/>
              <a:t>queue.c</a:t>
            </a:r>
            <a:endParaRPr lang="en-US" altLang="zh-CN" dirty="0"/>
          </a:p>
          <a:p>
            <a:pPr marL="0" indent="0">
              <a:buNone/>
            </a:pPr>
            <a:r>
              <a:rPr lang="en-US" altLang="zh-CN" dirty="0"/>
              <a:t>	</a:t>
            </a:r>
            <a:r>
              <a:rPr lang="en-US" altLang="zh-CN" dirty="0">
                <a:solidFill>
                  <a:srgbClr val="00B0F0"/>
                </a:solidFill>
              </a:rPr>
              <a:t>int</a:t>
            </a:r>
            <a:r>
              <a:rPr lang="en-US" altLang="zh-CN" dirty="0"/>
              <a:t> dequeue(</a:t>
            </a:r>
            <a:r>
              <a:rPr lang="en-US" altLang="zh-CN" dirty="0" err="1"/>
              <a:t>queue_t</a:t>
            </a:r>
            <a:r>
              <a:rPr lang="en-US" altLang="zh-CN" dirty="0"/>
              <a:t> *queue) {</a:t>
            </a:r>
          </a:p>
          <a:p>
            <a:pPr marL="0" indent="0">
              <a:buNone/>
            </a:pPr>
            <a:r>
              <a:rPr lang="en-US" altLang="zh-CN" dirty="0"/>
              <a:t>		</a:t>
            </a:r>
            <a:r>
              <a:rPr lang="en-US" altLang="zh-CN" dirty="0" err="1"/>
              <a:t>queueNode_t</a:t>
            </a:r>
            <a:r>
              <a:rPr lang="en-US" altLang="zh-CN" dirty="0"/>
              <a:t> *head = (</a:t>
            </a:r>
            <a:r>
              <a:rPr lang="en-US" altLang="zh-CN" dirty="0" err="1"/>
              <a:t>queueNode_t</a:t>
            </a:r>
            <a:r>
              <a:rPr lang="en-US" altLang="zh-CN" dirty="0"/>
              <a:t> *)(*queue);</a:t>
            </a:r>
          </a:p>
          <a:p>
            <a:pPr marL="0" indent="0">
              <a:buNone/>
            </a:pPr>
            <a:r>
              <a:rPr lang="en-US" altLang="zh-CN" dirty="0"/>
              <a:t>		</a:t>
            </a:r>
            <a:r>
              <a:rPr lang="en-US" altLang="zh-CN" dirty="0">
                <a:solidFill>
                  <a:srgbClr val="00B0F0"/>
                </a:solidFill>
              </a:rPr>
              <a:t>int</a:t>
            </a:r>
            <a:r>
              <a:rPr lang="en-US" altLang="zh-CN" dirty="0"/>
              <a:t> ret = head-&gt;data;</a:t>
            </a:r>
          </a:p>
          <a:p>
            <a:pPr marL="0" indent="0">
              <a:buNone/>
            </a:pPr>
            <a:r>
              <a:rPr lang="en-US" altLang="zh-CN" dirty="0"/>
              <a:t>		*queue = (</a:t>
            </a:r>
            <a:r>
              <a:rPr lang="en-US" altLang="zh-CN" dirty="0" err="1"/>
              <a:t>queue_t</a:t>
            </a:r>
            <a:r>
              <a:rPr lang="en-US" altLang="zh-CN" dirty="0"/>
              <a:t>)(head-&gt;next);</a:t>
            </a:r>
          </a:p>
          <a:p>
            <a:pPr marL="0" indent="0">
              <a:buNone/>
            </a:pPr>
            <a:r>
              <a:rPr lang="en-US" altLang="zh-CN" dirty="0"/>
              <a:t>		free(head);</a:t>
            </a:r>
          </a:p>
          <a:p>
            <a:pPr marL="0" indent="0">
              <a:buNone/>
            </a:pPr>
            <a:r>
              <a:rPr lang="en-US" altLang="zh-CN" dirty="0"/>
              <a:t>		</a:t>
            </a:r>
            <a:r>
              <a:rPr lang="en-US" altLang="zh-CN" dirty="0">
                <a:solidFill>
                  <a:srgbClr val="00B0F0"/>
                </a:solidFill>
              </a:rPr>
              <a:t>return</a:t>
            </a:r>
            <a:r>
              <a:rPr lang="en-US" altLang="zh-CN" dirty="0"/>
              <a:t> ret;</a:t>
            </a:r>
          </a:p>
          <a:p>
            <a:pPr marL="0" indent="0">
              <a:buNone/>
            </a:pPr>
            <a:r>
              <a:rPr lang="en-US" altLang="zh-CN" dirty="0"/>
              <a:t>	}</a:t>
            </a:r>
            <a:endParaRPr lang="zh-CN" altLang="en-US" dirty="0"/>
          </a:p>
        </p:txBody>
      </p:sp>
    </p:spTree>
    <p:extLst>
      <p:ext uri="{BB962C8B-B14F-4D97-AF65-F5344CB8AC3E}">
        <p14:creationId xmlns:p14="http://schemas.microsoft.com/office/powerpoint/2010/main" val="290011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EAEE6-92BF-40A2-BA79-6A04B9CF8411}"/>
              </a:ext>
            </a:extLst>
          </p:cNvPr>
          <p:cNvSpPr>
            <a:spLocks noGrp="1"/>
          </p:cNvSpPr>
          <p:nvPr>
            <p:ph type="title"/>
          </p:nvPr>
        </p:nvSpPr>
        <p:spPr>
          <a:xfrm>
            <a:off x="677334" y="609600"/>
            <a:ext cx="8596668" cy="1320800"/>
          </a:xfrm>
        </p:spPr>
        <p:txBody>
          <a:bodyPr/>
          <a:lstStyle/>
          <a:p>
            <a:r>
              <a:rPr lang="en-US" altLang="zh-CN" dirty="0"/>
              <a:t>Implementing our queue using a liked list - Implementation</a:t>
            </a:r>
            <a:endParaRPr lang="zh-CN" altLang="en-US" dirty="0"/>
          </a:p>
        </p:txBody>
      </p:sp>
      <p:sp>
        <p:nvSpPr>
          <p:cNvPr id="3" name="内容占位符 2">
            <a:extLst>
              <a:ext uri="{FF2B5EF4-FFF2-40B4-BE49-F238E27FC236}">
                <a16:creationId xmlns:a16="http://schemas.microsoft.com/office/drawing/2014/main" id="{2823EF25-D636-47AC-9E17-8C3FE4E0B1EC}"/>
              </a:ext>
            </a:extLst>
          </p:cNvPr>
          <p:cNvSpPr>
            <a:spLocks noGrp="1"/>
          </p:cNvSpPr>
          <p:nvPr>
            <p:ph idx="1"/>
          </p:nvPr>
        </p:nvSpPr>
        <p:spPr/>
        <p:txBody>
          <a:bodyPr/>
          <a:lstStyle/>
          <a:p>
            <a:r>
              <a:rPr lang="en-US" altLang="zh-CN" dirty="0"/>
              <a:t>In </a:t>
            </a:r>
            <a:r>
              <a:rPr lang="en-US" altLang="zh-CN" dirty="0" err="1"/>
              <a:t>queue.c</a:t>
            </a:r>
            <a:endParaRPr lang="en-US" altLang="zh-CN" dirty="0"/>
          </a:p>
          <a:p>
            <a:pPr marL="0" indent="0">
              <a:buNone/>
            </a:pPr>
            <a:r>
              <a:rPr lang="en-US" altLang="zh-CN" dirty="0"/>
              <a:t>	</a:t>
            </a:r>
            <a:r>
              <a:rPr lang="en-US" altLang="zh-CN" dirty="0">
                <a:solidFill>
                  <a:srgbClr val="00B0F0"/>
                </a:solidFill>
              </a:rPr>
              <a:t>void</a:t>
            </a:r>
            <a:r>
              <a:rPr lang="en-US" altLang="zh-CN" dirty="0"/>
              <a:t> </a:t>
            </a:r>
            <a:r>
              <a:rPr lang="en-US" altLang="zh-CN" dirty="0" err="1"/>
              <a:t>free_queue</a:t>
            </a:r>
            <a:r>
              <a:rPr lang="en-US" altLang="zh-CN" dirty="0"/>
              <a:t>(</a:t>
            </a:r>
            <a:r>
              <a:rPr lang="en-US" altLang="zh-CN" dirty="0" err="1"/>
              <a:t>queue_t</a:t>
            </a:r>
            <a:r>
              <a:rPr lang="en-US" altLang="zh-CN" dirty="0"/>
              <a:t> queue) {</a:t>
            </a:r>
          </a:p>
          <a:p>
            <a:pPr marL="0" indent="0">
              <a:buNone/>
            </a:pPr>
            <a:r>
              <a:rPr lang="en-US" altLang="zh-CN" dirty="0"/>
              <a:t>		</a:t>
            </a:r>
            <a:r>
              <a:rPr lang="en-US" altLang="zh-CN" dirty="0" err="1"/>
              <a:t>queueNode_t</a:t>
            </a:r>
            <a:r>
              <a:rPr lang="en-US" altLang="zh-CN" dirty="0"/>
              <a:t> *head = (</a:t>
            </a:r>
            <a:r>
              <a:rPr lang="en-US" altLang="zh-CN" dirty="0" err="1"/>
              <a:t>queueNode_t</a:t>
            </a:r>
            <a:r>
              <a:rPr lang="en-US" altLang="zh-CN" dirty="0"/>
              <a:t> *)queue;</a:t>
            </a:r>
          </a:p>
          <a:p>
            <a:pPr marL="0" indent="0">
              <a:buNone/>
            </a:pPr>
            <a:r>
              <a:rPr lang="en-US" altLang="zh-CN" dirty="0"/>
              <a:t>		</a:t>
            </a:r>
            <a:r>
              <a:rPr lang="en-US" altLang="zh-CN" dirty="0">
                <a:solidFill>
                  <a:srgbClr val="00B0F0"/>
                </a:solidFill>
              </a:rPr>
              <a:t>while</a:t>
            </a:r>
            <a:r>
              <a:rPr lang="en-US" altLang="zh-CN" dirty="0"/>
              <a:t>(head != </a:t>
            </a:r>
            <a:r>
              <a:rPr lang="en-US" altLang="zh-CN" dirty="0">
                <a:solidFill>
                  <a:srgbClr val="92D050"/>
                </a:solidFill>
              </a:rPr>
              <a:t>NULL</a:t>
            </a:r>
            <a:r>
              <a:rPr lang="en-US" altLang="zh-CN" dirty="0"/>
              <a:t>) {</a:t>
            </a:r>
          </a:p>
          <a:p>
            <a:pPr marL="0" indent="0">
              <a:buNone/>
            </a:pPr>
            <a:r>
              <a:rPr lang="en-US" altLang="zh-CN" dirty="0"/>
              <a:t>			</a:t>
            </a:r>
            <a:r>
              <a:rPr lang="en-US" altLang="zh-CN" dirty="0" err="1"/>
              <a:t>queueNode_t</a:t>
            </a:r>
            <a:r>
              <a:rPr lang="en-US" altLang="zh-CN" dirty="0"/>
              <a:t> *temp = head;</a:t>
            </a:r>
          </a:p>
          <a:p>
            <a:pPr marL="0" indent="0">
              <a:buNone/>
            </a:pPr>
            <a:r>
              <a:rPr lang="en-US" altLang="zh-CN" dirty="0"/>
              <a:t>			head = head-&gt;next;</a:t>
            </a:r>
          </a:p>
          <a:p>
            <a:pPr marL="0" indent="0">
              <a:buNone/>
            </a:pPr>
            <a:r>
              <a:rPr lang="en-US" altLang="zh-CN" dirty="0"/>
              <a:t>			free(temp);</a:t>
            </a:r>
          </a:p>
          <a:p>
            <a:pPr marL="0" indent="0">
              <a:buNone/>
            </a:pPr>
            <a:r>
              <a:rPr lang="en-US" altLang="zh-CN" dirty="0"/>
              <a:t>		}</a:t>
            </a:r>
          </a:p>
          <a:p>
            <a:pPr marL="0" indent="0">
              <a:buNone/>
            </a:pPr>
            <a:r>
              <a:rPr lang="en-US" altLang="zh-CN" dirty="0"/>
              <a:t>	}</a:t>
            </a:r>
            <a:endParaRPr lang="zh-CN" altLang="en-US" dirty="0"/>
          </a:p>
        </p:txBody>
      </p:sp>
    </p:spTree>
    <p:extLst>
      <p:ext uri="{BB962C8B-B14F-4D97-AF65-F5344CB8AC3E}">
        <p14:creationId xmlns:p14="http://schemas.microsoft.com/office/powerpoint/2010/main" val="2531198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9EAEE06-A5EA-4D3E-8621-7E216D3C05EE}"/>
              </a:ext>
            </a:extLst>
          </p:cNvPr>
          <p:cNvSpPr>
            <a:spLocks noGrp="1"/>
          </p:cNvSpPr>
          <p:nvPr>
            <p:ph type="ctrTitle"/>
          </p:nvPr>
        </p:nvSpPr>
        <p:spPr>
          <a:xfrm>
            <a:off x="1115736" y="2404534"/>
            <a:ext cx="8158267" cy="1646302"/>
          </a:xfrm>
        </p:spPr>
        <p:txBody>
          <a:bodyPr/>
          <a:lstStyle/>
          <a:p>
            <a:r>
              <a:rPr lang="en-US" altLang="zh-CN" dirty="0"/>
              <a:t>Thanks for your listening</a:t>
            </a:r>
            <a:endParaRPr lang="zh-CN" altLang="en-US" dirty="0"/>
          </a:p>
        </p:txBody>
      </p:sp>
      <p:sp>
        <p:nvSpPr>
          <p:cNvPr id="5" name="副标题 4">
            <a:extLst>
              <a:ext uri="{FF2B5EF4-FFF2-40B4-BE49-F238E27FC236}">
                <a16:creationId xmlns:a16="http://schemas.microsoft.com/office/drawing/2014/main" id="{C7864150-BA07-4D89-B90A-9C2F98B2631C}"/>
              </a:ext>
            </a:extLst>
          </p:cNvPr>
          <p:cNvSpPr>
            <a:spLocks noGrp="1"/>
          </p:cNvSpPr>
          <p:nvPr>
            <p:ph type="subTitle" idx="1"/>
          </p:nvPr>
        </p:nvSpPr>
        <p:spPr/>
        <p:txBody>
          <a:bodyPr/>
          <a:lstStyle/>
          <a:p>
            <a:r>
              <a:rPr lang="en-US" altLang="zh-CN" dirty="0"/>
              <a:t>If you have any questions, my OH will start soon</a:t>
            </a:r>
            <a:endParaRPr lang="zh-CN" altLang="en-US" dirty="0"/>
          </a:p>
          <a:p>
            <a:endParaRPr lang="zh-CN" altLang="en-US" dirty="0"/>
          </a:p>
        </p:txBody>
      </p:sp>
    </p:spTree>
    <p:extLst>
      <p:ext uri="{BB962C8B-B14F-4D97-AF65-F5344CB8AC3E}">
        <p14:creationId xmlns:p14="http://schemas.microsoft.com/office/powerpoint/2010/main" val="241883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35589-3F1B-4FCA-8D08-2210C3E15149}"/>
              </a:ext>
            </a:extLst>
          </p:cNvPr>
          <p:cNvSpPr>
            <a:spLocks noGrp="1"/>
          </p:cNvSpPr>
          <p:nvPr>
            <p:ph type="title"/>
          </p:nvPr>
        </p:nvSpPr>
        <p:spPr/>
        <p:txBody>
          <a:bodyPr/>
          <a:lstStyle/>
          <a:p>
            <a:r>
              <a:rPr lang="en-US" altLang="zh-CN" dirty="0"/>
              <a:t>Macro and pre-compile commands</a:t>
            </a:r>
            <a:endParaRPr lang="zh-CN" altLang="en-US" dirty="0"/>
          </a:p>
        </p:txBody>
      </p:sp>
      <p:sp>
        <p:nvSpPr>
          <p:cNvPr id="3" name="内容占位符 2">
            <a:extLst>
              <a:ext uri="{FF2B5EF4-FFF2-40B4-BE49-F238E27FC236}">
                <a16:creationId xmlns:a16="http://schemas.microsoft.com/office/drawing/2014/main" id="{7B0F2598-46A0-4B7D-94A0-D9107DF13A62}"/>
              </a:ext>
            </a:extLst>
          </p:cNvPr>
          <p:cNvSpPr>
            <a:spLocks noGrp="1"/>
          </p:cNvSpPr>
          <p:nvPr>
            <p:ph idx="1"/>
          </p:nvPr>
        </p:nvSpPr>
        <p:spPr/>
        <p:txBody>
          <a:bodyPr/>
          <a:lstStyle/>
          <a:p>
            <a:r>
              <a:rPr lang="en-US" altLang="zh-CN" dirty="0"/>
              <a:t>Most of the syntax we’ve studied before will be compiled into assembly language and be executed in machine code, but some of the features won’t, instead, they will be executed by the compiler to generate assembly code. These code are called macros.</a:t>
            </a:r>
          </a:p>
          <a:p>
            <a:r>
              <a:rPr lang="en-US" altLang="zh-CN" dirty="0"/>
              <a:t>#define command is a common used macro, it’s the character replacement operation supported by compiler.</a:t>
            </a:r>
          </a:p>
          <a:p>
            <a:r>
              <a:rPr lang="en-US" altLang="zh-CN" dirty="0"/>
              <a:t>Syntax:</a:t>
            </a:r>
            <a:r>
              <a:rPr lang="zh-CN" altLang="en-US" dirty="0"/>
              <a:t> </a:t>
            </a:r>
            <a:r>
              <a:rPr lang="en-US" altLang="zh-CN" dirty="0"/>
              <a:t>#define</a:t>
            </a:r>
            <a:r>
              <a:rPr lang="zh-CN" altLang="en-US" dirty="0"/>
              <a:t> </a:t>
            </a:r>
            <a:r>
              <a:rPr lang="en-US" altLang="zh-CN" dirty="0"/>
              <a:t>A</a:t>
            </a:r>
            <a:r>
              <a:rPr lang="zh-CN" altLang="en-US" dirty="0"/>
              <a:t> </a:t>
            </a:r>
            <a:r>
              <a:rPr lang="en-US" altLang="zh-CN" dirty="0"/>
              <a:t>[content]</a:t>
            </a:r>
          </a:p>
          <a:p>
            <a:r>
              <a:rPr lang="en-US" altLang="zh-CN" dirty="0"/>
              <a:t>Sometimes, we need the define A with changeable content, we need to define A like a function</a:t>
            </a:r>
          </a:p>
          <a:p>
            <a:r>
              <a:rPr lang="en-US" altLang="zh-CN" dirty="0"/>
              <a:t>Syntax2: #define A(</a:t>
            </a:r>
            <a:r>
              <a:rPr lang="en-US" altLang="zh-CN" dirty="0" err="1"/>
              <a:t>args</a:t>
            </a:r>
            <a:r>
              <a:rPr lang="en-US" altLang="zh-CN" dirty="0"/>
              <a:t>) [content]</a:t>
            </a:r>
          </a:p>
        </p:txBody>
      </p:sp>
    </p:spTree>
    <p:extLst>
      <p:ext uri="{BB962C8B-B14F-4D97-AF65-F5344CB8AC3E}">
        <p14:creationId xmlns:p14="http://schemas.microsoft.com/office/powerpoint/2010/main" val="10225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A2453-8AC2-4535-B120-8050F3D833FB}"/>
              </a:ext>
            </a:extLst>
          </p:cNvPr>
          <p:cNvSpPr>
            <a:spLocks noGrp="1"/>
          </p:cNvSpPr>
          <p:nvPr>
            <p:ph type="title"/>
          </p:nvPr>
        </p:nvSpPr>
        <p:spPr/>
        <p:txBody>
          <a:bodyPr/>
          <a:lstStyle/>
          <a:p>
            <a:r>
              <a:rPr lang="en-US" altLang="zh-CN" dirty="0"/>
              <a:t>Macro and pre-compile commands</a:t>
            </a:r>
            <a:endParaRPr lang="zh-CN" altLang="en-US" dirty="0"/>
          </a:p>
        </p:txBody>
      </p:sp>
      <p:sp>
        <p:nvSpPr>
          <p:cNvPr id="3" name="内容占位符 2">
            <a:extLst>
              <a:ext uri="{FF2B5EF4-FFF2-40B4-BE49-F238E27FC236}">
                <a16:creationId xmlns:a16="http://schemas.microsoft.com/office/drawing/2014/main" id="{9FBC3227-919D-4A40-AAD9-49FAFEBBCB47}"/>
              </a:ext>
            </a:extLst>
          </p:cNvPr>
          <p:cNvSpPr>
            <a:spLocks noGrp="1"/>
          </p:cNvSpPr>
          <p:nvPr>
            <p:ph idx="1"/>
          </p:nvPr>
        </p:nvSpPr>
        <p:spPr/>
        <p:txBody>
          <a:bodyPr/>
          <a:lstStyle/>
          <a:p>
            <a:r>
              <a:rPr lang="en-US" altLang="zh-CN" dirty="0"/>
              <a:t>Beside #define macro, there are other kinds of macro that worth mentioning</a:t>
            </a:r>
          </a:p>
          <a:p>
            <a:pPr marL="800100" lvl="1" indent="-342900">
              <a:buFont typeface="+mj-lt"/>
              <a:buAutoNum type="arabicPeriod"/>
            </a:pPr>
            <a:r>
              <a:rPr lang="en-US" altLang="zh-CN" dirty="0"/>
              <a:t>#include : include static header file</a:t>
            </a:r>
          </a:p>
          <a:p>
            <a:pPr marL="800100" lvl="1" indent="-342900">
              <a:buFont typeface="+mj-lt"/>
              <a:buAutoNum type="arabicPeriod"/>
            </a:pPr>
            <a:r>
              <a:rPr lang="en-US" altLang="zh-CN" dirty="0"/>
              <a:t>#if/else/endif : If statement for macro</a:t>
            </a:r>
          </a:p>
          <a:p>
            <a:pPr marL="800100" lvl="1" indent="-342900">
              <a:buFont typeface="+mj-lt"/>
              <a:buAutoNum type="arabicPeriod"/>
            </a:pPr>
            <a:r>
              <a:rPr lang="en-US" altLang="zh-CN" dirty="0"/>
              <a:t>#ifdef/</a:t>
            </a:r>
            <a:r>
              <a:rPr lang="en-US" altLang="zh-CN" dirty="0" err="1"/>
              <a:t>ifndef</a:t>
            </a:r>
            <a:r>
              <a:rPr lang="en-US" altLang="zh-CN" dirty="0"/>
              <a:t> : If statement to tell if the macro is defined</a:t>
            </a:r>
          </a:p>
          <a:p>
            <a:pPr marL="800100" lvl="1" indent="-342900">
              <a:buFont typeface="+mj-lt"/>
              <a:buAutoNum type="arabicPeriod"/>
            </a:pPr>
            <a:r>
              <a:rPr lang="en-US" altLang="zh-CN" dirty="0"/>
              <a:t>#error : Raise an error in compile status</a:t>
            </a:r>
          </a:p>
          <a:p>
            <a:pPr marL="800100" lvl="1" indent="-342900">
              <a:buFont typeface="+mj-lt"/>
              <a:buAutoNum type="arabicPeriod"/>
            </a:pPr>
            <a:r>
              <a:rPr lang="en-US" altLang="zh-CN" dirty="0"/>
              <a:t>#line : Change the line number when compiling</a:t>
            </a:r>
          </a:p>
          <a:p>
            <a:pPr marL="800100" lvl="1" indent="-342900">
              <a:buFont typeface="+mj-lt"/>
              <a:buAutoNum type="arabicPeriod"/>
            </a:pPr>
            <a:r>
              <a:rPr lang="en-US" altLang="zh-CN" dirty="0"/>
              <a:t>#pragma : Instruction to compiler</a:t>
            </a:r>
          </a:p>
        </p:txBody>
      </p:sp>
    </p:spTree>
    <p:extLst>
      <p:ext uri="{BB962C8B-B14F-4D97-AF65-F5344CB8AC3E}">
        <p14:creationId xmlns:p14="http://schemas.microsoft.com/office/powerpoint/2010/main" val="56766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3E532-5B70-43A7-B935-2FF2754B1B73}"/>
              </a:ext>
            </a:extLst>
          </p:cNvPr>
          <p:cNvSpPr>
            <a:spLocks noGrp="1"/>
          </p:cNvSpPr>
          <p:nvPr>
            <p:ph type="title"/>
          </p:nvPr>
        </p:nvSpPr>
        <p:spPr/>
        <p:txBody>
          <a:bodyPr/>
          <a:lstStyle/>
          <a:p>
            <a:r>
              <a:rPr lang="en-US" altLang="zh-CN" dirty="0"/>
              <a:t>User-defined data type</a:t>
            </a:r>
            <a:endParaRPr lang="zh-CN" altLang="en-US" dirty="0"/>
          </a:p>
        </p:txBody>
      </p:sp>
      <p:sp>
        <p:nvSpPr>
          <p:cNvPr id="3" name="内容占位符 2">
            <a:extLst>
              <a:ext uri="{FF2B5EF4-FFF2-40B4-BE49-F238E27FC236}">
                <a16:creationId xmlns:a16="http://schemas.microsoft.com/office/drawing/2014/main" id="{90874BE4-6D73-49FD-BDE2-F572B26B51F2}"/>
              </a:ext>
            </a:extLst>
          </p:cNvPr>
          <p:cNvSpPr>
            <a:spLocks noGrp="1"/>
          </p:cNvSpPr>
          <p:nvPr>
            <p:ph idx="1"/>
          </p:nvPr>
        </p:nvSpPr>
        <p:spPr/>
        <p:txBody>
          <a:bodyPr/>
          <a:lstStyle/>
          <a:p>
            <a:r>
              <a:rPr lang="en-US" altLang="zh-CN" dirty="0"/>
              <a:t>C syntax supports the definition of data types that is defined by user. To learn such types, we first learn the command to rename a type.</a:t>
            </a:r>
          </a:p>
          <a:p>
            <a:r>
              <a:rPr lang="en-US" altLang="zh-CN" dirty="0"/>
              <a:t>Syntax: </a:t>
            </a:r>
            <a:r>
              <a:rPr lang="en-US" altLang="zh-CN" dirty="0">
                <a:solidFill>
                  <a:srgbClr val="00B0F0"/>
                </a:solidFill>
              </a:rPr>
              <a:t>typedef</a:t>
            </a:r>
            <a:r>
              <a:rPr lang="en-US" altLang="zh-CN" dirty="0"/>
              <a:t> type name</a:t>
            </a:r>
          </a:p>
          <a:p>
            <a:r>
              <a:rPr lang="en-US" altLang="zh-CN" dirty="0"/>
              <a:t>After this command, all the type (name) will be compiled as (type). </a:t>
            </a:r>
          </a:p>
          <a:p>
            <a:r>
              <a:rPr lang="en-US" altLang="zh-CN" dirty="0"/>
              <a:t>When the type is a hybrid type, we would use typedef as if we are defining a variable, for example:</a:t>
            </a:r>
          </a:p>
          <a:p>
            <a:r>
              <a:rPr lang="en-US" altLang="zh-CN" dirty="0">
                <a:solidFill>
                  <a:srgbClr val="00B0F0"/>
                </a:solidFill>
              </a:rPr>
              <a:t>typedef</a:t>
            </a:r>
            <a:r>
              <a:rPr lang="en-US" altLang="zh-CN" dirty="0"/>
              <a:t> </a:t>
            </a:r>
            <a:r>
              <a:rPr lang="en-US" altLang="zh-CN" dirty="0">
                <a:solidFill>
                  <a:srgbClr val="00B0F0"/>
                </a:solidFill>
              </a:rPr>
              <a:t>int</a:t>
            </a:r>
            <a:r>
              <a:rPr lang="en-US" altLang="zh-CN" dirty="0"/>
              <a:t> *</a:t>
            </a:r>
            <a:r>
              <a:rPr lang="en-US" altLang="zh-CN" dirty="0" err="1"/>
              <a:t>intptr</a:t>
            </a:r>
            <a:r>
              <a:rPr lang="en-US" altLang="zh-CN" dirty="0"/>
              <a:t> // It’s exactly valid</a:t>
            </a:r>
          </a:p>
          <a:p>
            <a:r>
              <a:rPr lang="en-US" altLang="zh-CN" dirty="0"/>
              <a:t>The typedef command would simplify some of the complex hybrid types and make their meanings clearer.</a:t>
            </a:r>
          </a:p>
        </p:txBody>
      </p:sp>
    </p:spTree>
    <p:extLst>
      <p:ext uri="{BB962C8B-B14F-4D97-AF65-F5344CB8AC3E}">
        <p14:creationId xmlns:p14="http://schemas.microsoft.com/office/powerpoint/2010/main" val="178056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60ED8-A3A7-447C-8C29-9606C4A721A2}"/>
              </a:ext>
            </a:extLst>
          </p:cNvPr>
          <p:cNvSpPr>
            <a:spLocks noGrp="1"/>
          </p:cNvSpPr>
          <p:nvPr>
            <p:ph type="title"/>
          </p:nvPr>
        </p:nvSpPr>
        <p:spPr/>
        <p:txBody>
          <a:bodyPr/>
          <a:lstStyle/>
          <a:p>
            <a:r>
              <a:rPr lang="en-US" altLang="zh-CN" dirty="0"/>
              <a:t>More about typedef</a:t>
            </a:r>
            <a:endParaRPr lang="zh-CN" altLang="en-US" dirty="0"/>
          </a:p>
        </p:txBody>
      </p:sp>
      <p:sp>
        <p:nvSpPr>
          <p:cNvPr id="3" name="内容占位符 2">
            <a:extLst>
              <a:ext uri="{FF2B5EF4-FFF2-40B4-BE49-F238E27FC236}">
                <a16:creationId xmlns:a16="http://schemas.microsoft.com/office/drawing/2014/main" id="{658B51D1-CF82-4460-9091-BA36EA7982B0}"/>
              </a:ext>
            </a:extLst>
          </p:cNvPr>
          <p:cNvSpPr>
            <a:spLocks noGrp="1"/>
          </p:cNvSpPr>
          <p:nvPr>
            <p:ph idx="1"/>
          </p:nvPr>
        </p:nvSpPr>
        <p:spPr/>
        <p:txBody>
          <a:bodyPr/>
          <a:lstStyle/>
          <a:p>
            <a:r>
              <a:rPr lang="en-US" altLang="zh-CN" dirty="0"/>
              <a:t>Typedef command is best suit with structure, union, </a:t>
            </a:r>
            <a:r>
              <a:rPr lang="en-US" altLang="zh-CN" dirty="0" err="1"/>
              <a:t>enum</a:t>
            </a:r>
            <a:r>
              <a:rPr lang="en-US" altLang="zh-CN" dirty="0"/>
              <a:t> and other self-defined data structures, and it’s also compatible with function pointers. For example, the function:</a:t>
            </a:r>
          </a:p>
          <a:p>
            <a:r>
              <a:rPr lang="en-US" altLang="zh-CN" dirty="0">
                <a:solidFill>
                  <a:srgbClr val="00B0F0"/>
                </a:solidFill>
              </a:rPr>
              <a:t>int</a:t>
            </a:r>
            <a:r>
              <a:rPr lang="en-US" altLang="zh-CN" dirty="0"/>
              <a:t> *foo(</a:t>
            </a:r>
            <a:r>
              <a:rPr lang="en-US" altLang="zh-CN" dirty="0">
                <a:solidFill>
                  <a:srgbClr val="00B0F0"/>
                </a:solidFill>
              </a:rPr>
              <a:t>char</a:t>
            </a:r>
            <a:r>
              <a:rPr lang="en-US" altLang="zh-CN" dirty="0"/>
              <a:t> *, </a:t>
            </a:r>
            <a:r>
              <a:rPr lang="en-US" altLang="zh-CN" dirty="0">
                <a:solidFill>
                  <a:srgbClr val="00B0F0"/>
                </a:solidFill>
              </a:rPr>
              <a:t>int</a:t>
            </a:r>
            <a:r>
              <a:rPr lang="en-US" altLang="zh-CN" dirty="0"/>
              <a:t> *);</a:t>
            </a:r>
          </a:p>
          <a:p>
            <a:r>
              <a:rPr lang="en-US" altLang="zh-CN" dirty="0"/>
              <a:t>Has the pointer type:</a:t>
            </a:r>
          </a:p>
          <a:p>
            <a:r>
              <a:rPr lang="en-US" altLang="zh-CN" dirty="0">
                <a:solidFill>
                  <a:srgbClr val="00B0F0"/>
                </a:solidFill>
              </a:rPr>
              <a:t>int</a:t>
            </a:r>
            <a:r>
              <a:rPr lang="en-US" altLang="zh-CN" dirty="0"/>
              <a:t> *(*f)(</a:t>
            </a:r>
            <a:r>
              <a:rPr lang="en-US" altLang="zh-CN" dirty="0">
                <a:solidFill>
                  <a:srgbClr val="00B0F0"/>
                </a:solidFill>
              </a:rPr>
              <a:t>char</a:t>
            </a:r>
            <a:r>
              <a:rPr lang="en-US" altLang="zh-CN" dirty="0"/>
              <a:t> *, </a:t>
            </a:r>
            <a:r>
              <a:rPr lang="en-US" altLang="zh-CN" dirty="0">
                <a:solidFill>
                  <a:srgbClr val="00B0F0"/>
                </a:solidFill>
              </a:rPr>
              <a:t>int</a:t>
            </a:r>
            <a:r>
              <a:rPr lang="en-US" altLang="zh-CN" dirty="0"/>
              <a:t> *);</a:t>
            </a:r>
          </a:p>
          <a:p>
            <a:r>
              <a:rPr lang="en-US" altLang="zh-CN" dirty="0"/>
              <a:t>This is very complicated, so we can write</a:t>
            </a:r>
          </a:p>
          <a:p>
            <a:r>
              <a:rPr lang="en-US" altLang="zh-CN" dirty="0">
                <a:solidFill>
                  <a:srgbClr val="00B0F0"/>
                </a:solidFill>
              </a:rPr>
              <a:t>typedef</a:t>
            </a:r>
            <a:r>
              <a:rPr lang="en-US" altLang="zh-CN" dirty="0"/>
              <a:t> *(*</a:t>
            </a:r>
            <a:r>
              <a:rPr lang="en-US" altLang="zh-CN" dirty="0" err="1"/>
              <a:t>funptr</a:t>
            </a:r>
            <a:r>
              <a:rPr lang="en-US" altLang="zh-CN" dirty="0"/>
              <a:t>)(</a:t>
            </a:r>
            <a:r>
              <a:rPr lang="en-US" altLang="zh-CN" dirty="0">
                <a:solidFill>
                  <a:srgbClr val="00B0F0"/>
                </a:solidFill>
              </a:rPr>
              <a:t>char</a:t>
            </a:r>
            <a:r>
              <a:rPr lang="en-US" altLang="zh-CN" dirty="0"/>
              <a:t> *, </a:t>
            </a:r>
            <a:r>
              <a:rPr lang="en-US" altLang="zh-CN" dirty="0">
                <a:solidFill>
                  <a:srgbClr val="00B0F0"/>
                </a:solidFill>
              </a:rPr>
              <a:t>int</a:t>
            </a:r>
            <a:r>
              <a:rPr lang="en-US" altLang="zh-CN" dirty="0"/>
              <a:t> *);</a:t>
            </a:r>
          </a:p>
          <a:p>
            <a:r>
              <a:rPr lang="en-US" altLang="zh-CN" dirty="0"/>
              <a:t>Then, we could use</a:t>
            </a:r>
          </a:p>
          <a:p>
            <a:r>
              <a:rPr lang="en-US" altLang="zh-CN" dirty="0" err="1"/>
              <a:t>funptr</a:t>
            </a:r>
            <a:r>
              <a:rPr lang="en-US" altLang="zh-CN" dirty="0"/>
              <a:t> </a:t>
            </a:r>
            <a:r>
              <a:rPr lang="en-US" altLang="zh-CN" dirty="0" err="1"/>
              <a:t>fp</a:t>
            </a:r>
            <a:r>
              <a:rPr lang="en-US" altLang="zh-CN" dirty="0"/>
              <a:t> = foo;</a:t>
            </a:r>
          </a:p>
        </p:txBody>
      </p:sp>
    </p:spTree>
    <p:extLst>
      <p:ext uri="{BB962C8B-B14F-4D97-AF65-F5344CB8AC3E}">
        <p14:creationId xmlns:p14="http://schemas.microsoft.com/office/powerpoint/2010/main" val="397233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6B0EE-74F8-4600-B433-A6462D7F1B84}"/>
              </a:ext>
            </a:extLst>
          </p:cNvPr>
          <p:cNvSpPr>
            <a:spLocks noGrp="1"/>
          </p:cNvSpPr>
          <p:nvPr>
            <p:ph type="title"/>
          </p:nvPr>
        </p:nvSpPr>
        <p:spPr/>
        <p:txBody>
          <a:bodyPr/>
          <a:lstStyle/>
          <a:p>
            <a:r>
              <a:rPr lang="en-US" altLang="zh-CN" dirty="0"/>
              <a:t>Structs</a:t>
            </a:r>
            <a:endParaRPr lang="zh-CN" altLang="en-US" dirty="0"/>
          </a:p>
        </p:txBody>
      </p:sp>
      <p:sp>
        <p:nvSpPr>
          <p:cNvPr id="3" name="内容占位符 2">
            <a:extLst>
              <a:ext uri="{FF2B5EF4-FFF2-40B4-BE49-F238E27FC236}">
                <a16:creationId xmlns:a16="http://schemas.microsoft.com/office/drawing/2014/main" id="{46E520A5-5773-4A0C-99B6-27269EAA29EA}"/>
              </a:ext>
            </a:extLst>
          </p:cNvPr>
          <p:cNvSpPr>
            <a:spLocks noGrp="1"/>
          </p:cNvSpPr>
          <p:nvPr>
            <p:ph idx="1"/>
          </p:nvPr>
        </p:nvSpPr>
        <p:spPr>
          <a:xfrm>
            <a:off x="677334" y="2160589"/>
            <a:ext cx="8596668" cy="4411661"/>
          </a:xfrm>
        </p:spPr>
        <p:txBody>
          <a:bodyPr/>
          <a:lstStyle/>
          <a:p>
            <a:r>
              <a:rPr lang="en-US" altLang="zh-CN" dirty="0"/>
              <a:t>Actually, with control statements and function call mechanism, C language is complete (or Turing complete), but for simplicity of storing some related data together, we could introduce structure.</a:t>
            </a:r>
          </a:p>
          <a:p>
            <a:r>
              <a:rPr lang="en-US" altLang="zh-CN" dirty="0"/>
              <a:t>Syntax:</a:t>
            </a:r>
          </a:p>
          <a:p>
            <a:pPr marL="0" indent="0">
              <a:buNone/>
            </a:pPr>
            <a:r>
              <a:rPr lang="en-US" altLang="zh-CN" dirty="0"/>
              <a:t>	</a:t>
            </a:r>
            <a:r>
              <a:rPr lang="en-US" altLang="zh-CN" dirty="0">
                <a:solidFill>
                  <a:srgbClr val="00B0F0"/>
                </a:solidFill>
              </a:rPr>
              <a:t>struct </a:t>
            </a:r>
            <a:r>
              <a:rPr lang="en-US" altLang="zh-CN" dirty="0"/>
              <a:t>A {</a:t>
            </a:r>
          </a:p>
          <a:p>
            <a:pPr marL="457200" lvl="1" indent="0">
              <a:buNone/>
            </a:pPr>
            <a:r>
              <a:rPr lang="en-US" altLang="zh-CN" dirty="0"/>
              <a:t>	member…</a:t>
            </a:r>
          </a:p>
          <a:p>
            <a:pPr marL="0" indent="0">
              <a:buNone/>
            </a:pPr>
            <a:r>
              <a:rPr lang="en-US" altLang="zh-CN" dirty="0"/>
              <a:t>	} variable</a:t>
            </a:r>
            <a:r>
              <a:rPr lang="en-US" altLang="zh-CN" dirty="0">
                <a:solidFill>
                  <a:srgbClr val="FF0000"/>
                </a:solidFill>
              </a:rPr>
              <a:t>;</a:t>
            </a:r>
            <a:endParaRPr lang="en-US" altLang="zh-CN" dirty="0">
              <a:solidFill>
                <a:schemeClr val="tx1"/>
              </a:solidFill>
            </a:endParaRPr>
          </a:p>
          <a:p>
            <a:r>
              <a:rPr lang="en-US" altLang="zh-CN" dirty="0"/>
              <a:t>If you want to define some variables of this struct, we could use:</a:t>
            </a:r>
          </a:p>
          <a:p>
            <a:r>
              <a:rPr lang="en-US" altLang="zh-CN" dirty="0"/>
              <a:t>struct A name;</a:t>
            </a:r>
          </a:p>
          <a:p>
            <a:r>
              <a:rPr lang="en-US" altLang="zh-CN" dirty="0"/>
              <a:t>To access a member in “name”, we could use “</a:t>
            </a:r>
            <a:r>
              <a:rPr lang="en-US" altLang="zh-CN" dirty="0" err="1"/>
              <a:t>name.member</a:t>
            </a:r>
            <a:r>
              <a:rPr lang="en-US" altLang="zh-CN" dirty="0"/>
              <a:t>”.</a:t>
            </a:r>
          </a:p>
          <a:p>
            <a:r>
              <a:rPr lang="en-US" altLang="zh-CN" dirty="0"/>
              <a:t>But this is rather unclear, we could use anonymous struct technique.</a:t>
            </a:r>
            <a:endParaRPr lang="zh-CN" altLang="en-US" dirty="0"/>
          </a:p>
        </p:txBody>
      </p:sp>
    </p:spTree>
    <p:extLst>
      <p:ext uri="{BB962C8B-B14F-4D97-AF65-F5344CB8AC3E}">
        <p14:creationId xmlns:p14="http://schemas.microsoft.com/office/powerpoint/2010/main" val="372734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AAF23-CC02-4E4D-8B1B-1A083163A39A}"/>
              </a:ext>
            </a:extLst>
          </p:cNvPr>
          <p:cNvSpPr>
            <a:spLocks noGrp="1"/>
          </p:cNvSpPr>
          <p:nvPr>
            <p:ph type="title"/>
          </p:nvPr>
        </p:nvSpPr>
        <p:spPr/>
        <p:txBody>
          <a:bodyPr/>
          <a:lstStyle/>
          <a:p>
            <a:r>
              <a:rPr lang="en-US" altLang="zh-CN" dirty="0"/>
              <a:t>Anonymous struct and typedef</a:t>
            </a:r>
            <a:endParaRPr lang="zh-CN" altLang="en-US" dirty="0"/>
          </a:p>
        </p:txBody>
      </p:sp>
      <p:sp>
        <p:nvSpPr>
          <p:cNvPr id="3" name="内容占位符 2">
            <a:extLst>
              <a:ext uri="{FF2B5EF4-FFF2-40B4-BE49-F238E27FC236}">
                <a16:creationId xmlns:a16="http://schemas.microsoft.com/office/drawing/2014/main" id="{007EE65E-4408-4DAC-9A33-00F59F6ED6BE}"/>
              </a:ext>
            </a:extLst>
          </p:cNvPr>
          <p:cNvSpPr>
            <a:spLocks noGrp="1"/>
          </p:cNvSpPr>
          <p:nvPr>
            <p:ph idx="1"/>
          </p:nvPr>
        </p:nvSpPr>
        <p:spPr/>
        <p:txBody>
          <a:bodyPr>
            <a:normAutofit lnSpcReduction="10000"/>
          </a:bodyPr>
          <a:lstStyle/>
          <a:p>
            <a:r>
              <a:rPr lang="en-US" altLang="zh-CN" dirty="0"/>
              <a:t>We can define a struct without a name, that is called anonymous struct.</a:t>
            </a:r>
          </a:p>
          <a:p>
            <a:r>
              <a:rPr lang="en-US" altLang="zh-CN" dirty="0"/>
              <a:t>Syntax:</a:t>
            </a:r>
          </a:p>
          <a:p>
            <a:pPr marL="0" indent="0">
              <a:buNone/>
            </a:pPr>
            <a:r>
              <a:rPr lang="en-US" altLang="zh-CN" dirty="0"/>
              <a:t>	</a:t>
            </a:r>
            <a:r>
              <a:rPr lang="en-US" altLang="zh-CN" dirty="0">
                <a:solidFill>
                  <a:srgbClr val="00B0F0"/>
                </a:solidFill>
              </a:rPr>
              <a:t>struct</a:t>
            </a:r>
            <a:r>
              <a:rPr lang="en-US" altLang="zh-CN" dirty="0"/>
              <a:t> {</a:t>
            </a:r>
          </a:p>
          <a:p>
            <a:pPr marL="0" indent="0">
              <a:buNone/>
            </a:pPr>
            <a:r>
              <a:rPr lang="en-US" altLang="zh-CN" dirty="0"/>
              <a:t>		….</a:t>
            </a:r>
          </a:p>
          <a:p>
            <a:pPr marL="0" indent="0">
              <a:buNone/>
            </a:pPr>
            <a:r>
              <a:rPr lang="en-US" altLang="zh-CN" dirty="0"/>
              <a:t>	} variables;</a:t>
            </a:r>
          </a:p>
          <a:p>
            <a:r>
              <a:rPr lang="en-US" altLang="zh-CN" dirty="0"/>
              <a:t>But when we need to use the struct for later use, we could use</a:t>
            </a:r>
          </a:p>
          <a:p>
            <a:pPr marL="0" indent="0">
              <a:buNone/>
            </a:pPr>
            <a:r>
              <a:rPr lang="en-US" altLang="zh-CN" dirty="0"/>
              <a:t>	</a:t>
            </a:r>
            <a:r>
              <a:rPr lang="en-US" altLang="zh-CN" dirty="0">
                <a:solidFill>
                  <a:srgbClr val="00B0F0"/>
                </a:solidFill>
              </a:rPr>
              <a:t>typedef struct </a:t>
            </a:r>
            <a:r>
              <a:rPr lang="en-US" altLang="zh-CN" dirty="0"/>
              <a:t>{</a:t>
            </a:r>
          </a:p>
          <a:p>
            <a:pPr marL="0" indent="0">
              <a:buNone/>
            </a:pPr>
            <a:r>
              <a:rPr lang="en-US" altLang="zh-CN" dirty="0"/>
              <a:t>		…</a:t>
            </a:r>
          </a:p>
          <a:p>
            <a:pPr marL="0" indent="0">
              <a:buNone/>
            </a:pPr>
            <a:r>
              <a:rPr lang="en-US" altLang="zh-CN" dirty="0"/>
              <a:t>	} A;</a:t>
            </a:r>
          </a:p>
          <a:p>
            <a:r>
              <a:rPr lang="en-US" altLang="zh-CN" dirty="0"/>
              <a:t>The we could use “A name” to declare a struct variable.</a:t>
            </a:r>
            <a:endParaRPr lang="zh-CN" altLang="en-US" dirty="0"/>
          </a:p>
        </p:txBody>
      </p:sp>
    </p:spTree>
    <p:extLst>
      <p:ext uri="{BB962C8B-B14F-4D97-AF65-F5344CB8AC3E}">
        <p14:creationId xmlns:p14="http://schemas.microsoft.com/office/powerpoint/2010/main" val="129007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76D2A-3E98-4DF1-8CF7-D30D8FABE9A1}"/>
              </a:ext>
            </a:extLst>
          </p:cNvPr>
          <p:cNvSpPr>
            <a:spLocks noGrp="1"/>
          </p:cNvSpPr>
          <p:nvPr>
            <p:ph type="title"/>
          </p:nvPr>
        </p:nvSpPr>
        <p:spPr/>
        <p:txBody>
          <a:bodyPr/>
          <a:lstStyle/>
          <a:p>
            <a:r>
              <a:rPr lang="en-US" altLang="zh-CN" dirty="0"/>
              <a:t>Example of struct: improve our queue</a:t>
            </a:r>
            <a:endParaRPr lang="zh-CN" altLang="en-US" dirty="0"/>
          </a:p>
        </p:txBody>
      </p:sp>
      <p:sp>
        <p:nvSpPr>
          <p:cNvPr id="3" name="内容占位符 2">
            <a:extLst>
              <a:ext uri="{FF2B5EF4-FFF2-40B4-BE49-F238E27FC236}">
                <a16:creationId xmlns:a16="http://schemas.microsoft.com/office/drawing/2014/main" id="{49F3EC0D-2098-43C1-8A63-8E1B892A0547}"/>
              </a:ext>
            </a:extLst>
          </p:cNvPr>
          <p:cNvSpPr>
            <a:spLocks noGrp="1"/>
          </p:cNvSpPr>
          <p:nvPr>
            <p:ph idx="1"/>
          </p:nvPr>
        </p:nvSpPr>
        <p:spPr/>
        <p:txBody>
          <a:bodyPr/>
          <a:lstStyle/>
          <a:p>
            <a:r>
              <a:rPr lang="en-US" altLang="zh-CN" dirty="0"/>
              <a:t>We’ve used two/three variables to represent a queue structure, and we can use a struct to store them together.</a:t>
            </a:r>
          </a:p>
          <a:p>
            <a:pPr marL="0" indent="0">
              <a:buNone/>
            </a:pPr>
            <a:r>
              <a:rPr lang="en-US" altLang="zh-CN" dirty="0"/>
              <a:t>	</a:t>
            </a:r>
            <a:r>
              <a:rPr lang="en-US" altLang="zh-CN" dirty="0">
                <a:solidFill>
                  <a:srgbClr val="00B0F0"/>
                </a:solidFill>
              </a:rPr>
              <a:t>typedef struct </a:t>
            </a:r>
            <a:r>
              <a:rPr lang="en-US" altLang="zh-CN" dirty="0"/>
              <a:t>{</a:t>
            </a:r>
          </a:p>
          <a:p>
            <a:pPr marL="0" indent="0">
              <a:buNone/>
            </a:pPr>
            <a:r>
              <a:rPr lang="en-US" altLang="zh-CN" dirty="0"/>
              <a:t>		</a:t>
            </a:r>
            <a:r>
              <a:rPr lang="en-US" altLang="zh-CN" dirty="0">
                <a:solidFill>
                  <a:srgbClr val="00B0F0"/>
                </a:solidFill>
              </a:rPr>
              <a:t>int </a:t>
            </a:r>
            <a:r>
              <a:rPr lang="en-US" altLang="zh-CN" dirty="0"/>
              <a:t>size;</a:t>
            </a:r>
          </a:p>
          <a:p>
            <a:pPr marL="0" indent="0">
              <a:buNone/>
            </a:pPr>
            <a:r>
              <a:rPr lang="en-US" altLang="zh-CN" dirty="0"/>
              <a:t>		</a:t>
            </a:r>
            <a:r>
              <a:rPr lang="en-US" altLang="zh-CN" dirty="0">
                <a:solidFill>
                  <a:srgbClr val="00B0F0"/>
                </a:solidFill>
              </a:rPr>
              <a:t>int </a:t>
            </a:r>
            <a:r>
              <a:rPr lang="en-US" altLang="zh-CN" dirty="0"/>
              <a:t>data[MAXELTS]; </a:t>
            </a:r>
          </a:p>
          <a:p>
            <a:pPr marL="0" indent="0">
              <a:buNone/>
            </a:pPr>
            <a:r>
              <a:rPr lang="en-US" altLang="zh-CN" dirty="0"/>
              <a:t>	} </a:t>
            </a:r>
            <a:r>
              <a:rPr lang="en-US" altLang="zh-CN" dirty="0" err="1"/>
              <a:t>intQueue_t</a:t>
            </a:r>
            <a:r>
              <a:rPr lang="en-US" altLang="zh-CN" dirty="0"/>
              <a:t>;</a:t>
            </a:r>
          </a:p>
          <a:p>
            <a:r>
              <a:rPr lang="en-US" altLang="zh-CN" dirty="0"/>
              <a:t>Then we could use </a:t>
            </a:r>
            <a:r>
              <a:rPr lang="en-US" altLang="zh-CN" dirty="0" err="1"/>
              <a:t>inQueue_t</a:t>
            </a:r>
            <a:r>
              <a:rPr lang="en-US" altLang="zh-CN" dirty="0"/>
              <a:t> to define a queue of integers. The we could write two functions for this struct:</a:t>
            </a:r>
          </a:p>
          <a:p>
            <a:pPr marL="0" indent="0">
              <a:buNone/>
            </a:pPr>
            <a:r>
              <a:rPr lang="en-US" altLang="zh-CN" dirty="0"/>
              <a:t>	</a:t>
            </a:r>
            <a:r>
              <a:rPr lang="en-US" altLang="zh-CN" dirty="0">
                <a:solidFill>
                  <a:srgbClr val="00B0F0"/>
                </a:solidFill>
              </a:rPr>
              <a:t>void</a:t>
            </a:r>
            <a:r>
              <a:rPr lang="en-US" altLang="zh-CN" dirty="0"/>
              <a:t> enqueue(</a:t>
            </a:r>
            <a:r>
              <a:rPr lang="en-US" altLang="zh-CN" dirty="0" err="1"/>
              <a:t>intQueue_t</a:t>
            </a:r>
            <a:r>
              <a:rPr lang="en-US" altLang="zh-CN" dirty="0"/>
              <a:t> queue, </a:t>
            </a:r>
            <a:r>
              <a:rPr lang="en-US" altLang="zh-CN" dirty="0">
                <a:solidFill>
                  <a:srgbClr val="00B0F0"/>
                </a:solidFill>
              </a:rPr>
              <a:t>int</a:t>
            </a:r>
            <a:r>
              <a:rPr lang="en-US" altLang="zh-CN" dirty="0"/>
              <a:t> data);</a:t>
            </a:r>
          </a:p>
          <a:p>
            <a:pPr marL="0" indent="0">
              <a:buNone/>
            </a:pPr>
            <a:r>
              <a:rPr lang="en-US" altLang="zh-CN" dirty="0"/>
              <a:t>	</a:t>
            </a:r>
            <a:r>
              <a:rPr lang="en-US" altLang="zh-CN" dirty="0">
                <a:solidFill>
                  <a:srgbClr val="00B0F0"/>
                </a:solidFill>
              </a:rPr>
              <a:t>int</a:t>
            </a:r>
            <a:r>
              <a:rPr lang="en-US" altLang="zh-CN" dirty="0"/>
              <a:t> dequeue(</a:t>
            </a:r>
            <a:r>
              <a:rPr lang="en-US" altLang="zh-CN" dirty="0" err="1"/>
              <a:t>intQueue_t</a:t>
            </a:r>
            <a:r>
              <a:rPr lang="en-US" altLang="zh-CN" dirty="0"/>
              <a:t> queue);</a:t>
            </a:r>
          </a:p>
        </p:txBody>
      </p:sp>
    </p:spTree>
    <p:extLst>
      <p:ext uri="{BB962C8B-B14F-4D97-AF65-F5344CB8AC3E}">
        <p14:creationId xmlns:p14="http://schemas.microsoft.com/office/powerpoint/2010/main" val="8923242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665</TotalTime>
  <Words>1984</Words>
  <Application>Microsoft Office PowerPoint</Application>
  <PresentationFormat>宽屏</PresentationFormat>
  <Paragraphs>186</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Trebuchet MS</vt:lpstr>
      <vt:lpstr>Wingdings 3</vt:lpstr>
      <vt:lpstr>平面</vt:lpstr>
      <vt:lpstr>VG101 Jigang RC9 </vt:lpstr>
      <vt:lpstr>File operation in C – File pointer</vt:lpstr>
      <vt:lpstr>Macro and pre-compile commands</vt:lpstr>
      <vt:lpstr>Macro and pre-compile commands</vt:lpstr>
      <vt:lpstr>User-defined data type</vt:lpstr>
      <vt:lpstr>More about typedef</vt:lpstr>
      <vt:lpstr>Structs</vt:lpstr>
      <vt:lpstr>Anonymous struct and typedef</vt:lpstr>
      <vt:lpstr>Example of struct: improve our queue</vt:lpstr>
      <vt:lpstr>Application of struct: real multiple return value</vt:lpstr>
      <vt:lpstr>Pointer of struct, self-reference</vt:lpstr>
      <vt:lpstr>Pointer of struct</vt:lpstr>
      <vt:lpstr>Linked list</vt:lpstr>
      <vt:lpstr>Linked list</vt:lpstr>
      <vt:lpstr>Linked list</vt:lpstr>
      <vt:lpstr>Implementing our queue using a liked list</vt:lpstr>
      <vt:lpstr>Implementing our queue using a liked list - Interface</vt:lpstr>
      <vt:lpstr>Implementing our queue using a liked list - Implementation</vt:lpstr>
      <vt:lpstr>Implementing our queue using a liked list - Implementation</vt:lpstr>
      <vt:lpstr>Implementing our queue using a liked list - Implementation</vt:lpstr>
      <vt:lpstr>Implementing our queue using a liked list - Implementation</vt:lpstr>
      <vt:lpstr>Implementing our queue using a liked list - Implementation</vt:lpstr>
      <vt:lpstr>Implementing our queue using a liked list - Implementation</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VG101 Jigang RC7</dc:title>
  <dc:creator>2249055817@qq.com</dc:creator>
  <cp:lastModifiedBy>2249055817@qq.com</cp:lastModifiedBy>
  <cp:revision>34</cp:revision>
  <dcterms:created xsi:type="dcterms:W3CDTF">2019-11-02T00:31:43Z</dcterms:created>
  <dcterms:modified xsi:type="dcterms:W3CDTF">2019-11-11T02:58:44Z</dcterms:modified>
</cp:coreProperties>
</file>