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5" r:id="rId16"/>
    <p:sldId id="276" r:id="rId17"/>
    <p:sldId id="270" r:id="rId18"/>
    <p:sldId id="271"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04" autoAdjust="0"/>
    <p:restoredTop sz="94660"/>
  </p:normalViewPr>
  <p:slideViewPr>
    <p:cSldViewPr snapToGrid="0">
      <p:cViewPr varScale="1">
        <p:scale>
          <a:sx n="114" d="100"/>
          <a:sy n="114" d="100"/>
        </p:scale>
        <p:origin x="25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26C47-DD0C-4702-A2C1-E235F04ED6E5}"/>
              </a:ext>
            </a:extLst>
          </p:cNvPr>
          <p:cNvSpPr>
            <a:spLocks noGrp="1"/>
          </p:cNvSpPr>
          <p:nvPr>
            <p:ph type="ctrTitle"/>
          </p:nvPr>
        </p:nvSpPr>
        <p:spPr/>
        <p:txBody>
          <a:bodyPr/>
          <a:lstStyle/>
          <a:p>
            <a:r>
              <a:rPr lang="en-US" altLang="zh-CN" dirty="0"/>
              <a:t>VG101 </a:t>
            </a:r>
            <a:r>
              <a:rPr lang="en-US" altLang="zh-CN" dirty="0" err="1"/>
              <a:t>Jigang</a:t>
            </a:r>
            <a:r>
              <a:rPr lang="en-US" altLang="zh-CN" dirty="0"/>
              <a:t> RC8	</a:t>
            </a:r>
            <a:endParaRPr lang="zh-CN" altLang="en-US" dirty="0"/>
          </a:p>
        </p:txBody>
      </p:sp>
      <p:sp>
        <p:nvSpPr>
          <p:cNvPr id="3" name="副标题 2">
            <a:extLst>
              <a:ext uri="{FF2B5EF4-FFF2-40B4-BE49-F238E27FC236}">
                <a16:creationId xmlns:a16="http://schemas.microsoft.com/office/drawing/2014/main" id="{B0167B4F-10C1-4436-B163-7F4B65CC05D1}"/>
              </a:ext>
            </a:extLst>
          </p:cNvPr>
          <p:cNvSpPr>
            <a:spLocks noGrp="1"/>
          </p:cNvSpPr>
          <p:nvPr>
            <p:ph type="subTitle" idx="1"/>
          </p:nvPr>
        </p:nvSpPr>
        <p:spPr/>
        <p:txBody>
          <a:bodyPr/>
          <a:lstStyle/>
          <a:p>
            <a:r>
              <a:rPr lang="en-US" altLang="zh-CN" dirty="0"/>
              <a:t>Wang, </a:t>
            </a:r>
            <a:r>
              <a:rPr lang="en-US" altLang="zh-CN" dirty="0" err="1"/>
              <a:t>Kaibin</a:t>
            </a:r>
            <a:endParaRPr lang="zh-CN" altLang="en-US" dirty="0"/>
          </a:p>
        </p:txBody>
      </p:sp>
    </p:spTree>
    <p:extLst>
      <p:ext uri="{BB962C8B-B14F-4D97-AF65-F5344CB8AC3E}">
        <p14:creationId xmlns:p14="http://schemas.microsoft.com/office/powerpoint/2010/main" val="1214955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46FDC-67D8-4050-9BE9-324051028984}"/>
              </a:ext>
            </a:extLst>
          </p:cNvPr>
          <p:cNvSpPr>
            <a:spLocks noGrp="1"/>
          </p:cNvSpPr>
          <p:nvPr>
            <p:ph type="title"/>
          </p:nvPr>
        </p:nvSpPr>
        <p:spPr/>
        <p:txBody>
          <a:bodyPr/>
          <a:lstStyle/>
          <a:p>
            <a:r>
              <a:rPr lang="en-US" altLang="zh-CN" dirty="0"/>
              <a:t>Type and </a:t>
            </a:r>
            <a:r>
              <a:rPr lang="en-US" altLang="zh-CN" dirty="0" err="1"/>
              <a:t>sizeof</a:t>
            </a:r>
            <a:r>
              <a:rPr lang="en-US" altLang="zh-CN" dirty="0"/>
              <a:t> operator</a:t>
            </a:r>
            <a:endParaRPr lang="zh-CN" altLang="en-US" dirty="0"/>
          </a:p>
        </p:txBody>
      </p:sp>
      <p:sp>
        <p:nvSpPr>
          <p:cNvPr id="3" name="内容占位符 2">
            <a:extLst>
              <a:ext uri="{FF2B5EF4-FFF2-40B4-BE49-F238E27FC236}">
                <a16:creationId xmlns:a16="http://schemas.microsoft.com/office/drawing/2014/main" id="{A1147464-19F8-404E-BFCF-2E75C15F8D5E}"/>
              </a:ext>
            </a:extLst>
          </p:cNvPr>
          <p:cNvSpPr>
            <a:spLocks noGrp="1"/>
          </p:cNvSpPr>
          <p:nvPr>
            <p:ph idx="1"/>
          </p:nvPr>
        </p:nvSpPr>
        <p:spPr/>
        <p:txBody>
          <a:bodyPr/>
          <a:lstStyle/>
          <a:p>
            <a:r>
              <a:rPr lang="en-US" altLang="zh-CN" dirty="0">
                <a:solidFill>
                  <a:schemeClr val="tx1"/>
                </a:solidFill>
              </a:rPr>
              <a:t>In C language, there is a </a:t>
            </a:r>
            <a:r>
              <a:rPr lang="en-US" altLang="zh-CN" dirty="0" err="1">
                <a:solidFill>
                  <a:schemeClr val="tx1"/>
                </a:solidFill>
              </a:rPr>
              <a:t>sizeof</a:t>
            </a:r>
            <a:r>
              <a:rPr lang="en-US" altLang="zh-CN" dirty="0">
                <a:solidFill>
                  <a:schemeClr val="tx1"/>
                </a:solidFill>
              </a:rPr>
              <a:t> operator to get the size of a variable or a type. </a:t>
            </a:r>
          </a:p>
          <a:p>
            <a:pPr marL="0" indent="0">
              <a:buNone/>
            </a:pPr>
            <a:r>
              <a:rPr lang="en-US" altLang="zh-CN" dirty="0">
                <a:solidFill>
                  <a:schemeClr val="tx1"/>
                </a:solidFill>
              </a:rPr>
              <a:t>	Usage: </a:t>
            </a:r>
            <a:r>
              <a:rPr lang="en-US" altLang="zh-CN" dirty="0" err="1">
                <a:solidFill>
                  <a:schemeClr val="tx1"/>
                </a:solidFill>
              </a:rPr>
              <a:t>size_t</a:t>
            </a:r>
            <a:r>
              <a:rPr lang="en-US" altLang="zh-CN" dirty="0">
                <a:solidFill>
                  <a:schemeClr val="tx1"/>
                </a:solidFill>
              </a:rPr>
              <a:t> s = </a:t>
            </a:r>
            <a:r>
              <a:rPr lang="en-US" altLang="zh-CN" dirty="0" err="1">
                <a:solidFill>
                  <a:srgbClr val="00B0F0"/>
                </a:solidFill>
              </a:rPr>
              <a:t>sizeof</a:t>
            </a:r>
            <a:r>
              <a:rPr lang="en-US" altLang="zh-CN" dirty="0">
                <a:solidFill>
                  <a:schemeClr val="tx1"/>
                </a:solidFill>
              </a:rPr>
              <a:t>(identifier;) // Actually </a:t>
            </a:r>
            <a:r>
              <a:rPr lang="en-US" altLang="zh-CN" dirty="0" err="1">
                <a:solidFill>
                  <a:schemeClr val="tx1"/>
                </a:solidFill>
              </a:rPr>
              <a:t>size_t</a:t>
            </a:r>
            <a:r>
              <a:rPr lang="en-US" altLang="zh-CN" dirty="0">
                <a:solidFill>
                  <a:schemeClr val="tx1"/>
                </a:solidFill>
              </a:rPr>
              <a:t> is only an alias of unsigned char</a:t>
            </a:r>
          </a:p>
          <a:p>
            <a:r>
              <a:rPr lang="en-US" altLang="zh-CN" dirty="0">
                <a:solidFill>
                  <a:schemeClr val="tx1"/>
                </a:solidFill>
              </a:rPr>
              <a:t>If ‘identifier’ is a type, i.e. </a:t>
            </a:r>
            <a:r>
              <a:rPr lang="en-US" altLang="zh-CN" dirty="0" err="1">
                <a:solidFill>
                  <a:srgbClr val="00B0F0"/>
                </a:solidFill>
              </a:rPr>
              <a:t>sizeof</a:t>
            </a:r>
            <a:r>
              <a:rPr lang="en-US" altLang="zh-CN" dirty="0">
                <a:solidFill>
                  <a:schemeClr val="tx1"/>
                </a:solidFill>
              </a:rPr>
              <a:t>(</a:t>
            </a:r>
            <a:r>
              <a:rPr lang="en-US" altLang="zh-CN" dirty="0">
                <a:solidFill>
                  <a:srgbClr val="00B0F0"/>
                </a:solidFill>
              </a:rPr>
              <a:t>int</a:t>
            </a:r>
            <a:r>
              <a:rPr lang="en-US" altLang="zh-CN" dirty="0">
                <a:solidFill>
                  <a:schemeClr val="tx1"/>
                </a:solidFill>
              </a:rPr>
              <a:t>), it will return the size of one variable in such type.</a:t>
            </a:r>
          </a:p>
          <a:p>
            <a:r>
              <a:rPr lang="en-US" altLang="zh-CN" dirty="0">
                <a:solidFill>
                  <a:schemeClr val="tx1"/>
                </a:solidFill>
              </a:rPr>
              <a:t>If ‘identifier’ is a variable, it will return the size of the variable itself.</a:t>
            </a:r>
          </a:p>
          <a:p>
            <a:r>
              <a:rPr lang="en-US" altLang="zh-CN" dirty="0">
                <a:solidFill>
                  <a:schemeClr val="tx1"/>
                </a:solidFill>
              </a:rPr>
              <a:t>If ‘identifier’ is a pointer, it will return the size of the allocated memory associated to this pointer.</a:t>
            </a:r>
            <a:endParaRPr lang="zh-CN" altLang="en-US" dirty="0">
              <a:solidFill>
                <a:srgbClr val="00B0F0"/>
              </a:solidFill>
            </a:endParaRPr>
          </a:p>
        </p:txBody>
      </p:sp>
    </p:spTree>
    <p:extLst>
      <p:ext uri="{BB962C8B-B14F-4D97-AF65-F5344CB8AC3E}">
        <p14:creationId xmlns:p14="http://schemas.microsoft.com/office/powerpoint/2010/main" val="232489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2FFC7-9543-4C4F-AF7B-14BAD86FB6E6}"/>
              </a:ext>
            </a:extLst>
          </p:cNvPr>
          <p:cNvSpPr>
            <a:spLocks noGrp="1"/>
          </p:cNvSpPr>
          <p:nvPr>
            <p:ph type="title"/>
          </p:nvPr>
        </p:nvSpPr>
        <p:spPr/>
        <p:txBody>
          <a:bodyPr/>
          <a:lstStyle/>
          <a:p>
            <a:r>
              <a:rPr lang="en-US" altLang="zh-CN" dirty="0"/>
              <a:t>Arithmetic operation of pointer</a:t>
            </a:r>
            <a:endParaRPr lang="zh-CN" altLang="en-US" dirty="0"/>
          </a:p>
        </p:txBody>
      </p:sp>
      <p:sp>
        <p:nvSpPr>
          <p:cNvPr id="3" name="内容占位符 2">
            <a:extLst>
              <a:ext uri="{FF2B5EF4-FFF2-40B4-BE49-F238E27FC236}">
                <a16:creationId xmlns:a16="http://schemas.microsoft.com/office/drawing/2014/main" id="{CCEFD930-A31D-465F-B7B5-D2A11A673213}"/>
              </a:ext>
            </a:extLst>
          </p:cNvPr>
          <p:cNvSpPr>
            <a:spLocks noGrp="1"/>
          </p:cNvSpPr>
          <p:nvPr>
            <p:ph idx="1"/>
          </p:nvPr>
        </p:nvSpPr>
        <p:spPr/>
        <p:txBody>
          <a:bodyPr/>
          <a:lstStyle/>
          <a:p>
            <a:r>
              <a:rPr lang="en-US" altLang="zh-CN" dirty="0"/>
              <a:t>In C language, </a:t>
            </a:r>
            <a:r>
              <a:rPr lang="en-US" altLang="zh-CN" dirty="0" err="1"/>
              <a:t>ptr</a:t>
            </a:r>
            <a:r>
              <a:rPr lang="en-US" altLang="zh-CN" dirty="0"/>
              <a:t> + </a:t>
            </a:r>
            <a:r>
              <a:rPr lang="en-US" altLang="zh-CN" dirty="0" err="1"/>
              <a:t>i</a:t>
            </a:r>
            <a:r>
              <a:rPr lang="en-US" altLang="zh-CN" dirty="0"/>
              <a:t> is resolved by (the value of </a:t>
            </a:r>
            <a:r>
              <a:rPr lang="en-US" altLang="zh-CN" dirty="0" err="1"/>
              <a:t>ptr</a:t>
            </a:r>
            <a:r>
              <a:rPr lang="en-US" altLang="zh-CN" dirty="0"/>
              <a:t>) + i * (</a:t>
            </a:r>
            <a:r>
              <a:rPr lang="en-US" altLang="zh-CN" dirty="0" err="1"/>
              <a:t>sizeof</a:t>
            </a:r>
            <a:r>
              <a:rPr lang="en-US" altLang="zh-CN" dirty="0"/>
              <a:t> type).</a:t>
            </a:r>
          </a:p>
          <a:p>
            <a:r>
              <a:rPr lang="en-US" altLang="zh-CN" dirty="0" err="1"/>
              <a:t>ptr</a:t>
            </a:r>
            <a:r>
              <a:rPr lang="en-US" altLang="zh-CN" dirty="0"/>
              <a:t>[</a:t>
            </a:r>
            <a:r>
              <a:rPr lang="en-US" altLang="zh-CN" dirty="0" err="1"/>
              <a:t>i</a:t>
            </a:r>
            <a:r>
              <a:rPr lang="en-US" altLang="zh-CN" dirty="0"/>
              <a:t>] is totally equal to *(</a:t>
            </a:r>
            <a:r>
              <a:rPr lang="en-US" altLang="zh-CN" dirty="0" err="1"/>
              <a:t>ptr</a:t>
            </a:r>
            <a:r>
              <a:rPr lang="en-US" altLang="zh-CN" dirty="0"/>
              <a:t> + </a:t>
            </a:r>
            <a:r>
              <a:rPr lang="en-US" altLang="zh-CN" dirty="0" err="1"/>
              <a:t>i</a:t>
            </a:r>
            <a:r>
              <a:rPr lang="en-US" altLang="zh-CN" dirty="0"/>
              <a:t>) and some compilers will compile </a:t>
            </a:r>
            <a:r>
              <a:rPr lang="en-US" altLang="zh-CN" dirty="0" err="1"/>
              <a:t>ptr</a:t>
            </a:r>
            <a:r>
              <a:rPr lang="en-US" altLang="zh-CN" dirty="0"/>
              <a:t>[</a:t>
            </a:r>
            <a:r>
              <a:rPr lang="en-US" altLang="zh-CN" dirty="0" err="1"/>
              <a:t>i</a:t>
            </a:r>
            <a:r>
              <a:rPr lang="en-US" altLang="zh-CN" dirty="0"/>
              <a:t>] as *(</a:t>
            </a:r>
            <a:r>
              <a:rPr lang="en-US" altLang="zh-CN" dirty="0" err="1"/>
              <a:t>ptr</a:t>
            </a:r>
            <a:r>
              <a:rPr lang="en-US" altLang="zh-CN" dirty="0"/>
              <a:t> + </a:t>
            </a:r>
            <a:r>
              <a:rPr lang="en-US" altLang="zh-CN" dirty="0" err="1"/>
              <a:t>i</a:t>
            </a:r>
            <a:r>
              <a:rPr lang="en-US" altLang="zh-CN" dirty="0"/>
              <a:t>);</a:t>
            </a:r>
          </a:p>
          <a:p>
            <a:r>
              <a:rPr lang="en-US" altLang="zh-CN" dirty="0"/>
              <a:t>Subtraction between pointers will return the number of elements between the two pointers.</a:t>
            </a:r>
            <a:endParaRPr lang="zh-CN" altLang="en-US" dirty="0"/>
          </a:p>
        </p:txBody>
      </p:sp>
    </p:spTree>
    <p:extLst>
      <p:ext uri="{BB962C8B-B14F-4D97-AF65-F5344CB8AC3E}">
        <p14:creationId xmlns:p14="http://schemas.microsoft.com/office/powerpoint/2010/main" val="1954398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F0188-F636-4715-8DEC-61EAE1DDD46F}"/>
              </a:ext>
            </a:extLst>
          </p:cNvPr>
          <p:cNvSpPr>
            <a:spLocks noGrp="1"/>
          </p:cNvSpPr>
          <p:nvPr>
            <p:ph type="title"/>
          </p:nvPr>
        </p:nvSpPr>
        <p:spPr/>
        <p:txBody>
          <a:bodyPr/>
          <a:lstStyle/>
          <a:p>
            <a:r>
              <a:rPr lang="en-US" altLang="zh-CN" dirty="0"/>
              <a:t>Pointer as arguments</a:t>
            </a:r>
            <a:endParaRPr lang="zh-CN" altLang="en-US" dirty="0"/>
          </a:p>
        </p:txBody>
      </p:sp>
      <p:sp>
        <p:nvSpPr>
          <p:cNvPr id="3" name="内容占位符 2">
            <a:extLst>
              <a:ext uri="{FF2B5EF4-FFF2-40B4-BE49-F238E27FC236}">
                <a16:creationId xmlns:a16="http://schemas.microsoft.com/office/drawing/2014/main" id="{C132D6E9-94F2-43BD-BC34-CCC6B51B3E7D}"/>
              </a:ext>
            </a:extLst>
          </p:cNvPr>
          <p:cNvSpPr>
            <a:spLocks noGrp="1"/>
          </p:cNvSpPr>
          <p:nvPr>
            <p:ph idx="1"/>
          </p:nvPr>
        </p:nvSpPr>
        <p:spPr/>
        <p:txBody>
          <a:bodyPr/>
          <a:lstStyle/>
          <a:p>
            <a:r>
              <a:rPr lang="en-US" altLang="zh-CN" dirty="0"/>
              <a:t>Because the pointer contains the data of the address, we could use pointer to refer to a variable. When we pass a pointer to a s an argument of some function, that function could access the origin variable, </a:t>
            </a:r>
            <a:r>
              <a:rPr lang="en-US" altLang="zh-CN" i="1" dirty="0"/>
              <a:t>i.e. </a:t>
            </a:r>
            <a:r>
              <a:rPr lang="en-US" altLang="zh-CN" dirty="0"/>
              <a:t>the variable in that address.</a:t>
            </a:r>
          </a:p>
          <a:p>
            <a:r>
              <a:rPr lang="en-US" altLang="zh-CN" dirty="0"/>
              <a:t>Thus, we could use pointer to simulate multi return values.</a:t>
            </a:r>
          </a:p>
          <a:p>
            <a:r>
              <a:rPr lang="en-US" altLang="zh-CN" dirty="0"/>
              <a:t>Example: void gets(char *s); //Will write value from stdin to s</a:t>
            </a:r>
          </a:p>
          <a:p>
            <a:r>
              <a:rPr lang="en-US" altLang="zh-CN" dirty="0"/>
              <a:t>Why don’t we just return a pointer?</a:t>
            </a:r>
            <a:endParaRPr lang="zh-CN" altLang="en-US" dirty="0"/>
          </a:p>
        </p:txBody>
      </p:sp>
    </p:spTree>
    <p:extLst>
      <p:ext uri="{BB962C8B-B14F-4D97-AF65-F5344CB8AC3E}">
        <p14:creationId xmlns:p14="http://schemas.microsoft.com/office/powerpoint/2010/main" val="3246167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C7E51-D8A6-4761-8DEC-BDBDE89E2AD4}"/>
              </a:ext>
            </a:extLst>
          </p:cNvPr>
          <p:cNvSpPr>
            <a:spLocks noGrp="1"/>
          </p:cNvSpPr>
          <p:nvPr>
            <p:ph type="title"/>
          </p:nvPr>
        </p:nvSpPr>
        <p:spPr/>
        <p:txBody>
          <a:bodyPr/>
          <a:lstStyle/>
          <a:p>
            <a:r>
              <a:rPr lang="en-US" altLang="zh-CN" dirty="0"/>
              <a:t>Wild pointer</a:t>
            </a:r>
            <a:endParaRPr lang="zh-CN" altLang="en-US" dirty="0"/>
          </a:p>
        </p:txBody>
      </p:sp>
      <p:sp>
        <p:nvSpPr>
          <p:cNvPr id="3" name="内容占位符 2">
            <a:extLst>
              <a:ext uri="{FF2B5EF4-FFF2-40B4-BE49-F238E27FC236}">
                <a16:creationId xmlns:a16="http://schemas.microsoft.com/office/drawing/2014/main" id="{8D74518D-F1EA-4964-8E35-88FEA7F037A0}"/>
              </a:ext>
            </a:extLst>
          </p:cNvPr>
          <p:cNvSpPr>
            <a:spLocks noGrp="1"/>
          </p:cNvSpPr>
          <p:nvPr>
            <p:ph idx="1"/>
          </p:nvPr>
        </p:nvSpPr>
        <p:spPr/>
        <p:txBody>
          <a:bodyPr/>
          <a:lstStyle/>
          <a:p>
            <a:r>
              <a:rPr lang="en-US" altLang="zh-CN" dirty="0"/>
              <a:t>Let’s first see the following program:</a:t>
            </a:r>
          </a:p>
          <a:p>
            <a:pPr marL="0" indent="0">
              <a:buNone/>
            </a:pPr>
            <a:r>
              <a:rPr lang="en-US" altLang="zh-CN" dirty="0"/>
              <a:t>	char *</a:t>
            </a:r>
            <a:r>
              <a:rPr lang="en-US" altLang="zh-CN" dirty="0" err="1"/>
              <a:t>mygets</a:t>
            </a:r>
            <a:r>
              <a:rPr lang="en-US" altLang="zh-CN" dirty="0"/>
              <a:t>() {</a:t>
            </a:r>
          </a:p>
          <a:p>
            <a:pPr marL="0" indent="0">
              <a:buNone/>
            </a:pPr>
            <a:r>
              <a:rPr lang="en-US" altLang="zh-CN" dirty="0"/>
              <a:t>		char ret[255], *</a:t>
            </a:r>
            <a:r>
              <a:rPr lang="en-US" altLang="zh-CN" dirty="0" err="1"/>
              <a:t>ptr</a:t>
            </a:r>
            <a:r>
              <a:rPr lang="en-US" altLang="zh-CN" dirty="0"/>
              <a:t> = ret, c;</a:t>
            </a:r>
          </a:p>
          <a:p>
            <a:pPr marL="0" indent="0">
              <a:buNone/>
            </a:pPr>
            <a:r>
              <a:rPr lang="en-US" altLang="zh-CN" dirty="0"/>
              <a:t>		while((c = (char)</a:t>
            </a:r>
            <a:r>
              <a:rPr lang="en-US" altLang="zh-CN" dirty="0" err="1"/>
              <a:t>getchar</a:t>
            </a:r>
            <a:r>
              <a:rPr lang="en-US" altLang="zh-CN" dirty="0"/>
              <a:t>()) != ‘\n’) *(ret++) = c;</a:t>
            </a:r>
          </a:p>
          <a:p>
            <a:pPr marL="0" indent="0">
              <a:buNone/>
            </a:pPr>
            <a:r>
              <a:rPr lang="en-US" altLang="zh-CN" dirty="0"/>
              <a:t>		return ret;</a:t>
            </a:r>
          </a:p>
          <a:p>
            <a:pPr marL="0" indent="0">
              <a:buNone/>
            </a:pPr>
            <a:r>
              <a:rPr lang="en-US" altLang="zh-CN" dirty="0"/>
              <a:t>	}</a:t>
            </a:r>
          </a:p>
          <a:p>
            <a:r>
              <a:rPr lang="en-US" altLang="zh-CN" dirty="0"/>
              <a:t>What’s the problem? It may cause segmentation fault.</a:t>
            </a:r>
          </a:p>
          <a:p>
            <a:r>
              <a:rPr lang="en-US" altLang="zh-CN" dirty="0"/>
              <a:t>Life-period of ‘ret’ ends in </a:t>
            </a:r>
            <a:r>
              <a:rPr lang="en-US" altLang="zh-CN" dirty="0" err="1"/>
              <a:t>mygets</a:t>
            </a:r>
            <a:r>
              <a:rPr lang="en-US" altLang="zh-CN" dirty="0"/>
              <a:t> function, and the return value points to arbitrary value. This is called wild pointer. If we want to use pointer as return value, we should use dynamic memory allocation to allocate variable in heap.</a:t>
            </a:r>
            <a:endParaRPr lang="zh-CN" altLang="en-US" dirty="0"/>
          </a:p>
        </p:txBody>
      </p:sp>
    </p:spTree>
    <p:extLst>
      <p:ext uri="{BB962C8B-B14F-4D97-AF65-F5344CB8AC3E}">
        <p14:creationId xmlns:p14="http://schemas.microsoft.com/office/powerpoint/2010/main" val="323871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7294F-9D4A-49C1-8267-1014BF91899F}"/>
              </a:ext>
            </a:extLst>
          </p:cNvPr>
          <p:cNvSpPr>
            <a:spLocks noGrp="1"/>
          </p:cNvSpPr>
          <p:nvPr>
            <p:ph type="title"/>
          </p:nvPr>
        </p:nvSpPr>
        <p:spPr/>
        <p:txBody>
          <a:bodyPr/>
          <a:lstStyle/>
          <a:p>
            <a:r>
              <a:rPr lang="en-US" altLang="zh-CN" dirty="0"/>
              <a:t>Special types of pointer</a:t>
            </a:r>
            <a:endParaRPr lang="zh-CN" altLang="en-US" dirty="0"/>
          </a:p>
        </p:txBody>
      </p:sp>
      <p:sp>
        <p:nvSpPr>
          <p:cNvPr id="3" name="内容占位符 2">
            <a:extLst>
              <a:ext uri="{FF2B5EF4-FFF2-40B4-BE49-F238E27FC236}">
                <a16:creationId xmlns:a16="http://schemas.microsoft.com/office/drawing/2014/main" id="{81F181BB-3ED9-40AC-B725-A80777483568}"/>
              </a:ext>
            </a:extLst>
          </p:cNvPr>
          <p:cNvSpPr>
            <a:spLocks noGrp="1"/>
          </p:cNvSpPr>
          <p:nvPr>
            <p:ph idx="1"/>
          </p:nvPr>
        </p:nvSpPr>
        <p:spPr/>
        <p:txBody>
          <a:bodyPr/>
          <a:lstStyle/>
          <a:p>
            <a:r>
              <a:rPr lang="en-US" altLang="zh-CN" dirty="0"/>
              <a:t>Void pointer, or void*, is the pointer with no indication of it’s variable type. Any type of pointer can be converted to and from a void pointer, and it can use as generic paradigm in C.</a:t>
            </a:r>
          </a:p>
          <a:p>
            <a:endParaRPr lang="en-US" altLang="zh-CN" dirty="0"/>
          </a:p>
          <a:p>
            <a:r>
              <a:rPr lang="en-US" altLang="zh-CN" dirty="0"/>
              <a:t>Function pointer, defined as </a:t>
            </a:r>
            <a:r>
              <a:rPr lang="en-US" altLang="zh-CN" dirty="0" err="1"/>
              <a:t>returntype</a:t>
            </a:r>
            <a:r>
              <a:rPr lang="en-US" altLang="zh-CN" dirty="0"/>
              <a:t> (*f)(arguments), can be used to pass functions as variable and realize code reuse.</a:t>
            </a:r>
          </a:p>
          <a:p>
            <a:endParaRPr lang="zh-CN" altLang="en-US" dirty="0"/>
          </a:p>
        </p:txBody>
      </p:sp>
    </p:spTree>
    <p:extLst>
      <p:ext uri="{BB962C8B-B14F-4D97-AF65-F5344CB8AC3E}">
        <p14:creationId xmlns:p14="http://schemas.microsoft.com/office/powerpoint/2010/main" val="4188844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1F7495-E2E0-46FD-ABEF-3CD8B2CC4231}"/>
              </a:ext>
            </a:extLst>
          </p:cNvPr>
          <p:cNvSpPr>
            <a:spLocks noGrp="1"/>
          </p:cNvSpPr>
          <p:nvPr>
            <p:ph type="title"/>
          </p:nvPr>
        </p:nvSpPr>
        <p:spPr/>
        <p:txBody>
          <a:bodyPr/>
          <a:lstStyle/>
          <a:p>
            <a:r>
              <a:rPr lang="en-US" altLang="zh-CN" dirty="0"/>
              <a:t>Dynamic Memory Allocation</a:t>
            </a:r>
            <a:endParaRPr lang="zh-CN" altLang="en-US" dirty="0"/>
          </a:p>
        </p:txBody>
      </p:sp>
      <p:sp>
        <p:nvSpPr>
          <p:cNvPr id="3" name="内容占位符 2">
            <a:extLst>
              <a:ext uri="{FF2B5EF4-FFF2-40B4-BE49-F238E27FC236}">
                <a16:creationId xmlns:a16="http://schemas.microsoft.com/office/drawing/2014/main" id="{EC9DE721-43CA-45E2-9D69-75179BF24C9D}"/>
              </a:ext>
            </a:extLst>
          </p:cNvPr>
          <p:cNvSpPr>
            <a:spLocks noGrp="1"/>
          </p:cNvSpPr>
          <p:nvPr>
            <p:ph idx="1"/>
          </p:nvPr>
        </p:nvSpPr>
        <p:spPr/>
        <p:txBody>
          <a:bodyPr/>
          <a:lstStyle/>
          <a:p>
            <a:r>
              <a:rPr lang="en-US" altLang="zh-CN" dirty="0"/>
              <a:t>The library concerned: </a:t>
            </a:r>
            <a:r>
              <a:rPr lang="en-US" altLang="zh-CN" dirty="0" err="1"/>
              <a:t>stdlib.h</a:t>
            </a:r>
            <a:endParaRPr lang="en-US" altLang="zh-CN" dirty="0"/>
          </a:p>
          <a:p>
            <a:r>
              <a:rPr lang="en-US" altLang="zh-CN" dirty="0"/>
              <a:t>To allocate some memory from memory (heap), we could use malloc(size); it will return a void pointer that points to the memory. Use forced cast, we could change it to the pointer that we want.</a:t>
            </a:r>
          </a:p>
          <a:p>
            <a:pPr marL="0" indent="0">
              <a:buNone/>
            </a:pPr>
            <a:r>
              <a:rPr lang="en-US" altLang="zh-CN" dirty="0"/>
              <a:t>	int *</a:t>
            </a:r>
            <a:r>
              <a:rPr lang="en-US" altLang="zh-CN" dirty="0" err="1"/>
              <a:t>arr</a:t>
            </a:r>
            <a:r>
              <a:rPr lang="en-US" altLang="zh-CN" dirty="0"/>
              <a:t> = (int *)malloc(</a:t>
            </a:r>
            <a:r>
              <a:rPr lang="en-US" altLang="zh-CN" dirty="0" err="1"/>
              <a:t>sizeof</a:t>
            </a:r>
            <a:r>
              <a:rPr lang="en-US" altLang="zh-CN" dirty="0"/>
              <a:t>(int) * 10); // Allocate an array pf int with 10 elements.</a:t>
            </a:r>
          </a:p>
          <a:p>
            <a:r>
              <a:rPr lang="en-US" altLang="zh-CN" dirty="0"/>
              <a:t>The allocated memory won’t be spared if the pointer ends it life period, we need to call free function to free it.</a:t>
            </a:r>
          </a:p>
          <a:p>
            <a:r>
              <a:rPr lang="en-US" altLang="zh-CN" dirty="0"/>
              <a:t>If we want to change the size of space we allocated, we could use </a:t>
            </a:r>
            <a:r>
              <a:rPr lang="en-US" altLang="zh-CN" dirty="0" err="1"/>
              <a:t>realloc</a:t>
            </a:r>
            <a:r>
              <a:rPr lang="en-US" altLang="zh-CN" dirty="0"/>
              <a:t> function to apply for more/less space.</a:t>
            </a:r>
            <a:endParaRPr lang="zh-CN" altLang="en-US" dirty="0"/>
          </a:p>
        </p:txBody>
      </p:sp>
    </p:spTree>
    <p:extLst>
      <p:ext uri="{BB962C8B-B14F-4D97-AF65-F5344CB8AC3E}">
        <p14:creationId xmlns:p14="http://schemas.microsoft.com/office/powerpoint/2010/main" val="1576153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41BA8-332E-4634-BAB6-5886E1007CB4}"/>
              </a:ext>
            </a:extLst>
          </p:cNvPr>
          <p:cNvSpPr>
            <a:spLocks noGrp="1"/>
          </p:cNvSpPr>
          <p:nvPr>
            <p:ph type="title"/>
          </p:nvPr>
        </p:nvSpPr>
        <p:spPr/>
        <p:txBody>
          <a:bodyPr/>
          <a:lstStyle/>
          <a:p>
            <a:r>
              <a:rPr lang="en-US" altLang="zh-CN" dirty="0"/>
              <a:t>Dynamic Memory Allocation</a:t>
            </a:r>
            <a:endParaRPr lang="zh-CN" altLang="en-US" dirty="0"/>
          </a:p>
        </p:txBody>
      </p:sp>
      <p:sp>
        <p:nvSpPr>
          <p:cNvPr id="3" name="内容占位符 2">
            <a:extLst>
              <a:ext uri="{FF2B5EF4-FFF2-40B4-BE49-F238E27FC236}">
                <a16:creationId xmlns:a16="http://schemas.microsoft.com/office/drawing/2014/main" id="{0F2B85C7-8B5A-47C2-8DF1-0FA66AFC780C}"/>
              </a:ext>
            </a:extLst>
          </p:cNvPr>
          <p:cNvSpPr>
            <a:spLocks noGrp="1"/>
          </p:cNvSpPr>
          <p:nvPr>
            <p:ph idx="1"/>
          </p:nvPr>
        </p:nvSpPr>
        <p:spPr/>
        <p:txBody>
          <a:bodyPr>
            <a:normAutofit/>
          </a:bodyPr>
          <a:lstStyle/>
          <a:p>
            <a:r>
              <a:rPr lang="en-US" altLang="zh-CN" dirty="0"/>
              <a:t>So we could use this to implement infinite input *Not required in most time</a:t>
            </a:r>
          </a:p>
          <a:p>
            <a:pPr marL="0" indent="0">
              <a:buNone/>
            </a:pPr>
            <a:r>
              <a:rPr lang="en-US" altLang="zh-CN" dirty="0"/>
              <a:t>	</a:t>
            </a:r>
          </a:p>
        </p:txBody>
      </p:sp>
      <p:sp>
        <p:nvSpPr>
          <p:cNvPr id="4" name="文本框 3">
            <a:extLst>
              <a:ext uri="{FF2B5EF4-FFF2-40B4-BE49-F238E27FC236}">
                <a16:creationId xmlns:a16="http://schemas.microsoft.com/office/drawing/2014/main" id="{1FD7005D-0CE3-42D2-B2F6-2B34BC68D1F6}"/>
              </a:ext>
            </a:extLst>
          </p:cNvPr>
          <p:cNvSpPr txBox="1"/>
          <p:nvPr/>
        </p:nvSpPr>
        <p:spPr>
          <a:xfrm>
            <a:off x="1276123" y="2558642"/>
            <a:ext cx="7399090" cy="3970318"/>
          </a:xfrm>
          <a:prstGeom prst="rect">
            <a:avLst/>
          </a:prstGeom>
          <a:noFill/>
        </p:spPr>
        <p:txBody>
          <a:bodyPr wrap="square" rtlCol="0">
            <a:spAutoFit/>
          </a:bodyPr>
          <a:lstStyle/>
          <a:p>
            <a:r>
              <a:rPr lang="en-US" altLang="zh-CN" dirty="0"/>
              <a:t>	</a:t>
            </a:r>
            <a:r>
              <a:rPr lang="en-US" altLang="zh-CN" dirty="0">
                <a:solidFill>
                  <a:srgbClr val="00B0F0"/>
                </a:solidFill>
              </a:rPr>
              <a:t>int</a:t>
            </a:r>
            <a:r>
              <a:rPr lang="en-US" altLang="zh-CN" dirty="0"/>
              <a:t> size = 10;</a:t>
            </a:r>
          </a:p>
          <a:p>
            <a:r>
              <a:rPr lang="en-US" altLang="zh-CN" dirty="0"/>
              <a:t>	</a:t>
            </a:r>
            <a:r>
              <a:rPr lang="en-US" altLang="zh-CN" dirty="0">
                <a:solidFill>
                  <a:srgbClr val="00B0F0"/>
                </a:solidFill>
              </a:rPr>
              <a:t>char</a:t>
            </a:r>
            <a:r>
              <a:rPr lang="en-US" altLang="zh-CN" dirty="0"/>
              <a:t> *str = (</a:t>
            </a:r>
            <a:r>
              <a:rPr lang="en-US" altLang="zh-CN" dirty="0">
                <a:solidFill>
                  <a:srgbClr val="00B0F0"/>
                </a:solidFill>
              </a:rPr>
              <a:t>char</a:t>
            </a:r>
            <a:r>
              <a:rPr lang="en-US" altLang="zh-CN" dirty="0"/>
              <a:t> *)malloc(</a:t>
            </a:r>
            <a:r>
              <a:rPr lang="en-US" altLang="zh-CN" dirty="0" err="1">
                <a:solidFill>
                  <a:srgbClr val="00B0F0"/>
                </a:solidFill>
              </a:rPr>
              <a:t>sizeof</a:t>
            </a:r>
            <a:r>
              <a:rPr lang="en-US" altLang="zh-CN" dirty="0"/>
              <a:t>(</a:t>
            </a:r>
            <a:r>
              <a:rPr lang="en-US" altLang="zh-CN" dirty="0">
                <a:solidFill>
                  <a:srgbClr val="00B0F0"/>
                </a:solidFill>
              </a:rPr>
              <a:t>char</a:t>
            </a:r>
            <a:r>
              <a:rPr lang="en-US" altLang="zh-CN" dirty="0"/>
              <a:t>) * 11); </a:t>
            </a:r>
            <a:r>
              <a:rPr lang="en-US" altLang="zh-CN" dirty="0">
                <a:solidFill>
                  <a:schemeClr val="tx1">
                    <a:lumMod val="50000"/>
                    <a:lumOff val="50000"/>
                  </a:schemeClr>
                </a:solidFill>
              </a:rPr>
              <a:t>// Remember the \0</a:t>
            </a:r>
          </a:p>
          <a:p>
            <a:r>
              <a:rPr lang="en-US" altLang="zh-CN" dirty="0"/>
              <a:t>	</a:t>
            </a:r>
            <a:r>
              <a:rPr lang="en-US" altLang="zh-CN" dirty="0" err="1"/>
              <a:t>memset</a:t>
            </a:r>
            <a:r>
              <a:rPr lang="en-US" altLang="zh-CN" dirty="0"/>
              <a:t>(str, 0, 11);</a:t>
            </a:r>
          </a:p>
          <a:p>
            <a:r>
              <a:rPr lang="en-US" altLang="zh-CN" dirty="0"/>
              <a:t>	</a:t>
            </a:r>
            <a:r>
              <a:rPr lang="en-US" altLang="zh-CN" dirty="0">
                <a:solidFill>
                  <a:srgbClr val="00B0F0"/>
                </a:solidFill>
              </a:rPr>
              <a:t>char</a:t>
            </a:r>
            <a:r>
              <a:rPr lang="en-US" altLang="zh-CN" dirty="0"/>
              <a:t> temp[11];</a:t>
            </a:r>
          </a:p>
          <a:p>
            <a:r>
              <a:rPr lang="en-US" altLang="zh-CN" dirty="0"/>
              <a:t>	</a:t>
            </a:r>
            <a:r>
              <a:rPr lang="en-US" altLang="zh-CN" dirty="0" err="1"/>
              <a:t>fgets</a:t>
            </a:r>
            <a:r>
              <a:rPr lang="en-US" altLang="zh-CN" dirty="0"/>
              <a:t>(stdin, temp, 10);</a:t>
            </a:r>
          </a:p>
          <a:p>
            <a:r>
              <a:rPr lang="en-US" altLang="zh-CN" dirty="0"/>
              <a:t>	</a:t>
            </a:r>
            <a:r>
              <a:rPr lang="en-US" altLang="zh-CN" dirty="0" err="1"/>
              <a:t>strcpy</a:t>
            </a:r>
            <a:r>
              <a:rPr lang="en-US" altLang="zh-CN" dirty="0"/>
              <a:t>(str, temp);</a:t>
            </a:r>
          </a:p>
          <a:p>
            <a:r>
              <a:rPr lang="en-US" altLang="zh-CN" dirty="0"/>
              <a:t>	</a:t>
            </a:r>
            <a:r>
              <a:rPr lang="en-US" altLang="zh-CN" dirty="0">
                <a:solidFill>
                  <a:srgbClr val="00B0F0"/>
                </a:solidFill>
              </a:rPr>
              <a:t>while</a:t>
            </a:r>
            <a:r>
              <a:rPr lang="en-US" altLang="zh-CN" dirty="0"/>
              <a:t>(temp[</a:t>
            </a:r>
            <a:r>
              <a:rPr lang="en-US" altLang="zh-CN" dirty="0" err="1"/>
              <a:t>strlen</a:t>
            </a:r>
            <a:r>
              <a:rPr lang="en-US" altLang="zh-CN" dirty="0"/>
              <a:t>(temp)-1] != ‘\n’) {</a:t>
            </a:r>
          </a:p>
          <a:p>
            <a:r>
              <a:rPr lang="en-US" altLang="zh-CN" dirty="0"/>
              <a:t>		</a:t>
            </a:r>
            <a:r>
              <a:rPr lang="en-US" altLang="zh-CN" dirty="0" err="1"/>
              <a:t>strcat</a:t>
            </a:r>
            <a:r>
              <a:rPr lang="en-US" altLang="zh-CN" dirty="0"/>
              <a:t>(str, temp);</a:t>
            </a:r>
          </a:p>
          <a:p>
            <a:r>
              <a:rPr lang="en-US" altLang="zh-CN" dirty="0"/>
              <a:t>		</a:t>
            </a:r>
            <a:r>
              <a:rPr lang="en-US" altLang="zh-CN" dirty="0" err="1"/>
              <a:t>fgets</a:t>
            </a:r>
            <a:r>
              <a:rPr lang="en-US" altLang="zh-CN" dirty="0"/>
              <a:t>(stdin, temp, 10);</a:t>
            </a:r>
          </a:p>
          <a:p>
            <a:r>
              <a:rPr lang="en-US" altLang="zh-CN" dirty="0"/>
              <a:t>		size += 10;</a:t>
            </a:r>
          </a:p>
          <a:p>
            <a:r>
              <a:rPr lang="en-US" altLang="zh-CN" dirty="0"/>
              <a:t>		str = (</a:t>
            </a:r>
            <a:r>
              <a:rPr lang="en-US" altLang="zh-CN" dirty="0">
                <a:solidFill>
                  <a:srgbClr val="00B0F0"/>
                </a:solidFill>
              </a:rPr>
              <a:t>char </a:t>
            </a:r>
            <a:r>
              <a:rPr lang="en-US" altLang="zh-CN" dirty="0"/>
              <a:t>*)</a:t>
            </a:r>
            <a:r>
              <a:rPr lang="en-US" altLang="zh-CN" dirty="0" err="1"/>
              <a:t>realloc</a:t>
            </a:r>
            <a:r>
              <a:rPr lang="en-US" altLang="zh-CN" dirty="0"/>
              <a:t>(</a:t>
            </a:r>
            <a:r>
              <a:rPr lang="en-US" altLang="zh-CN" dirty="0" err="1">
                <a:solidFill>
                  <a:srgbClr val="00B0F0"/>
                </a:solidFill>
              </a:rPr>
              <a:t>sizeof</a:t>
            </a:r>
            <a:r>
              <a:rPr lang="en-US" altLang="zh-CN" dirty="0"/>
              <a:t>(</a:t>
            </a:r>
            <a:r>
              <a:rPr lang="en-US" altLang="zh-CN" dirty="0">
                <a:solidFill>
                  <a:srgbClr val="00B0F0"/>
                </a:solidFill>
              </a:rPr>
              <a:t>char</a:t>
            </a:r>
            <a:r>
              <a:rPr lang="en-US" altLang="zh-CN" dirty="0"/>
              <a:t>) * (size+1));</a:t>
            </a:r>
          </a:p>
          <a:p>
            <a:r>
              <a:rPr lang="en-US" altLang="zh-CN" dirty="0"/>
              <a:t>	}</a:t>
            </a:r>
          </a:p>
          <a:p>
            <a:r>
              <a:rPr lang="en-US" altLang="zh-CN" dirty="0"/>
              <a:t>	</a:t>
            </a:r>
            <a:r>
              <a:rPr lang="en-US" altLang="zh-CN" dirty="0" err="1"/>
              <a:t>strcat</a:t>
            </a:r>
            <a:r>
              <a:rPr lang="en-US" altLang="zh-CN" dirty="0"/>
              <a:t>(str, temp);</a:t>
            </a:r>
          </a:p>
          <a:p>
            <a:endParaRPr lang="zh-CN" altLang="en-US" dirty="0"/>
          </a:p>
        </p:txBody>
      </p:sp>
    </p:spTree>
    <p:extLst>
      <p:ext uri="{BB962C8B-B14F-4D97-AF65-F5344CB8AC3E}">
        <p14:creationId xmlns:p14="http://schemas.microsoft.com/office/powerpoint/2010/main" val="784754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F14E2-D32E-4EA2-B6A3-9B67A240FA11}"/>
              </a:ext>
            </a:extLst>
          </p:cNvPr>
          <p:cNvSpPr>
            <a:spLocks noGrp="1"/>
          </p:cNvSpPr>
          <p:nvPr>
            <p:ph type="title"/>
          </p:nvPr>
        </p:nvSpPr>
        <p:spPr/>
        <p:txBody>
          <a:bodyPr/>
          <a:lstStyle/>
          <a:p>
            <a:r>
              <a:rPr lang="en-US" altLang="zh-CN" dirty="0"/>
              <a:t>Sample of string process: RPN, reverse polish notation</a:t>
            </a:r>
            <a:endParaRPr lang="zh-CN" altLang="en-US" dirty="0"/>
          </a:p>
        </p:txBody>
      </p:sp>
      <p:sp>
        <p:nvSpPr>
          <p:cNvPr id="3" name="内容占位符 2">
            <a:extLst>
              <a:ext uri="{FF2B5EF4-FFF2-40B4-BE49-F238E27FC236}">
                <a16:creationId xmlns:a16="http://schemas.microsoft.com/office/drawing/2014/main" id="{6E4B280C-5FF7-4495-98CE-DF78A74A7192}"/>
              </a:ext>
            </a:extLst>
          </p:cNvPr>
          <p:cNvSpPr>
            <a:spLocks noGrp="1"/>
          </p:cNvSpPr>
          <p:nvPr>
            <p:ph idx="1"/>
          </p:nvPr>
        </p:nvSpPr>
        <p:spPr/>
        <p:txBody>
          <a:bodyPr/>
          <a:lstStyle/>
          <a:p>
            <a:r>
              <a:rPr lang="en-US" altLang="zh-CN" dirty="0"/>
              <a:t>RPN is a post-fix expression, which puts its operators after its operand.</a:t>
            </a:r>
          </a:p>
          <a:p>
            <a:r>
              <a:rPr lang="en-US" altLang="zh-CN" dirty="0"/>
              <a:t>Typical example:</a:t>
            </a:r>
          </a:p>
          <a:p>
            <a:pPr marL="0" indent="0">
              <a:buNone/>
            </a:pPr>
            <a:r>
              <a:rPr lang="en-US" altLang="zh-CN" dirty="0"/>
              <a:t>	1, 2, +, 3, *     is (1+2)*3 in normal sense.</a:t>
            </a:r>
          </a:p>
          <a:p>
            <a:r>
              <a:rPr lang="en-US" altLang="zh-CN" dirty="0"/>
              <a:t>The calculation of RPN is very easy, and we can use a stack to implement this.</a:t>
            </a:r>
          </a:p>
          <a:p>
            <a:r>
              <a:rPr lang="en-US" altLang="zh-CN" dirty="0"/>
              <a:t>See codes in WSL.</a:t>
            </a:r>
          </a:p>
        </p:txBody>
      </p:sp>
    </p:spTree>
    <p:extLst>
      <p:ext uri="{BB962C8B-B14F-4D97-AF65-F5344CB8AC3E}">
        <p14:creationId xmlns:p14="http://schemas.microsoft.com/office/powerpoint/2010/main" val="3457404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0E9C5-6DD8-485A-A522-48C1EE3A58D5}"/>
              </a:ext>
            </a:extLst>
          </p:cNvPr>
          <p:cNvSpPr>
            <a:spLocks noGrp="1"/>
          </p:cNvSpPr>
          <p:nvPr>
            <p:ph type="title"/>
          </p:nvPr>
        </p:nvSpPr>
        <p:spPr/>
        <p:txBody>
          <a:bodyPr/>
          <a:lstStyle/>
          <a:p>
            <a:r>
              <a:rPr lang="en-US" altLang="zh-CN" dirty="0"/>
              <a:t>Algorithms on arrays, strings and pointer</a:t>
            </a:r>
            <a:endParaRPr lang="zh-CN" altLang="en-US" dirty="0"/>
          </a:p>
        </p:txBody>
      </p:sp>
      <p:sp>
        <p:nvSpPr>
          <p:cNvPr id="3" name="内容占位符 2">
            <a:extLst>
              <a:ext uri="{FF2B5EF4-FFF2-40B4-BE49-F238E27FC236}">
                <a16:creationId xmlns:a16="http://schemas.microsoft.com/office/drawing/2014/main" id="{2A443302-0A67-4FFE-A16B-87EC5005D744}"/>
              </a:ext>
            </a:extLst>
          </p:cNvPr>
          <p:cNvSpPr>
            <a:spLocks noGrp="1"/>
          </p:cNvSpPr>
          <p:nvPr>
            <p:ph idx="1"/>
          </p:nvPr>
        </p:nvSpPr>
        <p:spPr/>
        <p:txBody>
          <a:bodyPr/>
          <a:lstStyle/>
          <a:p>
            <a:r>
              <a:rPr lang="en-US" altLang="zh-CN" dirty="0"/>
              <a:t>Sort an array!</a:t>
            </a:r>
          </a:p>
          <a:p>
            <a:pPr>
              <a:buFont typeface="+mj-lt"/>
              <a:buAutoNum type="arabicPeriod"/>
            </a:pPr>
            <a:r>
              <a:rPr lang="en-US" altLang="zh-CN" dirty="0"/>
              <a:t>Merge sort (easy and fast, with complexity O(</a:t>
            </a:r>
            <a:r>
              <a:rPr lang="en-US" altLang="zh-CN" dirty="0" err="1"/>
              <a:t>nlogn</a:t>
            </a:r>
            <a:r>
              <a:rPr lang="en-US" altLang="zh-CN" dirty="0"/>
              <a:t>))</a:t>
            </a:r>
          </a:p>
          <a:p>
            <a:r>
              <a:rPr lang="en-US" altLang="zh-CN" dirty="0"/>
              <a:t>Operations on sorted arrays!</a:t>
            </a:r>
          </a:p>
          <a:p>
            <a:pPr>
              <a:buFont typeface="+mj-lt"/>
              <a:buAutoNum type="arabicPeriod"/>
            </a:pPr>
            <a:r>
              <a:rPr lang="en-US" altLang="zh-CN" dirty="0"/>
              <a:t>Binary search</a:t>
            </a:r>
          </a:p>
          <a:p>
            <a:pPr>
              <a:buFont typeface="+mj-lt"/>
              <a:buAutoNum type="arabicPeriod"/>
            </a:pPr>
            <a:r>
              <a:rPr lang="en-US" altLang="zh-CN" dirty="0"/>
              <a:t>Find median for two sorted arrays (a hard question!)</a:t>
            </a:r>
          </a:p>
          <a:p>
            <a:r>
              <a:rPr lang="en-US" altLang="zh-CN" dirty="0"/>
              <a:t>String operation</a:t>
            </a:r>
          </a:p>
          <a:p>
            <a:pPr>
              <a:buFont typeface="+mj-lt"/>
              <a:buAutoNum type="arabicPeriod"/>
            </a:pPr>
            <a:r>
              <a:rPr lang="en-US" altLang="zh-CN" dirty="0"/>
              <a:t>Longest palindrome (Demonstration in class)</a:t>
            </a:r>
          </a:p>
        </p:txBody>
      </p:sp>
    </p:spTree>
    <p:extLst>
      <p:ext uri="{BB962C8B-B14F-4D97-AF65-F5344CB8AC3E}">
        <p14:creationId xmlns:p14="http://schemas.microsoft.com/office/powerpoint/2010/main" val="638720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1DDA0-E07C-477A-B4D9-FB9C741EA85C}"/>
              </a:ext>
            </a:extLst>
          </p:cNvPr>
          <p:cNvSpPr>
            <a:spLocks noGrp="1"/>
          </p:cNvSpPr>
          <p:nvPr>
            <p:ph type="title"/>
          </p:nvPr>
        </p:nvSpPr>
        <p:spPr/>
        <p:txBody>
          <a:bodyPr/>
          <a:lstStyle/>
          <a:p>
            <a:r>
              <a:rPr lang="en-US" altLang="zh-CN" dirty="0"/>
              <a:t>About LAB5 – How to deal with expressions with parenthesis</a:t>
            </a:r>
            <a:endParaRPr lang="zh-CN" altLang="en-US" dirty="0"/>
          </a:p>
        </p:txBody>
      </p:sp>
      <p:sp>
        <p:nvSpPr>
          <p:cNvPr id="3" name="内容占位符 2">
            <a:extLst>
              <a:ext uri="{FF2B5EF4-FFF2-40B4-BE49-F238E27FC236}">
                <a16:creationId xmlns:a16="http://schemas.microsoft.com/office/drawing/2014/main" id="{CC7011CC-9383-49E8-B219-ED6622CD9297}"/>
              </a:ext>
            </a:extLst>
          </p:cNvPr>
          <p:cNvSpPr>
            <a:spLocks noGrp="1"/>
          </p:cNvSpPr>
          <p:nvPr>
            <p:ph idx="1"/>
          </p:nvPr>
        </p:nvSpPr>
        <p:spPr/>
        <p:txBody>
          <a:bodyPr/>
          <a:lstStyle/>
          <a:p>
            <a:r>
              <a:rPr lang="en-US" altLang="zh-CN" dirty="0"/>
              <a:t>Use the knowledge of stack, we could transform the normal expression to a RPN, or a syntactical tree. When we deal with such problems, we create two stacks, on for operators and one for operands</a:t>
            </a:r>
          </a:p>
          <a:p>
            <a:pPr>
              <a:buFont typeface="Wingdings" panose="05000000000000000000" pitchFamily="2" charset="2"/>
              <a:buChar char="u"/>
            </a:pPr>
            <a:r>
              <a:rPr lang="en-US" altLang="zh-CN" dirty="0"/>
              <a:t>Deal with operands: Just store them to the stack (we can separate the operands when we meet operator)</a:t>
            </a:r>
          </a:p>
          <a:p>
            <a:pPr>
              <a:buFont typeface="Wingdings" panose="05000000000000000000" pitchFamily="2" charset="2"/>
              <a:buChar char="u"/>
            </a:pPr>
            <a:r>
              <a:rPr lang="en-US" altLang="zh-CN" dirty="0"/>
              <a:t>Deal with operators:</a:t>
            </a:r>
          </a:p>
          <a:p>
            <a:pPr marL="800100" lvl="1" indent="-342900">
              <a:buFont typeface="+mj-lt"/>
              <a:buAutoNum type="arabicPeriod"/>
            </a:pPr>
            <a:r>
              <a:rPr lang="en-US" altLang="zh-CN" dirty="0"/>
              <a:t>Compare it with the current stack-top</a:t>
            </a:r>
          </a:p>
          <a:p>
            <a:pPr marL="800100" lvl="1" indent="-342900">
              <a:buFont typeface="+mj-lt"/>
              <a:buAutoNum type="arabicPeriod"/>
            </a:pPr>
            <a:r>
              <a:rPr lang="en-US" altLang="zh-CN" dirty="0"/>
              <a:t>If priority of current operator is high, push it to the stack</a:t>
            </a:r>
          </a:p>
          <a:p>
            <a:pPr marL="800100" lvl="1" indent="-342900">
              <a:buFont typeface="+mj-lt"/>
              <a:buAutoNum type="arabicPeriod"/>
            </a:pPr>
            <a:r>
              <a:rPr lang="en-US" altLang="zh-CN" dirty="0"/>
              <a:t>If the priority is equal or lower, pop two numbers and an operator from the stack, calculate them and push the result to operand stack</a:t>
            </a:r>
          </a:p>
          <a:p>
            <a:pPr>
              <a:buFont typeface="Wingdings" panose="05000000000000000000" pitchFamily="2" charset="2"/>
              <a:buChar char="u"/>
            </a:pPr>
            <a:r>
              <a:rPr lang="en-US" altLang="zh-CN" dirty="0"/>
              <a:t>Deal with parenthesis</a:t>
            </a:r>
          </a:p>
          <a:p>
            <a:pPr marL="800100" lvl="1" indent="-342900">
              <a:buFont typeface="+mj-lt"/>
              <a:buAutoNum type="arabicPeriod"/>
            </a:pPr>
            <a:endParaRPr lang="en-US" altLang="zh-CN" dirty="0"/>
          </a:p>
        </p:txBody>
      </p:sp>
    </p:spTree>
    <p:extLst>
      <p:ext uri="{BB962C8B-B14F-4D97-AF65-F5344CB8AC3E}">
        <p14:creationId xmlns:p14="http://schemas.microsoft.com/office/powerpoint/2010/main" val="1462828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D97EAC-3896-4555-B796-339ED4A8740B}"/>
              </a:ext>
            </a:extLst>
          </p:cNvPr>
          <p:cNvSpPr>
            <a:spLocks noGrp="1"/>
          </p:cNvSpPr>
          <p:nvPr>
            <p:ph type="title"/>
          </p:nvPr>
        </p:nvSpPr>
        <p:spPr/>
        <p:txBody>
          <a:bodyPr/>
          <a:lstStyle/>
          <a:p>
            <a:r>
              <a:rPr lang="en-US" altLang="zh-CN" dirty="0"/>
              <a:t>C-style String</a:t>
            </a:r>
            <a:endParaRPr lang="zh-CN" altLang="en-US" dirty="0"/>
          </a:p>
        </p:txBody>
      </p:sp>
      <p:sp>
        <p:nvSpPr>
          <p:cNvPr id="3" name="内容占位符 2">
            <a:extLst>
              <a:ext uri="{FF2B5EF4-FFF2-40B4-BE49-F238E27FC236}">
                <a16:creationId xmlns:a16="http://schemas.microsoft.com/office/drawing/2014/main" id="{55174011-B533-4F67-8A6F-ECF92E1F8317}"/>
              </a:ext>
            </a:extLst>
          </p:cNvPr>
          <p:cNvSpPr>
            <a:spLocks noGrp="1"/>
          </p:cNvSpPr>
          <p:nvPr>
            <p:ph idx="1"/>
          </p:nvPr>
        </p:nvSpPr>
        <p:spPr/>
        <p:txBody>
          <a:bodyPr/>
          <a:lstStyle/>
          <a:p>
            <a:r>
              <a:rPr lang="en-US" altLang="zh-CN" dirty="0"/>
              <a:t>String is a character array in C language.</a:t>
            </a:r>
          </a:p>
          <a:p>
            <a:r>
              <a:rPr lang="en-US" altLang="zh-CN" dirty="0"/>
              <a:t>Because we didn’t include size identifier in array allocation, we use other method to note the end of the string.</a:t>
            </a:r>
          </a:p>
          <a:p>
            <a:r>
              <a:rPr lang="en-US" altLang="zh-CN" dirty="0"/>
              <a:t>We know that ASCII code ranges from 1 to 255, and 0 is unused, so we can use 0 to denote the end of string.</a:t>
            </a:r>
          </a:p>
          <a:p>
            <a:r>
              <a:rPr lang="en-US" altLang="zh-CN" dirty="0"/>
              <a:t>In C language, this numeric 0 is noted ‘\0’.</a:t>
            </a:r>
            <a:endParaRPr lang="zh-CN" altLang="en-US" dirty="0"/>
          </a:p>
        </p:txBody>
      </p:sp>
    </p:spTree>
    <p:extLst>
      <p:ext uri="{BB962C8B-B14F-4D97-AF65-F5344CB8AC3E}">
        <p14:creationId xmlns:p14="http://schemas.microsoft.com/office/powerpoint/2010/main" val="1330907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C7A3C-3140-4A7B-BA10-665FD03EC8E1}"/>
              </a:ext>
            </a:extLst>
          </p:cNvPr>
          <p:cNvSpPr>
            <a:spLocks noGrp="1"/>
          </p:cNvSpPr>
          <p:nvPr>
            <p:ph type="title"/>
          </p:nvPr>
        </p:nvSpPr>
        <p:spPr/>
        <p:txBody>
          <a:bodyPr/>
          <a:lstStyle/>
          <a:p>
            <a:r>
              <a:rPr lang="en-US" altLang="zh-CN" dirty="0"/>
              <a:t>About LAB5 – How to deal with expressions with parenthesis</a:t>
            </a:r>
            <a:endParaRPr lang="zh-CN" altLang="en-US" dirty="0"/>
          </a:p>
        </p:txBody>
      </p:sp>
      <p:sp>
        <p:nvSpPr>
          <p:cNvPr id="3" name="内容占位符 2">
            <a:extLst>
              <a:ext uri="{FF2B5EF4-FFF2-40B4-BE49-F238E27FC236}">
                <a16:creationId xmlns:a16="http://schemas.microsoft.com/office/drawing/2014/main" id="{5838C832-2AE3-4595-A7D1-5B34FA6FF1DF}"/>
              </a:ext>
            </a:extLst>
          </p:cNvPr>
          <p:cNvSpPr>
            <a:spLocks noGrp="1"/>
          </p:cNvSpPr>
          <p:nvPr>
            <p:ph idx="1"/>
          </p:nvPr>
        </p:nvSpPr>
        <p:spPr/>
        <p:txBody>
          <a:bodyPr/>
          <a:lstStyle/>
          <a:p>
            <a:pPr>
              <a:buFont typeface="Wingdings" panose="05000000000000000000" pitchFamily="2" charset="2"/>
              <a:buChar char="u"/>
            </a:pPr>
            <a:r>
              <a:rPr lang="en-US" altLang="zh-CN" dirty="0"/>
              <a:t>Deal with parenthesis</a:t>
            </a:r>
          </a:p>
          <a:p>
            <a:pPr marL="800100" lvl="1" indent="-342900">
              <a:buFont typeface="+mj-lt"/>
              <a:buAutoNum type="arabicPeriod"/>
            </a:pPr>
            <a:r>
              <a:rPr lang="en-US" altLang="zh-CN" dirty="0"/>
              <a:t>‘(‘: Push it to stack</a:t>
            </a:r>
          </a:p>
          <a:p>
            <a:pPr marL="800100" lvl="1" indent="-342900">
              <a:buFont typeface="+mj-lt"/>
              <a:buAutoNum type="arabicPeriod"/>
            </a:pPr>
            <a:r>
              <a:rPr lang="en-US" altLang="zh-CN" dirty="0"/>
              <a:t>‘)’: Pop and calculate until we meet ‘(‘ in op stack</a:t>
            </a:r>
          </a:p>
          <a:p>
            <a:pPr>
              <a:buFont typeface="Wingdings" panose="05000000000000000000" pitchFamily="2" charset="2"/>
              <a:buChar char="u"/>
            </a:pPr>
            <a:r>
              <a:rPr lang="en-US" altLang="zh-CN" dirty="0"/>
              <a:t>Deal with leading ‘-’: Push a 0 to the operand stack and push a ‘-’ to the operator stack</a:t>
            </a:r>
          </a:p>
          <a:p>
            <a:r>
              <a:rPr lang="en-US" altLang="zh-CN" dirty="0"/>
              <a:t>See example codes in WSL.</a:t>
            </a:r>
          </a:p>
          <a:p>
            <a:endParaRPr lang="en-US" altLang="zh-CN" dirty="0"/>
          </a:p>
          <a:p>
            <a:r>
              <a:rPr lang="en-US" altLang="zh-CN" dirty="0"/>
              <a:t>Question: What if there is spaces? What if the operators include ||, &amp;&amp;, etc.?</a:t>
            </a:r>
          </a:p>
          <a:p>
            <a:pPr>
              <a:buFont typeface="Wingdings" panose="05000000000000000000" pitchFamily="2" charset="2"/>
              <a:buChar char="l"/>
            </a:pPr>
            <a:endParaRPr lang="en-US" altLang="zh-CN" dirty="0"/>
          </a:p>
          <a:p>
            <a:pPr marL="800100" lvl="1" indent="-342900">
              <a:buFont typeface="+mj-lt"/>
              <a:buAutoNum type="arabicPeriod"/>
            </a:pPr>
            <a:endParaRPr lang="en-US" altLang="zh-CN" dirty="0"/>
          </a:p>
        </p:txBody>
      </p:sp>
    </p:spTree>
    <p:extLst>
      <p:ext uri="{BB962C8B-B14F-4D97-AF65-F5344CB8AC3E}">
        <p14:creationId xmlns:p14="http://schemas.microsoft.com/office/powerpoint/2010/main" val="2284400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9EAEE06-A5EA-4D3E-8621-7E216D3C05EE}"/>
              </a:ext>
            </a:extLst>
          </p:cNvPr>
          <p:cNvSpPr>
            <a:spLocks noGrp="1"/>
          </p:cNvSpPr>
          <p:nvPr>
            <p:ph type="ctrTitle"/>
          </p:nvPr>
        </p:nvSpPr>
        <p:spPr>
          <a:xfrm>
            <a:off x="1115736" y="2404534"/>
            <a:ext cx="8158267" cy="1646302"/>
          </a:xfrm>
        </p:spPr>
        <p:txBody>
          <a:bodyPr/>
          <a:lstStyle/>
          <a:p>
            <a:r>
              <a:rPr lang="en-US" altLang="zh-CN" dirty="0"/>
              <a:t>Thanks for your listening</a:t>
            </a:r>
            <a:endParaRPr lang="zh-CN" altLang="en-US" dirty="0"/>
          </a:p>
        </p:txBody>
      </p:sp>
      <p:sp>
        <p:nvSpPr>
          <p:cNvPr id="5" name="副标题 4">
            <a:extLst>
              <a:ext uri="{FF2B5EF4-FFF2-40B4-BE49-F238E27FC236}">
                <a16:creationId xmlns:a16="http://schemas.microsoft.com/office/drawing/2014/main" id="{C7864150-BA07-4D89-B90A-9C2F98B2631C}"/>
              </a:ext>
            </a:extLst>
          </p:cNvPr>
          <p:cNvSpPr>
            <a:spLocks noGrp="1"/>
          </p:cNvSpPr>
          <p:nvPr>
            <p:ph type="subTitle" idx="1"/>
          </p:nvPr>
        </p:nvSpPr>
        <p:spPr/>
        <p:txBody>
          <a:bodyPr/>
          <a:lstStyle/>
          <a:p>
            <a:r>
              <a:rPr lang="en-US" altLang="zh-CN" dirty="0"/>
              <a:t>If you have any questions, my OH will start soon</a:t>
            </a:r>
            <a:endParaRPr lang="zh-CN" altLang="en-US" dirty="0"/>
          </a:p>
          <a:p>
            <a:endParaRPr lang="zh-CN" altLang="en-US" dirty="0"/>
          </a:p>
        </p:txBody>
      </p:sp>
    </p:spTree>
    <p:extLst>
      <p:ext uri="{BB962C8B-B14F-4D97-AF65-F5344CB8AC3E}">
        <p14:creationId xmlns:p14="http://schemas.microsoft.com/office/powerpoint/2010/main" val="2418831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65B7C-FE6E-4F40-88F4-429ED72D4D91}"/>
              </a:ext>
            </a:extLst>
          </p:cNvPr>
          <p:cNvSpPr>
            <a:spLocks noGrp="1"/>
          </p:cNvSpPr>
          <p:nvPr>
            <p:ph type="title"/>
          </p:nvPr>
        </p:nvSpPr>
        <p:spPr/>
        <p:txBody>
          <a:bodyPr/>
          <a:lstStyle/>
          <a:p>
            <a:r>
              <a:rPr lang="en-US" altLang="zh-CN" dirty="0"/>
              <a:t>C-style string</a:t>
            </a:r>
            <a:endParaRPr lang="zh-CN" altLang="en-US" dirty="0"/>
          </a:p>
        </p:txBody>
      </p:sp>
      <p:sp>
        <p:nvSpPr>
          <p:cNvPr id="3" name="内容占位符 2">
            <a:extLst>
              <a:ext uri="{FF2B5EF4-FFF2-40B4-BE49-F238E27FC236}">
                <a16:creationId xmlns:a16="http://schemas.microsoft.com/office/drawing/2014/main" id="{E2E89DA9-6D75-4D37-AFD9-ACC7692F2D0F}"/>
              </a:ext>
            </a:extLst>
          </p:cNvPr>
          <p:cNvSpPr>
            <a:spLocks noGrp="1"/>
          </p:cNvSpPr>
          <p:nvPr>
            <p:ph idx="1"/>
          </p:nvPr>
        </p:nvSpPr>
        <p:spPr/>
        <p:txBody>
          <a:bodyPr/>
          <a:lstStyle/>
          <a:p>
            <a:r>
              <a:rPr lang="en-US" altLang="zh-CN" dirty="0"/>
              <a:t>How to process a C-style string by hand?</a:t>
            </a:r>
            <a:r>
              <a:rPr lang="zh-CN" altLang="en-US" dirty="0"/>
              <a:t> </a:t>
            </a:r>
            <a:r>
              <a:rPr lang="en-US" altLang="zh-CN" dirty="0"/>
              <a:t>Using</a:t>
            </a:r>
            <a:r>
              <a:rPr lang="zh-CN" altLang="en-US" dirty="0"/>
              <a:t> </a:t>
            </a:r>
            <a:r>
              <a:rPr lang="en-US" altLang="zh-CN" dirty="0"/>
              <a:t>loops</a:t>
            </a:r>
          </a:p>
          <a:p>
            <a:r>
              <a:rPr lang="en-US" altLang="zh-CN" dirty="0"/>
              <a:t>A simple example: use for loop to go through a string</a:t>
            </a:r>
          </a:p>
          <a:p>
            <a:pPr marL="0" indent="0">
              <a:buNone/>
            </a:pPr>
            <a:r>
              <a:rPr lang="en-US" altLang="zh-CN" dirty="0"/>
              <a:t>	</a:t>
            </a:r>
            <a:r>
              <a:rPr lang="en-US" altLang="zh-CN" dirty="0">
                <a:solidFill>
                  <a:srgbClr val="00B0F0"/>
                </a:solidFill>
              </a:rPr>
              <a:t>for</a:t>
            </a:r>
            <a:r>
              <a:rPr lang="en-US" altLang="zh-CN" dirty="0"/>
              <a:t>(</a:t>
            </a:r>
            <a:r>
              <a:rPr lang="en-US" altLang="zh-CN" dirty="0">
                <a:solidFill>
                  <a:srgbClr val="00B0F0"/>
                </a:solidFill>
              </a:rPr>
              <a:t>int</a:t>
            </a:r>
            <a:r>
              <a:rPr lang="en-US" altLang="zh-CN" dirty="0"/>
              <a:t> </a:t>
            </a:r>
            <a:r>
              <a:rPr lang="en-US" altLang="zh-CN" dirty="0" err="1"/>
              <a:t>i</a:t>
            </a:r>
            <a:r>
              <a:rPr lang="en-US" altLang="zh-CN" dirty="0"/>
              <a:t>=0;str[</a:t>
            </a:r>
            <a:r>
              <a:rPr lang="en-US" altLang="zh-CN" dirty="0" err="1"/>
              <a:t>i</a:t>
            </a:r>
            <a:r>
              <a:rPr lang="en-US" altLang="zh-CN" dirty="0"/>
              <a:t>]!=0;i++);</a:t>
            </a:r>
          </a:p>
          <a:p>
            <a:r>
              <a:rPr lang="en-US" altLang="zh-CN" dirty="0"/>
              <a:t>This can also be the method to get the length of a string.</a:t>
            </a:r>
          </a:p>
          <a:p>
            <a:endParaRPr lang="en-US" altLang="zh-CN" dirty="0"/>
          </a:p>
          <a:p>
            <a:endParaRPr lang="en-US" altLang="zh-CN" dirty="0"/>
          </a:p>
          <a:p>
            <a:r>
              <a:rPr lang="en-US" altLang="zh-CN" dirty="0"/>
              <a:t>How to concatenate two C-style strings?</a:t>
            </a:r>
          </a:p>
        </p:txBody>
      </p:sp>
    </p:spTree>
    <p:extLst>
      <p:ext uri="{BB962C8B-B14F-4D97-AF65-F5344CB8AC3E}">
        <p14:creationId xmlns:p14="http://schemas.microsoft.com/office/powerpoint/2010/main" val="344491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509C-3911-4940-95A6-121A4D359D22}"/>
              </a:ext>
            </a:extLst>
          </p:cNvPr>
          <p:cNvSpPr>
            <a:spLocks noGrp="1"/>
          </p:cNvSpPr>
          <p:nvPr>
            <p:ph type="title"/>
          </p:nvPr>
        </p:nvSpPr>
        <p:spPr/>
        <p:txBody>
          <a:bodyPr/>
          <a:lstStyle/>
          <a:p>
            <a:r>
              <a:rPr lang="en-US" altLang="zh-CN" dirty="0"/>
              <a:t>C-style string</a:t>
            </a:r>
            <a:endParaRPr lang="zh-CN" altLang="en-US" dirty="0"/>
          </a:p>
        </p:txBody>
      </p:sp>
      <p:sp>
        <p:nvSpPr>
          <p:cNvPr id="3" name="内容占位符 2">
            <a:extLst>
              <a:ext uri="{FF2B5EF4-FFF2-40B4-BE49-F238E27FC236}">
                <a16:creationId xmlns:a16="http://schemas.microsoft.com/office/drawing/2014/main" id="{0D6240FB-ADBA-479A-B136-A61EC6466097}"/>
              </a:ext>
            </a:extLst>
          </p:cNvPr>
          <p:cNvSpPr>
            <a:spLocks noGrp="1"/>
          </p:cNvSpPr>
          <p:nvPr>
            <p:ph idx="1"/>
          </p:nvPr>
        </p:nvSpPr>
        <p:spPr/>
        <p:txBody>
          <a:bodyPr/>
          <a:lstStyle/>
          <a:p>
            <a:pPr marL="0" indent="0">
              <a:buNone/>
            </a:pPr>
            <a:r>
              <a:rPr lang="en-US" altLang="zh-CN" dirty="0"/>
              <a:t>	char *</a:t>
            </a:r>
            <a:r>
              <a:rPr lang="en-US" altLang="zh-CN" dirty="0" err="1"/>
              <a:t>strcat</a:t>
            </a:r>
            <a:r>
              <a:rPr lang="en-US" altLang="zh-CN" dirty="0"/>
              <a:t>(const char* str1, const char* str2) {</a:t>
            </a:r>
          </a:p>
          <a:p>
            <a:pPr marL="0" indent="0">
              <a:buNone/>
            </a:pPr>
            <a:r>
              <a:rPr lang="en-US" altLang="zh-CN" dirty="0"/>
              <a:t>		char </a:t>
            </a:r>
            <a:r>
              <a:rPr lang="en-US" altLang="zh-CN" dirty="0" err="1"/>
              <a:t>retstring</a:t>
            </a:r>
            <a:r>
              <a:rPr lang="en-US" altLang="zh-CN" dirty="0"/>
              <a:t>[255];</a:t>
            </a:r>
          </a:p>
          <a:p>
            <a:pPr marL="0" indent="0">
              <a:buNone/>
            </a:pPr>
            <a:r>
              <a:rPr lang="en-US" altLang="zh-CN" dirty="0"/>
              <a:t>		int </a:t>
            </a:r>
            <a:r>
              <a:rPr lang="en-US" altLang="zh-CN" dirty="0" err="1"/>
              <a:t>i</a:t>
            </a:r>
            <a:r>
              <a:rPr lang="en-US" altLang="zh-CN" dirty="0"/>
              <a:t>, j;</a:t>
            </a:r>
          </a:p>
          <a:p>
            <a:pPr marL="0" indent="0">
              <a:buNone/>
            </a:pPr>
            <a:r>
              <a:rPr lang="en-US" altLang="zh-CN" dirty="0"/>
              <a:t>		for(</a:t>
            </a:r>
            <a:r>
              <a:rPr lang="en-US" altLang="zh-CN" dirty="0" err="1"/>
              <a:t>i</a:t>
            </a:r>
            <a:r>
              <a:rPr lang="en-US" altLang="zh-CN" dirty="0"/>
              <a:t>=0;str1[</a:t>
            </a:r>
            <a:r>
              <a:rPr lang="en-US" altLang="zh-CN" dirty="0" err="1"/>
              <a:t>i</a:t>
            </a:r>
            <a:r>
              <a:rPr lang="en-US" altLang="zh-CN" dirty="0"/>
              <a:t>]!=0;i++) </a:t>
            </a:r>
            <a:r>
              <a:rPr lang="en-US" altLang="zh-CN" dirty="0" err="1"/>
              <a:t>retstring</a:t>
            </a:r>
            <a:r>
              <a:rPr lang="en-US" altLang="zh-CN" dirty="0"/>
              <a:t>[</a:t>
            </a:r>
            <a:r>
              <a:rPr lang="en-US" altLang="zh-CN" dirty="0" err="1"/>
              <a:t>i</a:t>
            </a:r>
            <a:r>
              <a:rPr lang="en-US" altLang="zh-CN" dirty="0"/>
              <a:t>]=str1[</a:t>
            </a:r>
            <a:r>
              <a:rPr lang="en-US" altLang="zh-CN" dirty="0" err="1"/>
              <a:t>i</a:t>
            </a:r>
            <a:r>
              <a:rPr lang="en-US" altLang="zh-CN" dirty="0"/>
              <a:t>];</a:t>
            </a:r>
          </a:p>
          <a:p>
            <a:pPr marL="0" indent="0">
              <a:buNone/>
            </a:pPr>
            <a:r>
              <a:rPr lang="en-US" altLang="zh-CN" dirty="0"/>
              <a:t>		for(j=0;str2[j]!=0;j++) </a:t>
            </a:r>
            <a:r>
              <a:rPr lang="en-US" altLang="zh-CN" dirty="0" err="1"/>
              <a:t>retstring</a:t>
            </a:r>
            <a:r>
              <a:rPr lang="en-US" altLang="zh-CN" dirty="0"/>
              <a:t>[</a:t>
            </a:r>
            <a:r>
              <a:rPr lang="en-US" altLang="zh-CN" dirty="0" err="1"/>
              <a:t>i+j</a:t>
            </a:r>
            <a:r>
              <a:rPr lang="en-US" altLang="zh-CN" dirty="0"/>
              <a:t>]=str2[j];</a:t>
            </a:r>
          </a:p>
          <a:p>
            <a:pPr marL="0" indent="0">
              <a:buNone/>
            </a:pPr>
            <a:r>
              <a:rPr lang="en-US" altLang="zh-CN" dirty="0"/>
              <a:t>		return </a:t>
            </a:r>
            <a:r>
              <a:rPr lang="en-US" altLang="zh-CN" dirty="0" err="1"/>
              <a:t>retstring</a:t>
            </a:r>
            <a:r>
              <a:rPr lang="en-US" altLang="zh-CN" dirty="0"/>
              <a:t>;</a:t>
            </a:r>
          </a:p>
          <a:p>
            <a:pPr marL="0" indent="0">
              <a:buNone/>
            </a:pPr>
            <a:r>
              <a:rPr lang="en-US" altLang="zh-CN" dirty="0"/>
              <a:t>	}</a:t>
            </a:r>
          </a:p>
          <a:p>
            <a:r>
              <a:rPr lang="en-US" altLang="zh-CN" dirty="0"/>
              <a:t>Is it right? </a:t>
            </a:r>
            <a:endParaRPr lang="zh-CN" altLang="en-US" dirty="0"/>
          </a:p>
        </p:txBody>
      </p:sp>
    </p:spTree>
    <p:extLst>
      <p:ext uri="{BB962C8B-B14F-4D97-AF65-F5344CB8AC3E}">
        <p14:creationId xmlns:p14="http://schemas.microsoft.com/office/powerpoint/2010/main" val="3609110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76247-7FE8-4769-B593-ABEF5A626D99}"/>
              </a:ext>
            </a:extLst>
          </p:cNvPr>
          <p:cNvSpPr>
            <a:spLocks noGrp="1"/>
          </p:cNvSpPr>
          <p:nvPr>
            <p:ph type="title"/>
          </p:nvPr>
        </p:nvSpPr>
        <p:spPr/>
        <p:txBody>
          <a:bodyPr/>
          <a:lstStyle/>
          <a:p>
            <a:r>
              <a:rPr lang="en-US" altLang="zh-CN" dirty="0"/>
              <a:t>C-style string</a:t>
            </a:r>
            <a:endParaRPr lang="zh-CN" altLang="en-US" dirty="0"/>
          </a:p>
        </p:txBody>
      </p:sp>
      <p:sp>
        <p:nvSpPr>
          <p:cNvPr id="3" name="内容占位符 2">
            <a:extLst>
              <a:ext uri="{FF2B5EF4-FFF2-40B4-BE49-F238E27FC236}">
                <a16:creationId xmlns:a16="http://schemas.microsoft.com/office/drawing/2014/main" id="{15067E0A-72E6-41A9-9CDC-64F6C6C2BE6C}"/>
              </a:ext>
            </a:extLst>
          </p:cNvPr>
          <p:cNvSpPr>
            <a:spLocks noGrp="1"/>
          </p:cNvSpPr>
          <p:nvPr>
            <p:ph idx="1"/>
          </p:nvPr>
        </p:nvSpPr>
        <p:spPr/>
        <p:txBody>
          <a:bodyPr/>
          <a:lstStyle/>
          <a:p>
            <a:r>
              <a:rPr lang="en-US" altLang="zh-CN" dirty="0"/>
              <a:t>First problem: life period</a:t>
            </a:r>
          </a:p>
          <a:p>
            <a:pPr marL="0" indent="0">
              <a:buNone/>
            </a:pPr>
            <a:r>
              <a:rPr lang="en-US" altLang="zh-CN" dirty="0"/>
              <a:t>	Recall RC6, after function returns, array </a:t>
            </a:r>
            <a:r>
              <a:rPr lang="en-US" altLang="zh-CN" dirty="0" err="1"/>
              <a:t>retstring</a:t>
            </a:r>
            <a:r>
              <a:rPr lang="en-US" altLang="zh-CN" dirty="0"/>
              <a:t> is freed, so the returning pointer is wild pointer.</a:t>
            </a:r>
          </a:p>
          <a:p>
            <a:r>
              <a:rPr lang="en-US" altLang="zh-CN" dirty="0">
                <a:solidFill>
                  <a:schemeClr val="tx1"/>
                </a:solidFill>
              </a:rPr>
              <a:t>Second problem: ending ‘\0</a:t>
            </a:r>
          </a:p>
          <a:p>
            <a:pPr marL="0" indent="0">
              <a:buNone/>
            </a:pPr>
            <a:r>
              <a:rPr lang="en-US" altLang="zh-CN" dirty="0">
                <a:solidFill>
                  <a:schemeClr val="tx1"/>
                </a:solidFill>
              </a:rPr>
              <a:t>	To let system recognize the string as a proper string, you need to add a ‘\0’ at the end of the string.</a:t>
            </a:r>
          </a:p>
        </p:txBody>
      </p:sp>
    </p:spTree>
    <p:extLst>
      <p:ext uri="{BB962C8B-B14F-4D97-AF65-F5344CB8AC3E}">
        <p14:creationId xmlns:p14="http://schemas.microsoft.com/office/powerpoint/2010/main" val="187560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61F2B5-577C-400F-94BC-C376F2F82D4D}"/>
              </a:ext>
            </a:extLst>
          </p:cNvPr>
          <p:cNvSpPr>
            <a:spLocks noGrp="1"/>
          </p:cNvSpPr>
          <p:nvPr>
            <p:ph type="title"/>
          </p:nvPr>
        </p:nvSpPr>
        <p:spPr/>
        <p:txBody>
          <a:bodyPr/>
          <a:lstStyle/>
          <a:p>
            <a:r>
              <a:rPr lang="en-US" altLang="zh-CN" dirty="0"/>
              <a:t>C-style string</a:t>
            </a:r>
            <a:endParaRPr lang="zh-CN" altLang="en-US" dirty="0"/>
          </a:p>
        </p:txBody>
      </p:sp>
      <p:sp>
        <p:nvSpPr>
          <p:cNvPr id="3" name="内容占位符 2">
            <a:extLst>
              <a:ext uri="{FF2B5EF4-FFF2-40B4-BE49-F238E27FC236}">
                <a16:creationId xmlns:a16="http://schemas.microsoft.com/office/drawing/2014/main" id="{4C68116E-7EB4-4011-A2FF-17E9EA0BF153}"/>
              </a:ext>
            </a:extLst>
          </p:cNvPr>
          <p:cNvSpPr>
            <a:spLocks noGrp="1"/>
          </p:cNvSpPr>
          <p:nvPr>
            <p:ph idx="1"/>
          </p:nvPr>
        </p:nvSpPr>
        <p:spPr/>
        <p:txBody>
          <a:bodyPr/>
          <a:lstStyle/>
          <a:p>
            <a:pPr marL="0" indent="0">
              <a:buNone/>
            </a:pPr>
            <a:r>
              <a:rPr lang="en-US" altLang="zh-CN" dirty="0"/>
              <a:t>void </a:t>
            </a:r>
            <a:r>
              <a:rPr lang="en-US" altLang="zh-CN" dirty="0" err="1"/>
              <a:t>strcat</a:t>
            </a:r>
            <a:r>
              <a:rPr lang="en-US" altLang="zh-CN" dirty="0"/>
              <a:t>(char* str1, const char* str2) {</a:t>
            </a:r>
          </a:p>
          <a:p>
            <a:pPr marL="0" indent="0">
              <a:buNone/>
            </a:pPr>
            <a:r>
              <a:rPr lang="en-US" altLang="zh-CN" dirty="0"/>
              <a:t>	int </a:t>
            </a:r>
            <a:r>
              <a:rPr lang="en-US" altLang="zh-CN" dirty="0" err="1"/>
              <a:t>i</a:t>
            </a:r>
            <a:r>
              <a:rPr lang="en-US" altLang="zh-CN" dirty="0"/>
              <a:t>, j;</a:t>
            </a:r>
          </a:p>
          <a:p>
            <a:pPr marL="0" indent="0">
              <a:buNone/>
            </a:pPr>
            <a:r>
              <a:rPr lang="en-US" altLang="zh-CN" dirty="0"/>
              <a:t>	for(</a:t>
            </a:r>
            <a:r>
              <a:rPr lang="en-US" altLang="zh-CN" dirty="0" err="1"/>
              <a:t>i</a:t>
            </a:r>
            <a:r>
              <a:rPr lang="en-US" altLang="zh-CN" dirty="0"/>
              <a:t>=0;str1[</a:t>
            </a:r>
            <a:r>
              <a:rPr lang="en-US" altLang="zh-CN" dirty="0" err="1"/>
              <a:t>i</a:t>
            </a:r>
            <a:r>
              <a:rPr lang="en-US" altLang="zh-CN" dirty="0"/>
              <a:t>]!=0;i++);</a:t>
            </a:r>
          </a:p>
          <a:p>
            <a:pPr marL="0" indent="0">
              <a:buNone/>
            </a:pPr>
            <a:r>
              <a:rPr lang="en-US" altLang="zh-CN" dirty="0"/>
              <a:t>	for(j=0;str2[j]!=0;j++) str1[</a:t>
            </a:r>
            <a:r>
              <a:rPr lang="en-US" altLang="zh-CN" dirty="0" err="1"/>
              <a:t>i+j</a:t>
            </a:r>
            <a:r>
              <a:rPr lang="en-US" altLang="zh-CN" dirty="0"/>
              <a:t>]=str2[j];</a:t>
            </a:r>
          </a:p>
          <a:p>
            <a:pPr marL="0" indent="0">
              <a:buNone/>
            </a:pPr>
            <a:r>
              <a:rPr lang="en-US" altLang="zh-CN" dirty="0"/>
              <a:t>	str1[</a:t>
            </a:r>
            <a:r>
              <a:rPr lang="en-US" altLang="zh-CN" dirty="0" err="1"/>
              <a:t>i+j</a:t>
            </a:r>
            <a:r>
              <a:rPr lang="en-US" altLang="zh-CN" dirty="0"/>
              <a:t>]=0;</a:t>
            </a:r>
          </a:p>
          <a:p>
            <a:pPr marL="0" indent="0">
              <a:buNone/>
            </a:pPr>
            <a:r>
              <a:rPr lang="en-US" altLang="zh-CN" dirty="0"/>
              <a:t>} </a:t>
            </a:r>
            <a:endParaRPr lang="zh-CN" altLang="en-US" dirty="0"/>
          </a:p>
        </p:txBody>
      </p:sp>
    </p:spTree>
    <p:extLst>
      <p:ext uri="{BB962C8B-B14F-4D97-AF65-F5344CB8AC3E}">
        <p14:creationId xmlns:p14="http://schemas.microsoft.com/office/powerpoint/2010/main" val="2293747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22D44-613F-4E8B-968C-2F6BDC687405}"/>
              </a:ext>
            </a:extLst>
          </p:cNvPr>
          <p:cNvSpPr>
            <a:spLocks noGrp="1"/>
          </p:cNvSpPr>
          <p:nvPr>
            <p:ph type="title"/>
          </p:nvPr>
        </p:nvSpPr>
        <p:spPr/>
        <p:txBody>
          <a:bodyPr/>
          <a:lstStyle/>
          <a:p>
            <a:r>
              <a:rPr lang="en-US" altLang="zh-CN" dirty="0"/>
              <a:t>C-style string</a:t>
            </a:r>
            <a:endParaRPr lang="zh-CN" altLang="en-US" dirty="0"/>
          </a:p>
        </p:txBody>
      </p:sp>
      <p:sp>
        <p:nvSpPr>
          <p:cNvPr id="3" name="内容占位符 2">
            <a:extLst>
              <a:ext uri="{FF2B5EF4-FFF2-40B4-BE49-F238E27FC236}">
                <a16:creationId xmlns:a16="http://schemas.microsoft.com/office/drawing/2014/main" id="{6CC4F53C-C085-4A57-ABAD-6DC740454098}"/>
              </a:ext>
            </a:extLst>
          </p:cNvPr>
          <p:cNvSpPr>
            <a:spLocks noGrp="1"/>
          </p:cNvSpPr>
          <p:nvPr>
            <p:ph idx="1"/>
          </p:nvPr>
        </p:nvSpPr>
        <p:spPr/>
        <p:txBody>
          <a:bodyPr/>
          <a:lstStyle/>
          <a:p>
            <a:r>
              <a:rPr lang="en-US" altLang="zh-CN" dirty="0"/>
              <a:t>We don’t care what value </a:t>
            </a:r>
            <a:r>
              <a:rPr lang="en-US" altLang="zh-CN" dirty="0" err="1"/>
              <a:t>i</a:t>
            </a:r>
            <a:r>
              <a:rPr lang="en-US" altLang="zh-CN" dirty="0"/>
              <a:t> and j is when doing the operation, so we can use pointer to make the process more elegant.</a:t>
            </a:r>
          </a:p>
          <a:p>
            <a:pPr marL="0" indent="0">
              <a:buNone/>
            </a:pPr>
            <a:r>
              <a:rPr lang="en-US" altLang="zh-CN" dirty="0"/>
              <a:t>	void </a:t>
            </a:r>
            <a:r>
              <a:rPr lang="en-US" altLang="zh-CN" dirty="0" err="1"/>
              <a:t>strcat</a:t>
            </a:r>
            <a:r>
              <a:rPr lang="en-US" altLang="zh-CN" dirty="0"/>
              <a:t>(char* str1, const char* str2) {</a:t>
            </a:r>
          </a:p>
          <a:p>
            <a:pPr marL="0" indent="0">
              <a:buNone/>
            </a:pPr>
            <a:r>
              <a:rPr lang="en-US" altLang="zh-CN" dirty="0"/>
              <a:t>		while(*(str1++)!=0);</a:t>
            </a:r>
          </a:p>
          <a:p>
            <a:pPr marL="0" indent="0">
              <a:buNone/>
            </a:pPr>
            <a:r>
              <a:rPr lang="en-US" altLang="zh-CN" dirty="0"/>
              <a:t>		while(*str2!=0) *(str1++)=*(str2++);</a:t>
            </a:r>
          </a:p>
          <a:p>
            <a:pPr marL="0" indent="0">
              <a:buNone/>
            </a:pPr>
            <a:r>
              <a:rPr lang="en-US" altLang="zh-CN" dirty="0"/>
              <a:t>		*str1=0;</a:t>
            </a:r>
          </a:p>
          <a:p>
            <a:pPr marL="0" indent="0">
              <a:buNone/>
            </a:pPr>
            <a:r>
              <a:rPr lang="en-US" altLang="zh-CN" dirty="0"/>
              <a:t>	}</a:t>
            </a:r>
          </a:p>
        </p:txBody>
      </p:sp>
    </p:spTree>
    <p:extLst>
      <p:ext uri="{BB962C8B-B14F-4D97-AF65-F5344CB8AC3E}">
        <p14:creationId xmlns:p14="http://schemas.microsoft.com/office/powerpoint/2010/main" val="1579073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69F38-C284-4822-B064-EFB01749BAF4}"/>
              </a:ext>
            </a:extLst>
          </p:cNvPr>
          <p:cNvSpPr>
            <a:spLocks noGrp="1"/>
          </p:cNvSpPr>
          <p:nvPr>
            <p:ph type="title"/>
          </p:nvPr>
        </p:nvSpPr>
        <p:spPr/>
        <p:txBody>
          <a:bodyPr/>
          <a:lstStyle/>
          <a:p>
            <a:r>
              <a:rPr lang="en-US" altLang="zh-CN" dirty="0"/>
              <a:t>Pointer and address</a:t>
            </a:r>
            <a:endParaRPr lang="zh-CN" altLang="en-US" dirty="0"/>
          </a:p>
        </p:txBody>
      </p:sp>
      <p:sp>
        <p:nvSpPr>
          <p:cNvPr id="3" name="内容占位符 2">
            <a:extLst>
              <a:ext uri="{FF2B5EF4-FFF2-40B4-BE49-F238E27FC236}">
                <a16:creationId xmlns:a16="http://schemas.microsoft.com/office/drawing/2014/main" id="{C75F37F0-FAEB-4A7A-B65C-E24394CA1E17}"/>
              </a:ext>
            </a:extLst>
          </p:cNvPr>
          <p:cNvSpPr>
            <a:spLocks noGrp="1"/>
          </p:cNvSpPr>
          <p:nvPr>
            <p:ph idx="1"/>
          </p:nvPr>
        </p:nvSpPr>
        <p:spPr>
          <a:xfrm>
            <a:off x="544169" y="1930400"/>
            <a:ext cx="8596668" cy="3880773"/>
          </a:xfrm>
        </p:spPr>
        <p:txBody>
          <a:bodyPr/>
          <a:lstStyle/>
          <a:p>
            <a:r>
              <a:rPr lang="en-US" altLang="zh-CN" dirty="0"/>
              <a:t>When taking about C, what we mostly concern about is pointer.</a:t>
            </a:r>
          </a:p>
          <a:p>
            <a:r>
              <a:rPr lang="en-US" altLang="zh-CN" dirty="0"/>
              <a:t>What is a pointer? It’s a variable that stores other variable’s address.</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Take this string as an example, array (pointer) str actually stores 0x00 instead of H. We can make arithmetic calculations to a pointer and that will move it’s position in memory.</a:t>
            </a:r>
          </a:p>
          <a:p>
            <a:endParaRPr lang="en-US" altLang="zh-CN" dirty="0"/>
          </a:p>
        </p:txBody>
      </p:sp>
      <p:graphicFrame>
        <p:nvGraphicFramePr>
          <p:cNvPr id="7" name="表格 7">
            <a:extLst>
              <a:ext uri="{FF2B5EF4-FFF2-40B4-BE49-F238E27FC236}">
                <a16:creationId xmlns:a16="http://schemas.microsoft.com/office/drawing/2014/main" id="{7C2ACB8A-32D4-48D8-9873-DA0BFB3334FE}"/>
              </a:ext>
            </a:extLst>
          </p:cNvPr>
          <p:cNvGraphicFramePr>
            <a:graphicFrameLocks noGrp="1"/>
          </p:cNvGraphicFramePr>
          <p:nvPr>
            <p:extLst>
              <p:ext uri="{D42A27DB-BD31-4B8C-83A1-F6EECF244321}">
                <p14:modId xmlns:p14="http://schemas.microsoft.com/office/powerpoint/2010/main" val="2302967635"/>
              </p:ext>
            </p:extLst>
          </p:nvPr>
        </p:nvGraphicFramePr>
        <p:xfrm>
          <a:off x="911668" y="3058160"/>
          <a:ext cx="8128000"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525489462"/>
                    </a:ext>
                  </a:extLst>
                </a:gridCol>
                <a:gridCol w="812800">
                  <a:extLst>
                    <a:ext uri="{9D8B030D-6E8A-4147-A177-3AD203B41FA5}">
                      <a16:colId xmlns:a16="http://schemas.microsoft.com/office/drawing/2014/main" val="1665662410"/>
                    </a:ext>
                  </a:extLst>
                </a:gridCol>
                <a:gridCol w="812800">
                  <a:extLst>
                    <a:ext uri="{9D8B030D-6E8A-4147-A177-3AD203B41FA5}">
                      <a16:colId xmlns:a16="http://schemas.microsoft.com/office/drawing/2014/main" val="3630206229"/>
                    </a:ext>
                  </a:extLst>
                </a:gridCol>
                <a:gridCol w="812800">
                  <a:extLst>
                    <a:ext uri="{9D8B030D-6E8A-4147-A177-3AD203B41FA5}">
                      <a16:colId xmlns:a16="http://schemas.microsoft.com/office/drawing/2014/main" val="1176158428"/>
                    </a:ext>
                  </a:extLst>
                </a:gridCol>
                <a:gridCol w="812800">
                  <a:extLst>
                    <a:ext uri="{9D8B030D-6E8A-4147-A177-3AD203B41FA5}">
                      <a16:colId xmlns:a16="http://schemas.microsoft.com/office/drawing/2014/main" val="3573712975"/>
                    </a:ext>
                  </a:extLst>
                </a:gridCol>
                <a:gridCol w="812800">
                  <a:extLst>
                    <a:ext uri="{9D8B030D-6E8A-4147-A177-3AD203B41FA5}">
                      <a16:colId xmlns:a16="http://schemas.microsoft.com/office/drawing/2014/main" val="3785574445"/>
                    </a:ext>
                  </a:extLst>
                </a:gridCol>
                <a:gridCol w="812800">
                  <a:extLst>
                    <a:ext uri="{9D8B030D-6E8A-4147-A177-3AD203B41FA5}">
                      <a16:colId xmlns:a16="http://schemas.microsoft.com/office/drawing/2014/main" val="1818298231"/>
                    </a:ext>
                  </a:extLst>
                </a:gridCol>
                <a:gridCol w="812800">
                  <a:extLst>
                    <a:ext uri="{9D8B030D-6E8A-4147-A177-3AD203B41FA5}">
                      <a16:colId xmlns:a16="http://schemas.microsoft.com/office/drawing/2014/main" val="3420680775"/>
                    </a:ext>
                  </a:extLst>
                </a:gridCol>
                <a:gridCol w="812800">
                  <a:extLst>
                    <a:ext uri="{9D8B030D-6E8A-4147-A177-3AD203B41FA5}">
                      <a16:colId xmlns:a16="http://schemas.microsoft.com/office/drawing/2014/main" val="2497240271"/>
                    </a:ext>
                  </a:extLst>
                </a:gridCol>
                <a:gridCol w="812800">
                  <a:extLst>
                    <a:ext uri="{9D8B030D-6E8A-4147-A177-3AD203B41FA5}">
                      <a16:colId xmlns:a16="http://schemas.microsoft.com/office/drawing/2014/main" val="2551335245"/>
                    </a:ext>
                  </a:extLst>
                </a:gridCol>
              </a:tblGrid>
              <a:tr h="370840">
                <a:tc>
                  <a:txBody>
                    <a:bodyPr/>
                    <a:lstStyle/>
                    <a:p>
                      <a:r>
                        <a:rPr lang="en-US" altLang="zh-CN" dirty="0" err="1"/>
                        <a:t>Addr</a:t>
                      </a:r>
                      <a:r>
                        <a:rPr lang="en-US" altLang="zh-CN" dirty="0"/>
                        <a:t>.</a:t>
                      </a:r>
                      <a:endParaRPr lang="zh-CN" altLang="en-US" dirty="0"/>
                    </a:p>
                  </a:txBody>
                  <a:tcPr/>
                </a:tc>
                <a:tc>
                  <a:txBody>
                    <a:bodyPr/>
                    <a:lstStyle/>
                    <a:p>
                      <a:r>
                        <a:rPr lang="en-US" altLang="zh-CN" dirty="0"/>
                        <a:t>0x00</a:t>
                      </a:r>
                      <a:endParaRPr lang="zh-CN" altLang="en-US" dirty="0"/>
                    </a:p>
                  </a:txBody>
                  <a:tcPr/>
                </a:tc>
                <a:tc>
                  <a:txBody>
                    <a:bodyPr/>
                    <a:lstStyle/>
                    <a:p>
                      <a:r>
                        <a:rPr lang="en-US" altLang="zh-CN" dirty="0"/>
                        <a:t>0x01</a:t>
                      </a:r>
                      <a:endParaRPr lang="zh-CN" altLang="en-US" dirty="0"/>
                    </a:p>
                  </a:txBody>
                  <a:tcPr/>
                </a:tc>
                <a:tc>
                  <a:txBody>
                    <a:bodyPr/>
                    <a:lstStyle/>
                    <a:p>
                      <a:r>
                        <a:rPr lang="en-US" altLang="zh-CN" dirty="0"/>
                        <a:t>0x02 </a:t>
                      </a:r>
                      <a:endParaRPr lang="zh-CN" altLang="en-US" dirty="0"/>
                    </a:p>
                  </a:txBody>
                  <a:tcPr/>
                </a:tc>
                <a:tc>
                  <a:txBody>
                    <a:bodyPr/>
                    <a:lstStyle/>
                    <a:p>
                      <a:r>
                        <a:rPr lang="en-US" altLang="zh-CN" dirty="0"/>
                        <a:t>0x03</a:t>
                      </a:r>
                      <a:endParaRPr lang="zh-CN" altLang="en-US" dirty="0"/>
                    </a:p>
                  </a:txBody>
                  <a:tcPr/>
                </a:tc>
                <a:tc>
                  <a:txBody>
                    <a:bodyPr/>
                    <a:lstStyle/>
                    <a:p>
                      <a:r>
                        <a:rPr lang="en-US" altLang="zh-CN" dirty="0"/>
                        <a:t>0x04</a:t>
                      </a:r>
                      <a:endParaRPr lang="zh-CN" altLang="en-US" dirty="0"/>
                    </a:p>
                  </a:txBody>
                  <a:tcPr/>
                </a:tc>
                <a:tc>
                  <a:txBody>
                    <a:bodyPr/>
                    <a:lstStyle/>
                    <a:p>
                      <a:r>
                        <a:rPr lang="en-US" altLang="zh-CN" dirty="0"/>
                        <a:t>0x05</a:t>
                      </a:r>
                      <a:endParaRPr lang="zh-CN" altLang="en-US" dirty="0"/>
                    </a:p>
                  </a:txBody>
                  <a:tcPr/>
                </a:tc>
                <a:tc>
                  <a:txBody>
                    <a:bodyPr/>
                    <a:lstStyle/>
                    <a:p>
                      <a:r>
                        <a:rPr lang="en-US" altLang="zh-CN" dirty="0"/>
                        <a:t>0x06</a:t>
                      </a:r>
                      <a:endParaRPr lang="zh-CN" altLang="en-US" dirty="0"/>
                    </a:p>
                  </a:txBody>
                  <a:tcPr/>
                </a:tc>
                <a:tc>
                  <a:txBody>
                    <a:bodyPr/>
                    <a:lstStyle/>
                    <a:p>
                      <a:r>
                        <a:rPr lang="en-US" altLang="zh-CN" dirty="0"/>
                        <a:t>0x07</a:t>
                      </a:r>
                      <a:endParaRPr lang="zh-CN" altLang="en-US" dirty="0"/>
                    </a:p>
                  </a:txBody>
                  <a:tcPr/>
                </a:tc>
                <a:tc>
                  <a:txBody>
                    <a:bodyPr/>
                    <a:lstStyle/>
                    <a:p>
                      <a:r>
                        <a:rPr lang="en-US" altLang="zh-CN" dirty="0"/>
                        <a:t>0x08</a:t>
                      </a:r>
                      <a:endParaRPr lang="zh-CN" altLang="en-US" dirty="0"/>
                    </a:p>
                  </a:txBody>
                  <a:tcPr/>
                </a:tc>
                <a:extLst>
                  <a:ext uri="{0D108BD9-81ED-4DB2-BD59-A6C34878D82A}">
                    <a16:rowId xmlns:a16="http://schemas.microsoft.com/office/drawing/2014/main" val="3375659718"/>
                  </a:ext>
                </a:extLst>
              </a:tr>
              <a:tr h="370840">
                <a:tc>
                  <a:txBody>
                    <a:bodyPr/>
                    <a:lstStyle/>
                    <a:p>
                      <a:r>
                        <a:rPr lang="en-US" altLang="zh-CN" dirty="0"/>
                        <a:t>Val.</a:t>
                      </a:r>
                      <a:endParaRPr lang="zh-CN" altLang="en-US" dirty="0"/>
                    </a:p>
                  </a:txBody>
                  <a:tcPr/>
                </a:tc>
                <a:tc>
                  <a:txBody>
                    <a:bodyPr/>
                    <a:lstStyle/>
                    <a:p>
                      <a:r>
                        <a:rPr lang="en-US" altLang="zh-CN" dirty="0"/>
                        <a:t>H</a:t>
                      </a:r>
                      <a:endParaRPr lang="zh-CN" altLang="en-US" dirty="0"/>
                    </a:p>
                  </a:txBody>
                  <a:tcPr/>
                </a:tc>
                <a:tc>
                  <a:txBody>
                    <a:bodyPr/>
                    <a:lstStyle/>
                    <a:p>
                      <a:r>
                        <a:rPr lang="en-US" altLang="zh-CN" dirty="0"/>
                        <a:t>e</a:t>
                      </a:r>
                      <a:endParaRPr lang="zh-CN" altLang="en-US" dirty="0"/>
                    </a:p>
                  </a:txBody>
                  <a:tcPr/>
                </a:tc>
                <a:tc>
                  <a:txBody>
                    <a:bodyPr/>
                    <a:lstStyle/>
                    <a:p>
                      <a:r>
                        <a:rPr lang="en-US" altLang="zh-CN" dirty="0"/>
                        <a:t>l</a:t>
                      </a:r>
                      <a:endParaRPr lang="zh-CN" altLang="en-US" dirty="0"/>
                    </a:p>
                  </a:txBody>
                  <a:tcPr/>
                </a:tc>
                <a:tc>
                  <a:txBody>
                    <a:bodyPr/>
                    <a:lstStyle/>
                    <a:p>
                      <a:r>
                        <a:rPr lang="en-US" altLang="zh-CN" dirty="0"/>
                        <a:t>l</a:t>
                      </a:r>
                      <a:endParaRPr lang="zh-CN" altLang="en-US" dirty="0"/>
                    </a:p>
                  </a:txBody>
                  <a:tcPr/>
                </a:tc>
                <a:tc>
                  <a:txBody>
                    <a:bodyPr/>
                    <a:lstStyle/>
                    <a:p>
                      <a:r>
                        <a:rPr lang="en-US" altLang="zh-CN" dirty="0"/>
                        <a:t>o</a:t>
                      </a:r>
                      <a:endParaRPr lang="zh-CN" altLang="en-US" dirty="0"/>
                    </a:p>
                  </a:txBody>
                  <a:tcPr/>
                </a:tc>
                <a:tc>
                  <a:txBody>
                    <a:bodyPr/>
                    <a:lstStyle/>
                    <a:p>
                      <a:r>
                        <a:rPr lang="en-US" altLang="zh-CN" dirty="0"/>
                        <a:t>Space</a:t>
                      </a:r>
                      <a:endParaRPr lang="zh-CN" altLang="en-US" dirty="0"/>
                    </a:p>
                  </a:txBody>
                  <a:tcPr/>
                </a:tc>
                <a:tc>
                  <a:txBody>
                    <a:bodyPr/>
                    <a:lstStyle/>
                    <a:p>
                      <a:r>
                        <a:rPr lang="en-US" altLang="zh-CN" dirty="0"/>
                        <a:t>C</a:t>
                      </a:r>
                      <a:endParaRPr lang="zh-CN" altLang="en-US" dirty="0"/>
                    </a:p>
                  </a:txBody>
                  <a:tcPr/>
                </a:tc>
                <a:tc>
                  <a:txBody>
                    <a:bodyPr/>
                    <a:lstStyle/>
                    <a:p>
                      <a:r>
                        <a:rPr lang="en-US" altLang="zh-CN" dirty="0"/>
                        <a:t>!</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175455597"/>
                  </a:ext>
                </a:extLst>
              </a:tr>
            </a:tbl>
          </a:graphicData>
        </a:graphic>
      </p:graphicFrame>
      <p:cxnSp>
        <p:nvCxnSpPr>
          <p:cNvPr id="10" name="直接箭头连接符 9">
            <a:extLst>
              <a:ext uri="{FF2B5EF4-FFF2-40B4-BE49-F238E27FC236}">
                <a16:creationId xmlns:a16="http://schemas.microsoft.com/office/drawing/2014/main" id="{B4AE76BF-972C-481E-A056-222D2C08AFB4}"/>
              </a:ext>
            </a:extLst>
          </p:cNvPr>
          <p:cNvCxnSpPr>
            <a:cxnSpLocks/>
          </p:cNvCxnSpPr>
          <p:nvPr/>
        </p:nvCxnSpPr>
        <p:spPr>
          <a:xfrm flipV="1">
            <a:off x="1710659" y="3799840"/>
            <a:ext cx="0" cy="541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91DA0D5C-9201-4A88-A7D1-EFC0D354EC3E}"/>
              </a:ext>
            </a:extLst>
          </p:cNvPr>
          <p:cNvSpPr txBox="1"/>
          <p:nvPr/>
        </p:nvSpPr>
        <p:spPr>
          <a:xfrm>
            <a:off x="1491449" y="4256539"/>
            <a:ext cx="1012054" cy="369332"/>
          </a:xfrm>
          <a:prstGeom prst="rect">
            <a:avLst/>
          </a:prstGeom>
          <a:noFill/>
        </p:spPr>
        <p:txBody>
          <a:bodyPr wrap="square" rtlCol="0">
            <a:spAutoFit/>
          </a:bodyPr>
          <a:lstStyle/>
          <a:p>
            <a:r>
              <a:rPr lang="en-US" altLang="zh-CN" dirty="0"/>
              <a:t>str</a:t>
            </a:r>
            <a:endParaRPr lang="zh-CN" altLang="en-US" dirty="0"/>
          </a:p>
        </p:txBody>
      </p:sp>
      <p:cxnSp>
        <p:nvCxnSpPr>
          <p:cNvPr id="14" name="直接箭头连接符 13">
            <a:extLst>
              <a:ext uri="{FF2B5EF4-FFF2-40B4-BE49-F238E27FC236}">
                <a16:creationId xmlns:a16="http://schemas.microsoft.com/office/drawing/2014/main" id="{9AD20EB3-DA2D-4418-B207-43A6E58B3D20}"/>
              </a:ext>
            </a:extLst>
          </p:cNvPr>
          <p:cNvCxnSpPr>
            <a:cxnSpLocks/>
          </p:cNvCxnSpPr>
          <p:nvPr/>
        </p:nvCxnSpPr>
        <p:spPr>
          <a:xfrm flipV="1">
            <a:off x="5795867" y="3799840"/>
            <a:ext cx="0" cy="541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562ACDEF-159B-4DD6-BA16-350E473A0233}"/>
              </a:ext>
            </a:extLst>
          </p:cNvPr>
          <p:cNvSpPr txBox="1"/>
          <p:nvPr/>
        </p:nvSpPr>
        <p:spPr>
          <a:xfrm>
            <a:off x="5576657" y="4256539"/>
            <a:ext cx="1012054" cy="369332"/>
          </a:xfrm>
          <a:prstGeom prst="rect">
            <a:avLst/>
          </a:prstGeom>
          <a:noFill/>
        </p:spPr>
        <p:txBody>
          <a:bodyPr wrap="square" rtlCol="0">
            <a:spAutoFit/>
          </a:bodyPr>
          <a:lstStyle/>
          <a:p>
            <a:r>
              <a:rPr lang="en-US" altLang="zh-CN" dirty="0"/>
              <a:t>str + 5</a:t>
            </a:r>
            <a:endParaRPr lang="zh-CN" altLang="en-US" dirty="0"/>
          </a:p>
        </p:txBody>
      </p:sp>
    </p:spTree>
    <p:extLst>
      <p:ext uri="{BB962C8B-B14F-4D97-AF65-F5344CB8AC3E}">
        <p14:creationId xmlns:p14="http://schemas.microsoft.com/office/powerpoint/2010/main" val="141511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846B8-DC42-4ACB-B105-8CD34666BB89}"/>
              </a:ext>
            </a:extLst>
          </p:cNvPr>
          <p:cNvSpPr>
            <a:spLocks noGrp="1"/>
          </p:cNvSpPr>
          <p:nvPr>
            <p:ph type="title"/>
          </p:nvPr>
        </p:nvSpPr>
        <p:spPr/>
        <p:txBody>
          <a:bodyPr/>
          <a:lstStyle/>
          <a:p>
            <a:r>
              <a:rPr lang="en-US" altLang="zh-CN" dirty="0"/>
              <a:t>Pointer and memory</a:t>
            </a:r>
            <a:endParaRPr lang="zh-CN" altLang="en-US" dirty="0"/>
          </a:p>
        </p:txBody>
      </p:sp>
      <p:sp>
        <p:nvSpPr>
          <p:cNvPr id="3" name="内容占位符 2">
            <a:extLst>
              <a:ext uri="{FF2B5EF4-FFF2-40B4-BE49-F238E27FC236}">
                <a16:creationId xmlns:a16="http://schemas.microsoft.com/office/drawing/2014/main" id="{DA317564-706B-4992-90FD-7CB15241C037}"/>
              </a:ext>
            </a:extLst>
          </p:cNvPr>
          <p:cNvSpPr>
            <a:spLocks noGrp="1"/>
          </p:cNvSpPr>
          <p:nvPr>
            <p:ph idx="1"/>
          </p:nvPr>
        </p:nvSpPr>
        <p:spPr/>
        <p:txBody>
          <a:bodyPr/>
          <a:lstStyle/>
          <a:p>
            <a:r>
              <a:rPr lang="en-US" altLang="zh-CN" dirty="0"/>
              <a:t>We can also define pointer of other values, and they may take more than one byte as their space. Take int(int32) as an example</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At this time the arithmetic operations of pointer is determined by the value type.</a:t>
            </a:r>
            <a:endParaRPr lang="zh-CN" altLang="en-US" dirty="0"/>
          </a:p>
        </p:txBody>
      </p:sp>
      <p:graphicFrame>
        <p:nvGraphicFramePr>
          <p:cNvPr id="4" name="表格 4">
            <a:extLst>
              <a:ext uri="{FF2B5EF4-FFF2-40B4-BE49-F238E27FC236}">
                <a16:creationId xmlns:a16="http://schemas.microsoft.com/office/drawing/2014/main" id="{5FB965F6-B4C9-4FC1-9997-3D33FACC0819}"/>
              </a:ext>
            </a:extLst>
          </p:cNvPr>
          <p:cNvGraphicFramePr>
            <a:graphicFrameLocks noGrp="1"/>
          </p:cNvGraphicFramePr>
          <p:nvPr>
            <p:extLst>
              <p:ext uri="{D42A27DB-BD31-4B8C-83A1-F6EECF244321}">
                <p14:modId xmlns:p14="http://schemas.microsoft.com/office/powerpoint/2010/main" val="860875928"/>
              </p:ext>
            </p:extLst>
          </p:nvPr>
        </p:nvGraphicFramePr>
        <p:xfrm>
          <a:off x="911668" y="3060700"/>
          <a:ext cx="8127999" cy="73660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2840883107"/>
                    </a:ext>
                  </a:extLst>
                </a:gridCol>
                <a:gridCol w="903111">
                  <a:extLst>
                    <a:ext uri="{9D8B030D-6E8A-4147-A177-3AD203B41FA5}">
                      <a16:colId xmlns:a16="http://schemas.microsoft.com/office/drawing/2014/main" val="4205177430"/>
                    </a:ext>
                  </a:extLst>
                </a:gridCol>
                <a:gridCol w="903111">
                  <a:extLst>
                    <a:ext uri="{9D8B030D-6E8A-4147-A177-3AD203B41FA5}">
                      <a16:colId xmlns:a16="http://schemas.microsoft.com/office/drawing/2014/main" val="228455678"/>
                    </a:ext>
                  </a:extLst>
                </a:gridCol>
                <a:gridCol w="903111">
                  <a:extLst>
                    <a:ext uri="{9D8B030D-6E8A-4147-A177-3AD203B41FA5}">
                      <a16:colId xmlns:a16="http://schemas.microsoft.com/office/drawing/2014/main" val="779758408"/>
                    </a:ext>
                  </a:extLst>
                </a:gridCol>
                <a:gridCol w="903111">
                  <a:extLst>
                    <a:ext uri="{9D8B030D-6E8A-4147-A177-3AD203B41FA5}">
                      <a16:colId xmlns:a16="http://schemas.microsoft.com/office/drawing/2014/main" val="3325267402"/>
                    </a:ext>
                  </a:extLst>
                </a:gridCol>
                <a:gridCol w="903111">
                  <a:extLst>
                    <a:ext uri="{9D8B030D-6E8A-4147-A177-3AD203B41FA5}">
                      <a16:colId xmlns:a16="http://schemas.microsoft.com/office/drawing/2014/main" val="476575076"/>
                    </a:ext>
                  </a:extLst>
                </a:gridCol>
                <a:gridCol w="903111">
                  <a:extLst>
                    <a:ext uri="{9D8B030D-6E8A-4147-A177-3AD203B41FA5}">
                      <a16:colId xmlns:a16="http://schemas.microsoft.com/office/drawing/2014/main" val="1254315639"/>
                    </a:ext>
                  </a:extLst>
                </a:gridCol>
                <a:gridCol w="903111">
                  <a:extLst>
                    <a:ext uri="{9D8B030D-6E8A-4147-A177-3AD203B41FA5}">
                      <a16:colId xmlns:a16="http://schemas.microsoft.com/office/drawing/2014/main" val="4248899127"/>
                    </a:ext>
                  </a:extLst>
                </a:gridCol>
                <a:gridCol w="903111">
                  <a:extLst>
                    <a:ext uri="{9D8B030D-6E8A-4147-A177-3AD203B41FA5}">
                      <a16:colId xmlns:a16="http://schemas.microsoft.com/office/drawing/2014/main" val="1953591395"/>
                    </a:ext>
                  </a:extLst>
                </a:gridCol>
              </a:tblGrid>
              <a:tr h="264883">
                <a:tc>
                  <a:txBody>
                    <a:bodyPr/>
                    <a:lstStyle/>
                    <a:p>
                      <a:r>
                        <a:rPr lang="en-US" altLang="zh-CN" dirty="0" err="1"/>
                        <a:t>Addr</a:t>
                      </a:r>
                      <a:r>
                        <a:rPr lang="en-US" altLang="zh-CN" dirty="0"/>
                        <a:t>.</a:t>
                      </a:r>
                      <a:endParaRPr lang="zh-CN" altLang="en-US" dirty="0"/>
                    </a:p>
                  </a:txBody>
                  <a:tcPr/>
                </a:tc>
                <a:tc>
                  <a:txBody>
                    <a:bodyPr/>
                    <a:lstStyle/>
                    <a:p>
                      <a:r>
                        <a:rPr lang="en-US" altLang="zh-CN" dirty="0"/>
                        <a:t>0x00 </a:t>
                      </a:r>
                      <a:endParaRPr lang="zh-CN" altLang="en-US" dirty="0"/>
                    </a:p>
                  </a:txBody>
                  <a:tcPr/>
                </a:tc>
                <a:tc>
                  <a:txBody>
                    <a:bodyPr/>
                    <a:lstStyle/>
                    <a:p>
                      <a:r>
                        <a:rPr lang="en-US" altLang="zh-CN" dirty="0"/>
                        <a:t>0x01</a:t>
                      </a:r>
                      <a:endParaRPr lang="zh-CN" altLang="en-US" dirty="0"/>
                    </a:p>
                  </a:txBody>
                  <a:tcPr/>
                </a:tc>
                <a:tc>
                  <a:txBody>
                    <a:bodyPr/>
                    <a:lstStyle/>
                    <a:p>
                      <a:r>
                        <a:rPr lang="en-US" altLang="zh-CN" dirty="0"/>
                        <a:t>0x02</a:t>
                      </a:r>
                      <a:endParaRPr lang="zh-CN" altLang="en-US" dirty="0"/>
                    </a:p>
                  </a:txBody>
                  <a:tcPr/>
                </a:tc>
                <a:tc>
                  <a:txBody>
                    <a:bodyPr/>
                    <a:lstStyle/>
                    <a:p>
                      <a:r>
                        <a:rPr lang="en-US" altLang="zh-CN" dirty="0"/>
                        <a:t>0x03</a:t>
                      </a:r>
                      <a:endParaRPr lang="zh-CN" altLang="en-US" dirty="0"/>
                    </a:p>
                  </a:txBody>
                  <a:tcPr/>
                </a:tc>
                <a:tc>
                  <a:txBody>
                    <a:bodyPr/>
                    <a:lstStyle/>
                    <a:p>
                      <a:r>
                        <a:rPr lang="en-US" altLang="zh-CN" dirty="0"/>
                        <a:t>0x04</a:t>
                      </a:r>
                      <a:endParaRPr lang="zh-CN" altLang="en-US" dirty="0"/>
                    </a:p>
                  </a:txBody>
                  <a:tcPr/>
                </a:tc>
                <a:tc>
                  <a:txBody>
                    <a:bodyPr/>
                    <a:lstStyle/>
                    <a:p>
                      <a:r>
                        <a:rPr lang="en-US" altLang="zh-CN" dirty="0"/>
                        <a:t>0x05</a:t>
                      </a:r>
                      <a:endParaRPr lang="zh-CN" altLang="en-US" dirty="0"/>
                    </a:p>
                  </a:txBody>
                  <a:tcPr/>
                </a:tc>
                <a:tc>
                  <a:txBody>
                    <a:bodyPr/>
                    <a:lstStyle/>
                    <a:p>
                      <a:r>
                        <a:rPr lang="en-US" altLang="zh-CN" dirty="0"/>
                        <a:t>0x06</a:t>
                      </a:r>
                      <a:endParaRPr lang="zh-CN" altLang="en-US" dirty="0"/>
                    </a:p>
                  </a:txBody>
                  <a:tcPr/>
                </a:tc>
                <a:tc>
                  <a:txBody>
                    <a:bodyPr/>
                    <a:lstStyle/>
                    <a:p>
                      <a:r>
                        <a:rPr lang="en-US" altLang="zh-CN" dirty="0"/>
                        <a:t>0x07</a:t>
                      </a:r>
                      <a:endParaRPr lang="zh-CN" altLang="en-US" dirty="0"/>
                    </a:p>
                  </a:txBody>
                  <a:tcPr/>
                </a:tc>
                <a:extLst>
                  <a:ext uri="{0D108BD9-81ED-4DB2-BD59-A6C34878D82A}">
                    <a16:rowId xmlns:a16="http://schemas.microsoft.com/office/drawing/2014/main" val="3289824738"/>
                  </a:ext>
                </a:extLst>
              </a:tr>
              <a:tr h="370840">
                <a:tc>
                  <a:txBody>
                    <a:bodyPr/>
                    <a:lstStyle/>
                    <a:p>
                      <a:r>
                        <a:rPr lang="en-US" altLang="zh-CN" dirty="0"/>
                        <a:t>Val.</a:t>
                      </a:r>
                      <a:endParaRPr lang="zh-CN" altLang="en-US" dirty="0"/>
                    </a:p>
                  </a:txBody>
                  <a:tcPr/>
                </a:tc>
                <a:tc gridSpan="8">
                  <a:txBody>
                    <a:bodyPr/>
                    <a:lstStyle/>
                    <a:p>
                      <a:pPr algn="ctr"/>
                      <a:r>
                        <a:rPr lang="en-US" altLang="zh-CN" dirty="0"/>
                        <a:t>100</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283145218"/>
                  </a:ext>
                </a:extLst>
              </a:tr>
            </a:tbl>
          </a:graphicData>
        </a:graphic>
      </p:graphicFrame>
      <p:cxnSp>
        <p:nvCxnSpPr>
          <p:cNvPr id="6" name="直接箭头连接符 5">
            <a:extLst>
              <a:ext uri="{FF2B5EF4-FFF2-40B4-BE49-F238E27FC236}">
                <a16:creationId xmlns:a16="http://schemas.microsoft.com/office/drawing/2014/main" id="{8ADB06CA-3F52-437B-80B2-B6AF589A3484}"/>
              </a:ext>
            </a:extLst>
          </p:cNvPr>
          <p:cNvCxnSpPr>
            <a:cxnSpLocks/>
          </p:cNvCxnSpPr>
          <p:nvPr/>
        </p:nvCxnSpPr>
        <p:spPr>
          <a:xfrm flipV="1">
            <a:off x="1808314" y="3797300"/>
            <a:ext cx="0" cy="541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533B7B68-2F30-4A36-B6AF-EF3B049B37FF}"/>
              </a:ext>
            </a:extLst>
          </p:cNvPr>
          <p:cNvSpPr txBox="1"/>
          <p:nvPr/>
        </p:nvSpPr>
        <p:spPr>
          <a:xfrm>
            <a:off x="1660125" y="4279329"/>
            <a:ext cx="1012054" cy="369332"/>
          </a:xfrm>
          <a:prstGeom prst="rect">
            <a:avLst/>
          </a:prstGeom>
          <a:noFill/>
        </p:spPr>
        <p:txBody>
          <a:bodyPr wrap="square" rtlCol="0">
            <a:spAutoFit/>
          </a:bodyPr>
          <a:lstStyle/>
          <a:p>
            <a:r>
              <a:rPr lang="en-US" altLang="zh-CN" dirty="0"/>
              <a:t>p</a:t>
            </a:r>
            <a:endParaRPr lang="zh-CN" altLang="en-US" dirty="0"/>
          </a:p>
        </p:txBody>
      </p:sp>
    </p:spTree>
    <p:extLst>
      <p:ext uri="{BB962C8B-B14F-4D97-AF65-F5344CB8AC3E}">
        <p14:creationId xmlns:p14="http://schemas.microsoft.com/office/powerpoint/2010/main" val="590987231"/>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539</TotalTime>
  <Words>932</Words>
  <Application>Microsoft Office PowerPoint</Application>
  <PresentationFormat>宽屏</PresentationFormat>
  <Paragraphs>177</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Arial</vt:lpstr>
      <vt:lpstr>Trebuchet MS</vt:lpstr>
      <vt:lpstr>Wingdings</vt:lpstr>
      <vt:lpstr>Wingdings 3</vt:lpstr>
      <vt:lpstr>平面</vt:lpstr>
      <vt:lpstr>VG101 Jigang RC8 </vt:lpstr>
      <vt:lpstr>C-style String</vt:lpstr>
      <vt:lpstr>C-style string</vt:lpstr>
      <vt:lpstr>C-style string</vt:lpstr>
      <vt:lpstr>C-style string</vt:lpstr>
      <vt:lpstr>C-style string</vt:lpstr>
      <vt:lpstr>C-style string</vt:lpstr>
      <vt:lpstr>Pointer and address</vt:lpstr>
      <vt:lpstr>Pointer and memory</vt:lpstr>
      <vt:lpstr>Type and sizeof operator</vt:lpstr>
      <vt:lpstr>Arithmetic operation of pointer</vt:lpstr>
      <vt:lpstr>Pointer as arguments</vt:lpstr>
      <vt:lpstr>Wild pointer</vt:lpstr>
      <vt:lpstr>Special types of pointer</vt:lpstr>
      <vt:lpstr>Dynamic Memory Allocation</vt:lpstr>
      <vt:lpstr>Dynamic Memory Allocation</vt:lpstr>
      <vt:lpstr>Sample of string process: RPN, reverse polish notation</vt:lpstr>
      <vt:lpstr>Algorithms on arrays, strings and pointer</vt:lpstr>
      <vt:lpstr>About LAB5 – How to deal with expressions with parenthesis</vt:lpstr>
      <vt:lpstr>About LAB5 – How to deal with expressions with parenthesis</vt:lpstr>
      <vt:lpstr>Thanks for your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VG101 Jigang RC7</dc:title>
  <dc:creator>2249055817@qq.com</dc:creator>
  <cp:lastModifiedBy>2249055817@qq.com</cp:lastModifiedBy>
  <cp:revision>19</cp:revision>
  <dcterms:created xsi:type="dcterms:W3CDTF">2019-11-02T00:31:43Z</dcterms:created>
  <dcterms:modified xsi:type="dcterms:W3CDTF">2019-11-02T09:31:09Z</dcterms:modified>
</cp:coreProperties>
</file>