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6" r:id="rId19"/>
    <p:sldId id="287" r:id="rId20"/>
    <p:sldId id="288" r:id="rId21"/>
    <p:sldId id="273" r:id="rId22"/>
    <p:sldId id="274" r:id="rId23"/>
    <p:sldId id="275" r:id="rId24"/>
    <p:sldId id="276" r:id="rId25"/>
    <p:sldId id="289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91" r:id="rId36"/>
    <p:sldId id="290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7DD8-12BF-44C4-B6AD-AAC3CD346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VG101 </a:t>
            </a:r>
            <a:r>
              <a:rPr lang="en-US" altLang="zh-CN" dirty="0" err="1"/>
              <a:t>Jigang</a:t>
            </a:r>
            <a:r>
              <a:rPr lang="en-US" altLang="zh-CN" dirty="0"/>
              <a:t> RC7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B916A0-9DCD-4FEF-9F3C-A41FD4AB4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Wang, </a:t>
            </a:r>
            <a:r>
              <a:rPr lang="en-US" altLang="zh-CN" dirty="0" err="1"/>
              <a:t>Kaibin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59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B9D38-67EB-4B70-B113-9921061E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97845" cy="1320800"/>
          </a:xfrm>
        </p:spPr>
        <p:txBody>
          <a:bodyPr/>
          <a:lstStyle/>
          <a:p>
            <a:r>
              <a:rPr lang="en-US" altLang="zh-CN" dirty="0"/>
              <a:t>C Language – Array and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B36F8-BDBE-4BBC-B59C-0514098F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array variable is actually the pointer that points to the first element.</a:t>
            </a:r>
          </a:p>
          <a:p>
            <a:r>
              <a:rPr lang="en-US" altLang="zh-CN" dirty="0"/>
              <a:t>We can see that the array doesn’t contain information of its length, so to read the length of an array is impossible.</a:t>
            </a:r>
          </a:p>
          <a:p>
            <a:r>
              <a:rPr lang="en-US" altLang="zh-CN" dirty="0"/>
              <a:t>To pass an array to a function, it’s actually passed by pointer. The change to the array in the function will cause to original array to be changed.</a:t>
            </a:r>
          </a:p>
          <a:p>
            <a:r>
              <a:rPr lang="en-US" altLang="zh-CN" dirty="0"/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138689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B9D38-67EB-4B70-B113-9921061E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97845" cy="1320800"/>
          </a:xfrm>
        </p:spPr>
        <p:txBody>
          <a:bodyPr/>
          <a:lstStyle/>
          <a:p>
            <a:r>
              <a:rPr lang="en-US" altLang="zh-CN" dirty="0"/>
              <a:t>C Language – Array and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B36F8-BDBE-4BBC-B59C-0514098F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  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void foo(int </a:t>
            </a:r>
            <a:r>
              <a:rPr lang="en-US" altLang="zh-CN" dirty="0" err="1"/>
              <a:t>arr</a:t>
            </a:r>
            <a:r>
              <a:rPr lang="en-US" altLang="zh-CN" dirty="0"/>
              <a:t>[]);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int main() {</a:t>
            </a:r>
          </a:p>
          <a:p>
            <a:pPr marL="0" indent="0">
              <a:buNone/>
            </a:pPr>
            <a:r>
              <a:rPr lang="en-US" altLang="zh-CN" dirty="0"/>
              <a:t>      int </a:t>
            </a:r>
            <a:r>
              <a:rPr lang="en-US" altLang="zh-CN" dirty="0" err="1"/>
              <a:t>arr</a:t>
            </a:r>
            <a:r>
              <a:rPr lang="en-US" altLang="zh-CN" dirty="0"/>
              <a:t>[] = {1, 2, 3, 4};</a:t>
            </a:r>
          </a:p>
          <a:p>
            <a:pPr marL="0" indent="0">
              <a:buNone/>
            </a:pPr>
            <a:r>
              <a:rPr lang="en-US" altLang="zh-CN" dirty="0"/>
              <a:t>      foo(</a:t>
            </a:r>
            <a:r>
              <a:rPr lang="en-US" altLang="zh-CN" dirty="0" err="1"/>
              <a:t>arr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arr</a:t>
            </a:r>
            <a:r>
              <a:rPr lang="en-US" altLang="zh-CN" dirty="0"/>
              <a:t>[0]); // What will it print?</a:t>
            </a:r>
          </a:p>
          <a:p>
            <a:pPr marL="0" indent="0">
              <a:buNone/>
            </a:pPr>
            <a:r>
              <a:rPr lang="en-US" altLang="zh-CN" dirty="0"/>
              <a:t>      return 0;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void foo(int </a:t>
            </a:r>
            <a:r>
              <a:rPr lang="en-US" altLang="zh-CN" dirty="0" err="1"/>
              <a:t>arr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arr</a:t>
            </a:r>
            <a:r>
              <a:rPr lang="en-US" altLang="zh-CN" dirty="0"/>
              <a:t>[0] = 2;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2347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7AC54-AD76-47F8-A7E4-6625F08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57903" cy="1320800"/>
          </a:xfrm>
        </p:spPr>
        <p:txBody>
          <a:bodyPr/>
          <a:lstStyle/>
          <a:p>
            <a:r>
              <a:rPr lang="en-US" altLang="zh-CN" dirty="0"/>
              <a:t>C Language – Array and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E95F1-B8B9-426D-B6CC-F6A29BE6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this feature to simulate multi return values.</a:t>
            </a:r>
          </a:p>
          <a:p>
            <a:r>
              <a:rPr lang="en-US" altLang="zh-CN" dirty="0"/>
              <a:t>See example in WSL…</a:t>
            </a:r>
          </a:p>
        </p:txBody>
      </p:sp>
    </p:spTree>
    <p:extLst>
      <p:ext uri="{BB962C8B-B14F-4D97-AF65-F5344CB8AC3E}">
        <p14:creationId xmlns:p14="http://schemas.microsoft.com/office/powerpoint/2010/main" val="305811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336B-E908-4D2B-8113-BE4F3EC6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07569" cy="1320800"/>
          </a:xfrm>
        </p:spPr>
        <p:txBody>
          <a:bodyPr/>
          <a:lstStyle/>
          <a:p>
            <a:r>
              <a:rPr lang="en-US" altLang="zh-CN" dirty="0"/>
              <a:t>C Language – Array and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2B013-DC23-4F8B-B0F4-7CC6F234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the indexing of array exceeds boundary?</a:t>
            </a:r>
          </a:p>
          <a:p>
            <a:r>
              <a:rPr lang="en-US" altLang="zh-CN" dirty="0"/>
              <a:t>See examples in WSL…</a:t>
            </a:r>
          </a:p>
        </p:txBody>
      </p:sp>
    </p:spTree>
    <p:extLst>
      <p:ext uri="{BB962C8B-B14F-4D97-AF65-F5344CB8AC3E}">
        <p14:creationId xmlns:p14="http://schemas.microsoft.com/office/powerpoint/2010/main" val="172764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E2BEC-D55D-44FA-9BB3-DFB3A5E4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3070" cy="1320800"/>
          </a:xfrm>
        </p:spPr>
        <p:txBody>
          <a:bodyPr/>
          <a:lstStyle/>
          <a:p>
            <a:r>
              <a:rPr lang="en-US" altLang="zh-CN" dirty="0"/>
              <a:t>C Language – Array and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D8225-BE17-4ED3-96F2-FA8F83E1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we initialize a huge array in a function? – Stack Overflow.</a:t>
            </a:r>
          </a:p>
          <a:p>
            <a:pPr marL="0" indent="0">
              <a:buNone/>
            </a:pPr>
            <a:r>
              <a:rPr lang="en-US" altLang="zh-CN" dirty="0"/>
              <a:t>	int main() {</a:t>
            </a:r>
          </a:p>
          <a:p>
            <a:pPr marL="0" indent="0">
              <a:buNone/>
            </a:pPr>
            <a:r>
              <a:rPr lang="en-US" altLang="zh-CN" dirty="0"/>
              <a:t>		int </a:t>
            </a:r>
            <a:r>
              <a:rPr lang="en-US" altLang="zh-CN" dirty="0" err="1"/>
              <a:t>arr</a:t>
            </a:r>
            <a:r>
              <a:rPr lang="en-US" altLang="zh-CN" dirty="0"/>
              <a:t>[3879731] = {0};</a:t>
            </a:r>
          </a:p>
          <a:p>
            <a:pPr marL="0" indent="0">
              <a:buNone/>
            </a:pPr>
            <a:r>
              <a:rPr lang="en-US" altLang="zh-CN" dirty="0"/>
              <a:t>		return 0;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26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AC8BA-82B5-4C96-88FC-3382FA48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Array and Data 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11511-62B1-42C1-949C-EC5F730D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Array can construct the simplest data structure – linear structure. The representatives are list, stack and queue. In this RC, I will introduce stack and queue to you.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48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84302-8B72-423F-B212-498F63BD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12618" cy="1320800"/>
          </a:xfrm>
        </p:spPr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FF5B0-BE90-4C8B-A13F-A658E6E9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is a so-called LIFO (Last In First Out) structure.</a:t>
            </a:r>
          </a:p>
          <a:p>
            <a:r>
              <a:rPr lang="en-US" altLang="zh-CN" dirty="0"/>
              <a:t>There are two operations of a stack,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Push stack: Add an element to the top of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Pop: Pop the top-most element and get its value.</a:t>
            </a:r>
          </a:p>
          <a:p>
            <a:r>
              <a:rPr lang="en-US" altLang="zh-CN" dirty="0"/>
              <a:t>How to realize a stack in C language?</a:t>
            </a:r>
          </a:p>
          <a:p>
            <a:pPr marL="0" indent="0">
              <a:buNone/>
            </a:pPr>
            <a:r>
              <a:rPr lang="en-US" altLang="zh-CN" dirty="0"/>
              <a:t>	int stack[MAX_ELTS], top = 0; // This top is called stack-top pointer</a:t>
            </a:r>
          </a:p>
          <a:p>
            <a:pPr marL="0" indent="0">
              <a:buNone/>
            </a:pPr>
            <a:r>
              <a:rPr lang="en-US" altLang="zh-CN" dirty="0"/>
              <a:t>	stack[top++] = </a:t>
            </a:r>
            <a:r>
              <a:rPr lang="en-US" altLang="zh-CN" dirty="0" err="1"/>
              <a:t>elt</a:t>
            </a:r>
            <a:r>
              <a:rPr lang="en-US" altLang="zh-CN" dirty="0"/>
              <a:t>; // Push stack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elt</a:t>
            </a:r>
            <a:r>
              <a:rPr lang="en-US" altLang="zh-CN" dirty="0"/>
              <a:t> = stack[--top]; // Pop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66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D58DA-E7B5-4019-984D-38DD4A5D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55231" cy="1320800"/>
          </a:xfrm>
        </p:spPr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F8911-A213-4FBC-BFC2-8397511D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actions in a linear recursive structure(a function call itself once a time)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abstracted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stack.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push</a:t>
            </a:r>
            <a:r>
              <a:rPr lang="zh-CN" altLang="en-US" dirty="0"/>
              <a:t> </a:t>
            </a:r>
            <a:r>
              <a:rPr lang="en-US" altLang="zh-CN" dirty="0"/>
              <a:t>and each return is a pop.</a:t>
            </a:r>
          </a:p>
          <a:p>
            <a:r>
              <a:rPr lang="en-US" altLang="zh-CN" dirty="0"/>
              <a:t>So we can change linear recursive structure to iterative structure using stack structure.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1FB784-A8DD-427F-9FC8-0DBBBA55EFA2}"/>
              </a:ext>
            </a:extLst>
          </p:cNvPr>
          <p:cNvSpPr txBox="1"/>
          <p:nvPr/>
        </p:nvSpPr>
        <p:spPr>
          <a:xfrm>
            <a:off x="6096000" y="3531765"/>
            <a:ext cx="32928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while(!</a:t>
            </a:r>
            <a:r>
              <a:rPr lang="en-US" altLang="zh-CN" dirty="0" err="1"/>
              <a:t>end_condition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	do some operations…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push_stack</a:t>
            </a:r>
            <a:r>
              <a:rPr lang="en-US" altLang="zh-CN" dirty="0"/>
              <a:t>(result1);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while(top != 0) {</a:t>
            </a:r>
          </a:p>
          <a:p>
            <a:r>
              <a:rPr lang="en-US" altLang="zh-CN" dirty="0"/>
              <a:t>		elt1 = </a:t>
            </a:r>
            <a:r>
              <a:rPr lang="en-US" altLang="zh-CN" dirty="0" err="1"/>
              <a:t>pop_stack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arg</a:t>
            </a:r>
            <a:r>
              <a:rPr lang="en-US" altLang="zh-CN" dirty="0"/>
              <a:t> = </a:t>
            </a:r>
            <a:r>
              <a:rPr lang="en-US" altLang="zh-CN" dirty="0" err="1"/>
              <a:t>pop_stack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do some operations…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push_stack</a:t>
            </a:r>
            <a:r>
              <a:rPr lang="en-US" altLang="zh-CN" dirty="0"/>
              <a:t>(result2);</a:t>
            </a:r>
          </a:p>
          <a:p>
            <a:r>
              <a:rPr lang="en-US" altLang="zh-CN" dirty="0"/>
              <a:t>	}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898525-F301-49A8-93EA-0B6B6AD19D58}"/>
              </a:ext>
            </a:extLst>
          </p:cNvPr>
          <p:cNvSpPr txBox="1"/>
          <p:nvPr/>
        </p:nvSpPr>
        <p:spPr>
          <a:xfrm>
            <a:off x="1065402" y="3791824"/>
            <a:ext cx="4681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arg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do some operations…</a:t>
            </a:r>
          </a:p>
          <a:p>
            <a:r>
              <a:rPr lang="en-US" altLang="zh-CN" dirty="0"/>
              <a:t>	elt1 = fun(result1);</a:t>
            </a:r>
          </a:p>
          <a:p>
            <a:r>
              <a:rPr lang="en-US" altLang="zh-CN" dirty="0"/>
              <a:t>	do some operations…</a:t>
            </a:r>
          </a:p>
          <a:p>
            <a:r>
              <a:rPr lang="en-US" altLang="zh-CN" dirty="0"/>
              <a:t>	return result2;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24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C4471-9B56-4884-83A9-80A04839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2253E-6A23-4333-8996-644E20B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concrete example: partial sum problem.</a:t>
            </a:r>
          </a:p>
          <a:p>
            <a:r>
              <a:rPr lang="en-US" altLang="zh-CN" dirty="0"/>
              <a:t>Given a set of numbers L, and a number a. Find a combination of elements in L whose sum is a. If there are multiple combinations, print the best combination, which satisfies: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The amount of numbers in the combination is the smallest.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The largest number of the combination is the smallest.</a:t>
            </a:r>
          </a:p>
          <a:p>
            <a:endParaRPr lang="en-US" altLang="zh-CN" dirty="0"/>
          </a:p>
          <a:p>
            <a:r>
              <a:rPr lang="en-US" altLang="zh-CN" dirty="0"/>
              <a:t>Inputs: n a L1 L2 … (n is the count of number in L, n &lt; 10), assume L is sorted and assume the size of combination is smaller than 100.</a:t>
            </a:r>
          </a:p>
        </p:txBody>
      </p:sp>
    </p:spTree>
    <p:extLst>
      <p:ext uri="{BB962C8B-B14F-4D97-AF65-F5344CB8AC3E}">
        <p14:creationId xmlns:p14="http://schemas.microsoft.com/office/powerpoint/2010/main" val="39001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2DAF-2B2F-466C-A956-9BC5777B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B7E40-D3F6-4A94-9A58-176F16E0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solve? Search all possible combinations.</a:t>
            </a:r>
          </a:p>
          <a:p>
            <a:r>
              <a:rPr lang="en-US" altLang="zh-CN" dirty="0"/>
              <a:t>See sample code in WSL…</a:t>
            </a:r>
          </a:p>
        </p:txBody>
      </p:sp>
    </p:spTree>
    <p:extLst>
      <p:ext uri="{BB962C8B-B14F-4D97-AF65-F5344CB8AC3E}">
        <p14:creationId xmlns:p14="http://schemas.microsoft.com/office/powerpoint/2010/main" val="105923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480AD-B521-4CA9-BB78-8E403735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9397" cy="1320800"/>
          </a:xfrm>
        </p:spPr>
        <p:txBody>
          <a:bodyPr/>
          <a:lstStyle/>
          <a:p>
            <a:r>
              <a:rPr lang="en-US" altLang="zh-CN" dirty="0"/>
              <a:t>C Language – Type and Variable Declaration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64153-AD88-424F-88D9-27CC371C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is a Strong-type language (in comparison to </a:t>
            </a:r>
            <a:r>
              <a:rPr lang="en-US" altLang="zh-CN" dirty="0" err="1"/>
              <a:t>Matlab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Type in C: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Integer: int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Floating point: float &amp; double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Character: char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User-defined types/Composition types (such as structs, pointers and arrays)</a:t>
            </a:r>
          </a:p>
          <a:p>
            <a:r>
              <a:rPr lang="en-US" altLang="zh-CN" dirty="0"/>
              <a:t>Variable Definition: Type name;</a:t>
            </a:r>
          </a:p>
          <a:p>
            <a:r>
              <a:rPr lang="en-US" altLang="zh-CN" dirty="0"/>
              <a:t>Undeclared variable will cause an error in C!!</a:t>
            </a:r>
          </a:p>
        </p:txBody>
      </p:sp>
    </p:spTree>
    <p:extLst>
      <p:ext uri="{BB962C8B-B14F-4D97-AF65-F5344CB8AC3E}">
        <p14:creationId xmlns:p14="http://schemas.microsoft.com/office/powerpoint/2010/main" val="295408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FA2BB-C051-4A7E-ADCB-2FD3F11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FD9F2-D653-423A-93BE-E759A565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algorithm is called DFS (depth first search), we will have lab question about this algorithm.</a:t>
            </a:r>
          </a:p>
          <a:p>
            <a:r>
              <a:rPr lang="en-US" altLang="zh-CN" dirty="0"/>
              <a:t>However, DFS may fail, if the complexity is too high.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90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75E18-0554-4540-9236-5E5E52B4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55899" cy="1320800"/>
          </a:xfrm>
        </p:spPr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08854-CF33-41A5-9DA6-5AA2A178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concrete example: How to calculate Egyptian fraction? (Lab5 Question2 of FA18)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3946C-79A1-4408-B091-CB8E6D0DE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13"/>
          <a:stretch/>
        </p:blipFill>
        <p:spPr>
          <a:xfrm>
            <a:off x="470216" y="2734811"/>
            <a:ext cx="8046974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1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6705B0-D933-4D8F-B2AD-D24C95A05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93"/>
          <a:stretch/>
        </p:blipFill>
        <p:spPr>
          <a:xfrm>
            <a:off x="226935" y="243280"/>
            <a:ext cx="8046974" cy="2839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D96444-F97F-45A5-89AC-7D165946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08" y="3271619"/>
            <a:ext cx="64579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1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D434B-A28E-4C83-B3FA-B7D220D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04229" cy="1320800"/>
          </a:xfrm>
        </p:spPr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88A1C-7C00-49D1-ADC0-0CF78C87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calculate? An intuitive idea: DFS.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 to determine the end point for each layer? Pass the best value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A948B4-239A-4050-83DE-DE49BB86E756}"/>
              </a:ext>
            </a:extLst>
          </p:cNvPr>
          <p:cNvSpPr txBox="1"/>
          <p:nvPr/>
        </p:nvSpPr>
        <p:spPr>
          <a:xfrm>
            <a:off x="4439270" y="2733413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19/45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7EA97F-E9EE-4107-822D-8808F6F18743}"/>
              </a:ext>
            </a:extLst>
          </p:cNvPr>
          <p:cNvSpPr txBox="1"/>
          <p:nvPr/>
        </p:nvSpPr>
        <p:spPr>
          <a:xfrm>
            <a:off x="6856635" y="3581400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1/6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64EB33-0177-4FFD-B4AE-B0C9CE09688B}"/>
              </a:ext>
            </a:extLst>
          </p:cNvPr>
          <p:cNvSpPr txBox="1"/>
          <p:nvPr/>
        </p:nvSpPr>
        <p:spPr>
          <a:xfrm>
            <a:off x="4439270" y="3244334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C0E99A-030F-4CB9-8896-16F32E9FF1E5}"/>
              </a:ext>
            </a:extLst>
          </p:cNvPr>
          <p:cNvSpPr txBox="1"/>
          <p:nvPr/>
        </p:nvSpPr>
        <p:spPr>
          <a:xfrm>
            <a:off x="6856636" y="3244334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1/5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D90BA2-A174-4658-8990-1EA32ABEB7FA}"/>
              </a:ext>
            </a:extLst>
          </p:cNvPr>
          <p:cNvSpPr txBox="1"/>
          <p:nvPr/>
        </p:nvSpPr>
        <p:spPr>
          <a:xfrm>
            <a:off x="1172917" y="3659189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7D2C4D-91CE-4A32-83D6-E2F62A68800C}"/>
              </a:ext>
            </a:extLst>
          </p:cNvPr>
          <p:cNvSpPr txBox="1"/>
          <p:nvPr/>
        </p:nvSpPr>
        <p:spPr>
          <a:xfrm>
            <a:off x="2021905" y="3659189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1/15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742177-E926-4F75-B51A-DCD10243958A}"/>
              </a:ext>
            </a:extLst>
          </p:cNvPr>
          <p:cNvSpPr txBox="1"/>
          <p:nvPr/>
        </p:nvSpPr>
        <p:spPr>
          <a:xfrm>
            <a:off x="2917998" y="3659189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1/18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8BF735-320B-4DBF-AF7B-31B85536807F}"/>
              </a:ext>
            </a:extLst>
          </p:cNvPr>
          <p:cNvSpPr txBox="1"/>
          <p:nvPr/>
        </p:nvSpPr>
        <p:spPr>
          <a:xfrm>
            <a:off x="4439270" y="3657092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CF27E5-663B-49EB-B7C6-3B0E8027FAEC}"/>
              </a:ext>
            </a:extLst>
          </p:cNvPr>
          <p:cNvSpPr txBox="1"/>
          <p:nvPr/>
        </p:nvSpPr>
        <p:spPr>
          <a:xfrm>
            <a:off x="2021905" y="3244334"/>
            <a:ext cx="10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877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534C5-3317-4E5A-A1E0-4AFA8ED6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46174" cy="1320800"/>
          </a:xfrm>
        </p:spPr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5E2F2-C085-4558-87DF-CE8E970A4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 Code in WSL..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778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81218-B01D-46DF-B7A4-23CA7E4D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6EFAE-DD65-43CE-ADDA-F32C1BFC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testcase that fails: 993 997.</a:t>
            </a:r>
          </a:p>
          <a:p>
            <a:r>
              <a:rPr lang="en-US" altLang="zh-CN" dirty="0"/>
              <a:t>How to solve this bug? We could combine it with BFS, we will talk about later in this RC.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474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CEA4B-5E03-4CF4-9914-C38F2350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1007" cy="1320800"/>
          </a:xfrm>
        </p:spPr>
        <p:txBody>
          <a:bodyPr/>
          <a:lstStyle/>
          <a:p>
            <a:r>
              <a:rPr lang="en-US" altLang="zh-CN" dirty="0"/>
              <a:t>Stack and Recursive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AB508-27A2-477C-B4DC-79D1AD7D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more applications:</a:t>
            </a:r>
          </a:p>
          <a:p>
            <a:pPr lvl="1"/>
            <a:r>
              <a:rPr lang="en-US" altLang="zh-CN" dirty="0"/>
              <a:t>Reverse Polish Expression</a:t>
            </a:r>
          </a:p>
          <a:p>
            <a:pPr lvl="1"/>
            <a:r>
              <a:rPr lang="en-US" altLang="zh-CN" dirty="0"/>
              <a:t>Function Stack (to design a compiler)</a:t>
            </a:r>
          </a:p>
          <a:p>
            <a:pPr lvl="1"/>
            <a:r>
              <a:rPr lang="en-US" altLang="zh-CN" dirty="0"/>
              <a:t>List and other linear recursive structures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738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B612A-F599-4E9B-9096-05F17128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18172-5889-4209-B821-F1EE5076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Different from stack, queue is a FIFO data structure, i.e. First In First Out.</a:t>
            </a:r>
          </a:p>
          <a:p>
            <a:r>
              <a:rPr lang="en-US" altLang="zh-CN" dirty="0"/>
              <a:t>There are two operations of a queue,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Enqueue: Add an element to the top of the queue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Dequeue: Pop the last element and get its value.</a:t>
            </a:r>
          </a:p>
          <a:p>
            <a:r>
              <a:rPr lang="en-US" altLang="zh-CN" dirty="0"/>
              <a:t>How to realize a queue in C language? (Especially the dequeue process)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Move each element in the dequeue process (time consuming).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Move the header pointer in the dequeue process (space consuming).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Use linked list (discrete distribution of memory).</a:t>
            </a:r>
          </a:p>
        </p:txBody>
      </p:sp>
    </p:spTree>
    <p:extLst>
      <p:ext uri="{BB962C8B-B14F-4D97-AF65-F5344CB8AC3E}">
        <p14:creationId xmlns:p14="http://schemas.microsoft.com/office/powerpoint/2010/main" val="1114419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EFE0-398C-449E-BA07-4064799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355F-9838-42A9-85E6-673FC00F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Boarder expansion and Queue.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D4CF07-9E28-4DF0-AAE9-41AF4041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4880"/>
              </p:ext>
            </p:extLst>
          </p:nvPr>
        </p:nvGraphicFramePr>
        <p:xfrm>
          <a:off x="983376" y="2783358"/>
          <a:ext cx="25903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67">
                  <a:extLst>
                    <a:ext uri="{9D8B030D-6E8A-4147-A177-3AD203B41FA5}">
                      <a16:colId xmlns:a16="http://schemas.microsoft.com/office/drawing/2014/main" val="312831491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80962508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33465563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324074064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11150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7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9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1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58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AA93150-3AA2-4BC6-A727-3E0A35277D55}"/>
              </a:ext>
            </a:extLst>
          </p:cNvPr>
          <p:cNvSpPr txBox="1"/>
          <p:nvPr/>
        </p:nvSpPr>
        <p:spPr>
          <a:xfrm>
            <a:off x="4211273" y="2894202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Target: b3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3988F-2267-48B8-8469-96EB6C43454C}"/>
              </a:ext>
            </a:extLst>
          </p:cNvPr>
          <p:cNvSpPr txBox="1"/>
          <p:nvPr/>
        </p:nvSpPr>
        <p:spPr>
          <a:xfrm>
            <a:off x="4211272" y="3592370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Border: b3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8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EFE0-398C-449E-BA07-4064799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355F-9838-42A9-85E6-673FC00F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Boarder expansion and Queue.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D4CF07-9E28-4DF0-AAE9-41AF4041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09250"/>
              </p:ext>
            </p:extLst>
          </p:nvPr>
        </p:nvGraphicFramePr>
        <p:xfrm>
          <a:off x="983376" y="2783358"/>
          <a:ext cx="25903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67">
                  <a:extLst>
                    <a:ext uri="{9D8B030D-6E8A-4147-A177-3AD203B41FA5}">
                      <a16:colId xmlns:a16="http://schemas.microsoft.com/office/drawing/2014/main" val="312831491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80962508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33465563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324074064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11150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7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9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1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58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AA93150-3AA2-4BC6-A727-3E0A35277D55}"/>
              </a:ext>
            </a:extLst>
          </p:cNvPr>
          <p:cNvSpPr txBox="1"/>
          <p:nvPr/>
        </p:nvSpPr>
        <p:spPr>
          <a:xfrm>
            <a:off x="4211273" y="2894202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Target: b3 b2 c3 b4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3988F-2267-48B8-8469-96EB6C43454C}"/>
              </a:ext>
            </a:extLst>
          </p:cNvPr>
          <p:cNvSpPr txBox="1"/>
          <p:nvPr/>
        </p:nvSpPr>
        <p:spPr>
          <a:xfrm>
            <a:off x="4211273" y="3594467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Border: </a:t>
            </a:r>
            <a:r>
              <a:rPr lang="en-US" altLang="zh-CN" dirty="0">
                <a:solidFill>
                  <a:schemeClr val="accent3"/>
                </a:solidFill>
              </a:rPr>
              <a:t>b3</a:t>
            </a:r>
            <a:r>
              <a:rPr lang="en-US" altLang="zh-CN" dirty="0"/>
              <a:t> b2 c3 b4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42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E34B2-CB10-4D61-94DC-1E26FEBA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Grammar Specifications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283E6-A2ED-4B80-8CAB-C711E92F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‘;’ is the </a:t>
            </a:r>
            <a:r>
              <a:rPr lang="en-US" altLang="zh-CN" dirty="0">
                <a:solidFill>
                  <a:srgbClr val="FF0000"/>
                </a:solidFill>
              </a:rPr>
              <a:t>only </a:t>
            </a:r>
            <a:r>
              <a:rPr lang="en-US" altLang="zh-CN" dirty="0">
                <a:solidFill>
                  <a:schemeClr val="tx1"/>
                </a:solidFill>
              </a:rPr>
              <a:t>end sign of a sentence. E.g.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int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a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=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0;    //This is a valid C sentence</a:t>
            </a:r>
            <a:endParaRPr lang="en-US" altLang="zh-CN" dirty="0"/>
          </a:p>
          <a:p>
            <a:r>
              <a:rPr lang="en-US" altLang="zh-CN" dirty="0"/>
              <a:t>Block of program: Noted by {}, it also determines the scope of variable</a:t>
            </a:r>
          </a:p>
          <a:p>
            <a:r>
              <a:rPr lang="en-US" altLang="zh-CN" dirty="0"/>
              <a:t>Control sentences: control() {}, including if, while, for and switch</a:t>
            </a:r>
          </a:p>
        </p:txBody>
      </p:sp>
    </p:spTree>
    <p:extLst>
      <p:ext uri="{BB962C8B-B14F-4D97-AF65-F5344CB8AC3E}">
        <p14:creationId xmlns:p14="http://schemas.microsoft.com/office/powerpoint/2010/main" val="1983254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EFE0-398C-449E-BA07-4064799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355F-9838-42A9-85E6-673FC00F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Boarder expansion and Queue.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D4CF07-9E28-4DF0-AAE9-41AF4041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52752"/>
              </p:ext>
            </p:extLst>
          </p:nvPr>
        </p:nvGraphicFramePr>
        <p:xfrm>
          <a:off x="983376" y="2783358"/>
          <a:ext cx="25903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67">
                  <a:extLst>
                    <a:ext uri="{9D8B030D-6E8A-4147-A177-3AD203B41FA5}">
                      <a16:colId xmlns:a16="http://schemas.microsoft.com/office/drawing/2014/main" val="312831491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80962508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33465563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324074064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11150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7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9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1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58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AA93150-3AA2-4BC6-A727-3E0A35277D55}"/>
              </a:ext>
            </a:extLst>
          </p:cNvPr>
          <p:cNvSpPr txBox="1"/>
          <p:nvPr/>
        </p:nvSpPr>
        <p:spPr>
          <a:xfrm>
            <a:off x="4211273" y="2894202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Target: b3 b2 c3 b4 c2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3988F-2267-48B8-8469-96EB6C43454C}"/>
              </a:ext>
            </a:extLst>
          </p:cNvPr>
          <p:cNvSpPr txBox="1"/>
          <p:nvPr/>
        </p:nvSpPr>
        <p:spPr>
          <a:xfrm>
            <a:off x="4211273" y="3594467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Border: </a:t>
            </a:r>
            <a:r>
              <a:rPr lang="en-US" altLang="zh-CN" dirty="0">
                <a:solidFill>
                  <a:schemeClr val="accent3"/>
                </a:solidFill>
              </a:rPr>
              <a:t>b3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b2</a:t>
            </a:r>
            <a:r>
              <a:rPr lang="en-US" altLang="zh-CN" dirty="0"/>
              <a:t> c3 b4 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257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EFE0-398C-449E-BA07-4064799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355F-9838-42A9-85E6-673FC00F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Boarder expansion and Queue.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D4CF07-9E28-4DF0-AAE9-41AF4041B299}"/>
              </a:ext>
            </a:extLst>
          </p:cNvPr>
          <p:cNvGraphicFramePr>
            <a:graphicFrameLocks noGrp="1"/>
          </p:cNvGraphicFramePr>
          <p:nvPr/>
        </p:nvGraphicFramePr>
        <p:xfrm>
          <a:off x="983376" y="2783358"/>
          <a:ext cx="25903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67">
                  <a:extLst>
                    <a:ext uri="{9D8B030D-6E8A-4147-A177-3AD203B41FA5}">
                      <a16:colId xmlns:a16="http://schemas.microsoft.com/office/drawing/2014/main" val="312831491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80962508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33465563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324074064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11150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7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9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1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58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AA93150-3AA2-4BC6-A727-3E0A35277D55}"/>
              </a:ext>
            </a:extLst>
          </p:cNvPr>
          <p:cNvSpPr txBox="1"/>
          <p:nvPr/>
        </p:nvSpPr>
        <p:spPr>
          <a:xfrm>
            <a:off x="4211273" y="2894202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Target: b3 b2 c3 b4 c2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3988F-2267-48B8-8469-96EB6C43454C}"/>
              </a:ext>
            </a:extLst>
          </p:cNvPr>
          <p:cNvSpPr txBox="1"/>
          <p:nvPr/>
        </p:nvSpPr>
        <p:spPr>
          <a:xfrm>
            <a:off x="4211273" y="3594467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Border: </a:t>
            </a:r>
            <a:r>
              <a:rPr lang="en-US" altLang="zh-CN" dirty="0">
                <a:solidFill>
                  <a:schemeClr val="accent3"/>
                </a:solidFill>
              </a:rPr>
              <a:t>b3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b2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c3</a:t>
            </a:r>
            <a:r>
              <a:rPr lang="en-US" altLang="zh-CN" dirty="0"/>
              <a:t> b4 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684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EFE0-398C-449E-BA07-4064799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355F-9838-42A9-85E6-673FC00F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Boarder expansion and Queue.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D4CF07-9E28-4DF0-AAE9-41AF4041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63695"/>
              </p:ext>
            </p:extLst>
          </p:nvPr>
        </p:nvGraphicFramePr>
        <p:xfrm>
          <a:off x="983376" y="2783358"/>
          <a:ext cx="25903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67">
                  <a:extLst>
                    <a:ext uri="{9D8B030D-6E8A-4147-A177-3AD203B41FA5}">
                      <a16:colId xmlns:a16="http://schemas.microsoft.com/office/drawing/2014/main" val="312831491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80962508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33465563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324074064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11150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7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9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1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58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AA93150-3AA2-4BC6-A727-3E0A35277D55}"/>
              </a:ext>
            </a:extLst>
          </p:cNvPr>
          <p:cNvSpPr txBox="1"/>
          <p:nvPr/>
        </p:nvSpPr>
        <p:spPr>
          <a:xfrm>
            <a:off x="4211273" y="2894202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Target: b3 b2 c3 b4 c2 b5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3988F-2267-48B8-8469-96EB6C43454C}"/>
              </a:ext>
            </a:extLst>
          </p:cNvPr>
          <p:cNvSpPr txBox="1"/>
          <p:nvPr/>
        </p:nvSpPr>
        <p:spPr>
          <a:xfrm>
            <a:off x="4211273" y="3594467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Border: </a:t>
            </a:r>
            <a:r>
              <a:rPr lang="en-US" altLang="zh-CN" dirty="0">
                <a:solidFill>
                  <a:schemeClr val="accent3"/>
                </a:solidFill>
              </a:rPr>
              <a:t>b3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b2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c3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b4</a:t>
            </a:r>
            <a:r>
              <a:rPr lang="en-US" altLang="zh-CN" dirty="0"/>
              <a:t> c2 b5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125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EFE0-398C-449E-BA07-4064799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355F-9838-42A9-85E6-673FC00F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Boarder expansion and Queue.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D4CF07-9E28-4DF0-AAE9-41AF4041B299}"/>
              </a:ext>
            </a:extLst>
          </p:cNvPr>
          <p:cNvGraphicFramePr>
            <a:graphicFrameLocks noGrp="1"/>
          </p:cNvGraphicFramePr>
          <p:nvPr/>
        </p:nvGraphicFramePr>
        <p:xfrm>
          <a:off x="983376" y="2783358"/>
          <a:ext cx="25903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67">
                  <a:extLst>
                    <a:ext uri="{9D8B030D-6E8A-4147-A177-3AD203B41FA5}">
                      <a16:colId xmlns:a16="http://schemas.microsoft.com/office/drawing/2014/main" val="312831491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80962508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33465563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3240740643"/>
                    </a:ext>
                  </a:extLst>
                </a:gridCol>
                <a:gridCol w="518067">
                  <a:extLst>
                    <a:ext uri="{9D8B030D-6E8A-4147-A177-3AD203B41FA5}">
                      <a16:colId xmlns:a16="http://schemas.microsoft.com/office/drawing/2014/main" val="111150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7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9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1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58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AA93150-3AA2-4BC6-A727-3E0A35277D55}"/>
              </a:ext>
            </a:extLst>
          </p:cNvPr>
          <p:cNvSpPr txBox="1"/>
          <p:nvPr/>
        </p:nvSpPr>
        <p:spPr>
          <a:xfrm>
            <a:off x="4211273" y="2894202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Target: b3 b2 c3 b4 c2 b5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3988F-2267-48B8-8469-96EB6C43454C}"/>
              </a:ext>
            </a:extLst>
          </p:cNvPr>
          <p:cNvSpPr txBox="1"/>
          <p:nvPr/>
        </p:nvSpPr>
        <p:spPr>
          <a:xfrm>
            <a:off x="4211273" y="3594467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Border: </a:t>
            </a:r>
            <a:r>
              <a:rPr lang="en-US" altLang="zh-CN" dirty="0">
                <a:solidFill>
                  <a:schemeClr val="accent3"/>
                </a:solidFill>
              </a:rPr>
              <a:t>b3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b2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c3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b4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c2 b5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54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B3C78-ED59-49E1-9331-94CAD217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and 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A79DB-99F9-42B5-AC6B-34D84125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use this to implement our lab3?</a:t>
            </a:r>
          </a:p>
          <a:p>
            <a:r>
              <a:rPr lang="en-US" altLang="zh-CN" dirty="0"/>
              <a:t>Sample Code in WSL…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628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14BCC-A0AB-4137-9683-5DA60FD7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 a library of Queue in 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A9161-F07E-40AA-A927-06E69DD1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could see that a queue structure is more complex than stack, and we could not use just one sentence to accomplish the operations of Queue.</a:t>
            </a:r>
          </a:p>
          <a:p>
            <a:r>
              <a:rPr lang="en-US" altLang="zh-CN" dirty="0"/>
              <a:t>So we can write a library and use it in our program.</a:t>
            </a:r>
          </a:p>
          <a:p>
            <a:r>
              <a:rPr lang="en-US" altLang="zh-CN" dirty="0"/>
              <a:t>See codes in WSL…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247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B1E8F-3138-4736-A9A5-4D52B4A0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and DFS, Iterative 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BBA24-603E-4610-B80D-5FB5F5B7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see that pure DFS fails in calculation some Egyptian fraction, we could integrate it with BFS and get a improved algorithm called Iterative DFS.</a:t>
            </a:r>
          </a:p>
          <a:p>
            <a:r>
              <a:rPr lang="en-US" altLang="zh-CN" dirty="0"/>
              <a:t>How is it implemented?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fix the recursive layer depth and do DFS for this layer.</a:t>
            </a:r>
          </a:p>
          <a:p>
            <a:r>
              <a:rPr lang="en-US" altLang="zh-CN" dirty="0"/>
              <a:t>See sample codes in WSL…</a:t>
            </a:r>
          </a:p>
        </p:txBody>
      </p:sp>
    </p:spTree>
    <p:extLst>
      <p:ext uri="{BB962C8B-B14F-4D97-AF65-F5344CB8AC3E}">
        <p14:creationId xmlns:p14="http://schemas.microsoft.com/office/powerpoint/2010/main" val="398545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CD9954-062F-4362-8F9F-F3CA3FDEF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3C9BE94-1EF0-42EF-B86F-FFFA1E652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My OH will start soon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92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077E2-2995-4127-8D2A-077B8F14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Boolean and if/while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938EB-37E6-4F8E-B5D6-996316E4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 does not have a single Boolean/Logical value type, but all other type can represent a </a:t>
            </a:r>
            <a:r>
              <a:rPr lang="en-US" altLang="zh-CN" dirty="0" err="1"/>
              <a:t>boolean</a:t>
            </a:r>
            <a:r>
              <a:rPr lang="en-US" altLang="zh-CN" dirty="0"/>
              <a:t> value.</a:t>
            </a:r>
          </a:p>
          <a:p>
            <a:r>
              <a:rPr lang="en-US" altLang="zh-CN" dirty="0"/>
              <a:t>If the value tends to be all zero in memory, it will act as ‘false’ or it will be ‘true’.</a:t>
            </a:r>
          </a:p>
          <a:p>
            <a:r>
              <a:rPr lang="en-US" altLang="zh-CN" dirty="0" err="1"/>
              <a:t>stdbool.h</a:t>
            </a:r>
            <a:r>
              <a:rPr lang="en-US" altLang="zh-CN" dirty="0"/>
              <a:t> defines Boolean types (not usually used)</a:t>
            </a:r>
          </a:p>
          <a:p>
            <a:r>
              <a:rPr lang="en-US" altLang="zh-CN" dirty="0"/>
              <a:t>Logical operations in C: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Equal: == (= is also an operator in C, so a = b = c is valid, and if(a = 1) is also valid but it may cause some bugs)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Comparison: &gt;, &lt;, &gt;=, &lt;=, !=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Operators: ! (not), ||, &amp;&amp;</a:t>
            </a:r>
          </a:p>
          <a:p>
            <a:r>
              <a:rPr lang="en-US" altLang="zh-CN" dirty="0"/>
              <a:t>If and while sentence requires: if/while(Boolean) {}, to run the block if the Boolean is ‘true’.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66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D2783-9EAF-449F-993A-12E47A13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for loop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548F1-C860-4E94-9A08-4BE3D410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for(</a:t>
            </a:r>
            <a:r>
              <a:rPr lang="en-US" altLang="zh-CN" dirty="0" err="1"/>
              <a:t>initialization</a:t>
            </a:r>
            <a:r>
              <a:rPr lang="en-US" altLang="zh-CN" dirty="0" err="1">
                <a:solidFill>
                  <a:schemeClr val="accent3"/>
                </a:solidFill>
              </a:rPr>
              <a:t>;</a:t>
            </a:r>
            <a:r>
              <a:rPr lang="en-US" altLang="zh-CN" dirty="0" err="1"/>
              <a:t>condition</a:t>
            </a:r>
            <a:r>
              <a:rPr lang="en-US" altLang="zh-CN" dirty="0" err="1">
                <a:solidFill>
                  <a:schemeClr val="accent3"/>
                </a:solidFill>
              </a:rPr>
              <a:t>;</a:t>
            </a:r>
            <a:r>
              <a:rPr lang="en-US" altLang="zh-CN" dirty="0" err="1"/>
              <a:t>loop</a:t>
            </a:r>
            <a:r>
              <a:rPr lang="en-US" altLang="zh-CN" dirty="0"/>
              <a:t> operation) {}</a:t>
            </a:r>
          </a:p>
          <a:p>
            <a:r>
              <a:rPr lang="en-US" altLang="zh-CN" dirty="0"/>
              <a:t>It’s equal to:</a:t>
            </a:r>
          </a:p>
          <a:p>
            <a:pPr marL="0" indent="0">
              <a:buNone/>
            </a:pPr>
            <a:r>
              <a:rPr lang="en-US" altLang="zh-CN" dirty="0"/>
              <a:t>	initialization;</a:t>
            </a:r>
          </a:p>
          <a:p>
            <a:pPr marL="0" indent="0">
              <a:buNone/>
            </a:pPr>
            <a:r>
              <a:rPr lang="en-US" altLang="zh-CN" dirty="0"/>
              <a:t>	while(condition) {</a:t>
            </a:r>
          </a:p>
          <a:p>
            <a:pPr marL="0" indent="0">
              <a:buNone/>
            </a:pPr>
            <a:r>
              <a:rPr lang="en-US" altLang="zh-CN" dirty="0"/>
              <a:t>		…</a:t>
            </a:r>
          </a:p>
          <a:p>
            <a:pPr marL="0" indent="0">
              <a:buNone/>
            </a:pPr>
            <a:r>
              <a:rPr lang="en-US" altLang="zh-CN" dirty="0"/>
              <a:t>		loop operation;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r>
              <a:rPr lang="en-US" altLang="zh-CN" dirty="0"/>
              <a:t>For loop is the most massively used loop in C Language.</a:t>
            </a:r>
          </a:p>
        </p:txBody>
      </p:sp>
    </p:spTree>
    <p:extLst>
      <p:ext uri="{BB962C8B-B14F-4D97-AF65-F5344CB8AC3E}">
        <p14:creationId xmlns:p14="http://schemas.microsoft.com/office/powerpoint/2010/main" val="423860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591E6-0231-48D1-922D-1AA30505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Function Declaration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0BC00-F5DF-4334-82FE-8033E620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return_type</a:t>
            </a:r>
            <a:r>
              <a:rPr lang="en-US" altLang="zh-CN" dirty="0"/>
              <a:t> name(</a:t>
            </a:r>
            <a:r>
              <a:rPr lang="en-US" altLang="zh-CN" dirty="0" err="1"/>
              <a:t>argument_specification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In the case that no return value exist? Use void as the </a:t>
            </a:r>
            <a:r>
              <a:rPr lang="en-US" altLang="zh-CN" dirty="0" err="1"/>
              <a:t>return_type</a:t>
            </a:r>
            <a:endParaRPr lang="en-US" altLang="zh-CN" dirty="0"/>
          </a:p>
          <a:p>
            <a:r>
              <a:rPr lang="en-US" altLang="zh-CN" dirty="0"/>
              <a:t>Separate the declaration and realization: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return_type</a:t>
            </a:r>
            <a:r>
              <a:rPr lang="en-US" altLang="zh-CN" dirty="0"/>
              <a:t> name(</a:t>
            </a:r>
            <a:r>
              <a:rPr lang="en-US" altLang="zh-CN" dirty="0" err="1"/>
              <a:t>argument_specification</a:t>
            </a:r>
            <a:r>
              <a:rPr lang="en-US" altLang="zh-CN" dirty="0"/>
              <a:t>); // Declaration</a:t>
            </a:r>
          </a:p>
          <a:p>
            <a:pPr marL="0" indent="0">
              <a:buNone/>
            </a:pPr>
            <a:r>
              <a:rPr lang="en-US" altLang="zh-CN" dirty="0"/>
              <a:t>	int main() {} // Some functions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return_type</a:t>
            </a:r>
            <a:r>
              <a:rPr lang="en-US" altLang="zh-CN" dirty="0"/>
              <a:t> name(</a:t>
            </a:r>
            <a:r>
              <a:rPr lang="en-US" altLang="zh-CN" dirty="0" err="1"/>
              <a:t>argument_specification</a:t>
            </a:r>
            <a:r>
              <a:rPr lang="en-US" altLang="zh-CN" dirty="0"/>
              <a:t>) { // Realization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r>
              <a:rPr lang="en-US" altLang="zh-CN" dirty="0"/>
              <a:t>Why? Procedure abstraction.</a:t>
            </a:r>
          </a:p>
        </p:txBody>
      </p:sp>
    </p:spTree>
    <p:extLst>
      <p:ext uri="{BB962C8B-B14F-4D97-AF65-F5344CB8AC3E}">
        <p14:creationId xmlns:p14="http://schemas.microsoft.com/office/powerpoint/2010/main" val="338708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0541D-1743-47AF-99C2-CB932E27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Syntactic Sugar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5309B-397A-4E94-99C5-DD9498AE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provides some syntactic sugar to make our code more compact.</a:t>
            </a:r>
          </a:p>
          <a:p>
            <a:r>
              <a:rPr lang="en-US" altLang="zh-CN" dirty="0"/>
              <a:t>Self-operation: +=,-=…, ++, -- The operation that is made to the variable itself</a:t>
            </a:r>
          </a:p>
          <a:p>
            <a:pPr marL="0" indent="0">
              <a:buNone/>
            </a:pPr>
            <a:r>
              <a:rPr lang="en-US" altLang="zh-CN" dirty="0"/>
              <a:t>	Example usage: </a:t>
            </a:r>
            <a:r>
              <a:rPr lang="en-US" altLang="zh-CN" dirty="0" err="1"/>
              <a:t>arr</a:t>
            </a:r>
            <a:r>
              <a:rPr lang="en-US" altLang="zh-CN" dirty="0"/>
              <a:t>[size++] = </a:t>
            </a:r>
            <a:r>
              <a:rPr lang="en-US" altLang="zh-CN" dirty="0" err="1"/>
              <a:t>val</a:t>
            </a:r>
            <a:r>
              <a:rPr lang="en-US" altLang="zh-CN" dirty="0"/>
              <a:t>; // Push stack</a:t>
            </a:r>
          </a:p>
          <a:p>
            <a:r>
              <a:rPr lang="en-US" altLang="zh-CN" dirty="0"/>
              <a:t>Ternary operator: </a:t>
            </a:r>
            <a:r>
              <a:rPr lang="en-US" altLang="zh-CN" dirty="0" err="1"/>
              <a:t>Boolean?a:b</a:t>
            </a:r>
            <a:r>
              <a:rPr lang="en-US" altLang="zh-CN" dirty="0"/>
              <a:t>; returns a if Boolean is true, if not, return b</a:t>
            </a:r>
          </a:p>
          <a:p>
            <a:pPr marL="0" indent="0">
              <a:buNone/>
            </a:pPr>
            <a:r>
              <a:rPr lang="en-US" altLang="zh-CN" dirty="0"/>
              <a:t>	Example usage: </a:t>
            </a:r>
            <a:r>
              <a:rPr lang="en-US" altLang="zh-CN" dirty="0" err="1"/>
              <a:t>maxval</a:t>
            </a:r>
            <a:r>
              <a:rPr lang="en-US" altLang="zh-CN" dirty="0"/>
              <a:t> = a&gt;</a:t>
            </a:r>
            <a:r>
              <a:rPr lang="en-US" altLang="zh-CN" dirty="0" err="1"/>
              <a:t>b?a:b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‘=‘ operator: returns the both sides while making the assign process</a:t>
            </a:r>
          </a:p>
          <a:p>
            <a:pPr marL="0" indent="0">
              <a:buNone/>
            </a:pPr>
            <a:r>
              <a:rPr lang="en-US" altLang="zh-CN" dirty="0"/>
              <a:t>	Example usage: while((c = </a:t>
            </a:r>
            <a:r>
              <a:rPr lang="en-US" altLang="zh-CN" dirty="0" err="1"/>
              <a:t>getchar</a:t>
            </a:r>
            <a:r>
              <a:rPr lang="en-US" altLang="zh-CN" dirty="0"/>
              <a:t>()) != ‘\n’) 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24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13270-3969-4A93-B5EC-61F8E420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Language – Scoping and Life Period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E6BAF-6A3D-4EB6-B090-99B7828A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In C language, the scope of variable is determined by block.</a:t>
            </a:r>
          </a:p>
          <a:p>
            <a:r>
              <a:rPr lang="en-US" altLang="zh-CN" dirty="0"/>
              <a:t>When the variable is out of scope, the memory it occupies will be freed.</a:t>
            </a:r>
            <a:r>
              <a:rPr lang="zh-CN" altLang="en-US" dirty="0"/>
              <a:t> </a:t>
            </a:r>
            <a:r>
              <a:rPr lang="en-US" altLang="zh-CN" dirty="0"/>
              <a:t>This results in the life period of a variable.</a:t>
            </a:r>
          </a:p>
          <a:p>
            <a:r>
              <a:rPr lang="en-US" altLang="zh-CN" dirty="0"/>
              <a:t>E.g.</a:t>
            </a:r>
          </a:p>
          <a:p>
            <a:pPr marL="400050" lvl="1" indent="0">
              <a:buNone/>
            </a:pPr>
            <a:r>
              <a:rPr lang="en-US" altLang="zh-CN" dirty="0"/>
              <a:t>    int main() {</a:t>
            </a:r>
          </a:p>
          <a:p>
            <a:pPr marL="400050" lvl="1" indent="0">
              <a:buNone/>
            </a:pPr>
            <a:r>
              <a:rPr lang="en-US" altLang="zh-CN" dirty="0"/>
              <a:t>        int *p;</a:t>
            </a:r>
          </a:p>
          <a:p>
            <a:pPr marL="400050" lvl="1" indent="0">
              <a:buNone/>
            </a:pPr>
            <a:r>
              <a:rPr lang="en-US" altLang="zh-CN" dirty="0"/>
              <a:t>        {</a:t>
            </a:r>
          </a:p>
          <a:p>
            <a:pPr marL="400050" lvl="1" indent="0">
              <a:buNone/>
            </a:pPr>
            <a:r>
              <a:rPr lang="en-US" altLang="zh-CN" dirty="0"/>
              <a:t>            int </a:t>
            </a:r>
            <a:r>
              <a:rPr lang="en-US" altLang="zh-CN" dirty="0" err="1"/>
              <a:t>arr</a:t>
            </a:r>
            <a:r>
              <a:rPr lang="en-US" altLang="zh-CN" dirty="0"/>
              <a:t>[] = {1, 2, 3, 4};</a:t>
            </a:r>
          </a:p>
          <a:p>
            <a:pPr marL="400050" lvl="1" indent="0">
              <a:buNone/>
            </a:pPr>
            <a:r>
              <a:rPr lang="en-US" altLang="zh-CN" dirty="0"/>
              <a:t>            p = 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    }</a:t>
            </a:r>
          </a:p>
          <a:p>
            <a:pPr marL="400050" lvl="1" indent="0">
              <a:buNone/>
            </a:pPr>
            <a:r>
              <a:rPr lang="en-US" altLang="zh-CN" dirty="0"/>
              <a:t>        int arr2[] = {3, 4, 5, 6};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("%d", p[1]); // Will this print 2? (Actually the result varies in different compilers, in GCC, it’s 4)</a:t>
            </a:r>
          </a:p>
          <a:p>
            <a:pPr marL="400050" lvl="1" indent="0">
              <a:buNone/>
            </a:pPr>
            <a:r>
              <a:rPr lang="en-US" altLang="zh-CN" dirty="0"/>
              <a:t>        return 0;</a:t>
            </a:r>
          </a:p>
          <a:p>
            <a:pPr marL="400050" lvl="1" indent="0">
              <a:buNone/>
            </a:pPr>
            <a:r>
              <a:rPr lang="en-US" altLang="zh-C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691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B9C28-AB16-4635-BF55-7DD34FFD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540457" cy="1320800"/>
          </a:xfrm>
        </p:spPr>
        <p:txBody>
          <a:bodyPr/>
          <a:lstStyle/>
          <a:p>
            <a:r>
              <a:rPr lang="en-US" altLang="zh-CN" dirty="0"/>
              <a:t>C Language – Array and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41553-8466-4807-8BC2-8005A975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C Language, array is a data structure with continuous memory distribution.</a:t>
            </a:r>
          </a:p>
          <a:p>
            <a:r>
              <a:rPr lang="en-US" altLang="zh-CN" dirty="0"/>
              <a:t>Syntax: type </a:t>
            </a:r>
            <a:r>
              <a:rPr lang="en-US" altLang="zh-CN" dirty="0" err="1"/>
              <a:t>arr</a:t>
            </a:r>
            <a:r>
              <a:rPr lang="en-US" altLang="zh-CN" dirty="0"/>
              <a:t>[MAXCOUNT] = {List Initialization};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A37495-C37D-4847-8849-11D840E98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10" y="3031702"/>
            <a:ext cx="5791200" cy="2371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FE2C0D-3787-4703-89F5-C38B8A333D72}"/>
              </a:ext>
            </a:extLst>
          </p:cNvPr>
          <p:cNvSpPr txBox="1"/>
          <p:nvPr/>
        </p:nvSpPr>
        <p:spPr>
          <a:xfrm>
            <a:off x="2202110" y="531862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Jigang</a:t>
            </a:r>
            <a:r>
              <a:rPr lang="en-US" altLang="zh-CN" dirty="0"/>
              <a:t>, Lecture 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6001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1716</TotalTime>
  <Words>1563</Words>
  <Application>Microsoft Office PowerPoint</Application>
  <PresentationFormat>宽屏</PresentationFormat>
  <Paragraphs>282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Arial</vt:lpstr>
      <vt:lpstr>Trebuchet MS</vt:lpstr>
      <vt:lpstr>Wingdings 3</vt:lpstr>
      <vt:lpstr>平面</vt:lpstr>
      <vt:lpstr>VG101 Jigang RC7</vt:lpstr>
      <vt:lpstr>C Language – Type and Variable Declaration</vt:lpstr>
      <vt:lpstr>C Language – Grammar Specifications</vt:lpstr>
      <vt:lpstr>C Language – Boolean and if/while</vt:lpstr>
      <vt:lpstr>C Language – for loop</vt:lpstr>
      <vt:lpstr>C Language – Function Declaration</vt:lpstr>
      <vt:lpstr>C Language – Syntactic Sugar</vt:lpstr>
      <vt:lpstr>C Language – Scoping and Life Period</vt:lpstr>
      <vt:lpstr>C Language – Array and Memory Management</vt:lpstr>
      <vt:lpstr>C Language – Array and Memory Management</vt:lpstr>
      <vt:lpstr>C Language – Array and Memory Management</vt:lpstr>
      <vt:lpstr>C Language – Array and Memory Management</vt:lpstr>
      <vt:lpstr>C Language – Array and Memory Management</vt:lpstr>
      <vt:lpstr>C Language – Array and Memory Management</vt:lpstr>
      <vt:lpstr>C Language – Array and Data Structures</vt:lpstr>
      <vt:lpstr>Stack and Recursive Structure</vt:lpstr>
      <vt:lpstr>Stack and Recursive Structure</vt:lpstr>
      <vt:lpstr>Stack and Recursive Structure</vt:lpstr>
      <vt:lpstr>Stack and Recursive Structure</vt:lpstr>
      <vt:lpstr>Stack and Recursive Structure</vt:lpstr>
      <vt:lpstr>Stack and Recursive Structure</vt:lpstr>
      <vt:lpstr>PowerPoint 演示文稿</vt:lpstr>
      <vt:lpstr>Stack and Recursive Structure</vt:lpstr>
      <vt:lpstr>Stack and Recursive Structure</vt:lpstr>
      <vt:lpstr>Stack and Recursive Structure</vt:lpstr>
      <vt:lpstr>Stack and Recursive Structure</vt:lpstr>
      <vt:lpstr>Queue and BFS</vt:lpstr>
      <vt:lpstr>Queue and BFS</vt:lpstr>
      <vt:lpstr>Queue and BFS</vt:lpstr>
      <vt:lpstr>Queue and BFS</vt:lpstr>
      <vt:lpstr>Queue and BFS</vt:lpstr>
      <vt:lpstr>Queue and BFS</vt:lpstr>
      <vt:lpstr>Queue and BFS</vt:lpstr>
      <vt:lpstr>Queue and BFS</vt:lpstr>
      <vt:lpstr>Implement a library of Queue in C</vt:lpstr>
      <vt:lpstr>BFS and DFS, Iterative DFS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VG101 Jigang RC7</dc:title>
  <dc:creator>2249055817@qq.com</dc:creator>
  <cp:lastModifiedBy>2249055817@qq.com</cp:lastModifiedBy>
  <cp:revision>26</cp:revision>
  <dcterms:created xsi:type="dcterms:W3CDTF">2019-10-26T07:28:28Z</dcterms:created>
  <dcterms:modified xsi:type="dcterms:W3CDTF">2019-10-27T12:05:27Z</dcterms:modified>
</cp:coreProperties>
</file>