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67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742BBC-5687-408F-8072-7C03BA2434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66"/>
            <p14:sldId id="274"/>
            <p14:sldId id="267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8D3-0EC3-44A3-9CB4-07F95811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VG101Jigang RC1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A393-1E30-4EB4-B33C-89983138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C08B-2B08-48F8-99C5-E68835F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E47B-7007-440D-A583-268A6B47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dirty="0"/>
              <a:t>In </a:t>
            </a:r>
            <a:r>
              <a:rPr lang="en-US" altLang="zh-CN" dirty="0" err="1"/>
              <a:t>Matlab</a:t>
            </a:r>
            <a:r>
              <a:rPr lang="en-US" altLang="zh-CN" dirty="0"/>
              <a:t>, variables would be created if we use assignment statement for this variable. It will allocate a space in RAM and specify its type in </a:t>
            </a:r>
            <a:r>
              <a:rPr lang="en-US" altLang="zh-CN" dirty="0" err="1"/>
              <a:t>Matlab</a:t>
            </a:r>
            <a:r>
              <a:rPr lang="en-US" altLang="zh-CN" dirty="0"/>
              <a:t> program.</a:t>
            </a:r>
          </a:p>
          <a:p>
            <a:r>
              <a:rPr lang="en-US" altLang="zh-CN" dirty="0"/>
              <a:t>Basic variable types are divided into matrix and none-matrix variable in </a:t>
            </a:r>
            <a:r>
              <a:rPr lang="en-US" altLang="zh-CN" dirty="0" err="1"/>
              <a:t>Matlab</a:t>
            </a:r>
            <a:r>
              <a:rPr lang="en-US" altLang="zh-CN" dirty="0"/>
              <a:t>. All numbers, characters and their array are regarded as matrix.</a:t>
            </a:r>
          </a:p>
          <a:p>
            <a:r>
              <a:rPr lang="en-US" altLang="zh-CN" dirty="0"/>
              <a:t>E.g. a = 1; Creates a 1x1 numeric matrix and put an 1 into it.\</a:t>
            </a:r>
          </a:p>
        </p:txBody>
      </p:sp>
    </p:spTree>
    <p:extLst>
      <p:ext uri="{BB962C8B-B14F-4D97-AF65-F5344CB8AC3E}">
        <p14:creationId xmlns:p14="http://schemas.microsoft.com/office/powerpoint/2010/main" val="29874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C866-9366-4742-9F77-8A99A79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2536-D4B9-4587-A8F9-05B42B75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Bool: single bit number ----------- 0 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Integer: int(x) ------- x bit integer </a:t>
            </a:r>
            <a:r>
              <a:rPr lang="en-US" altLang="zh-CN" dirty="0" err="1"/>
              <a:t>eg.</a:t>
            </a:r>
            <a:r>
              <a:rPr lang="en-US" altLang="zh-CN" dirty="0"/>
              <a:t> Int32 is signed 32-bit integer</a:t>
            </a:r>
          </a:p>
          <a:p>
            <a:pPr algn="ctr"/>
            <a:r>
              <a:rPr lang="en-US" altLang="zh-CN" u="sng" dirty="0"/>
              <a:t>0</a:t>
            </a:r>
            <a:r>
              <a:rPr lang="en-US" altLang="zh-CN" dirty="0"/>
              <a:t>1010101 11111111 01010101 11111111</a:t>
            </a:r>
          </a:p>
          <a:p>
            <a:pPr algn="ctr"/>
            <a:r>
              <a:rPr lang="en-US" altLang="zh-CN" dirty="0"/>
              <a:t>55FF55FF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Exercise: What’s the smallest number that a signed 16-bit integer can represent?</a:t>
            </a:r>
          </a:p>
          <a:p>
            <a:r>
              <a:rPr lang="en-US" altLang="zh-CN" dirty="0"/>
              <a:t>**</a:t>
            </a:r>
            <a:r>
              <a:rPr lang="en-US" altLang="zh-CN" dirty="0" err="1"/>
              <a:t>Unisigned</a:t>
            </a:r>
            <a:r>
              <a:rPr lang="en-US" altLang="zh-CN" dirty="0"/>
              <a:t> 8-bit integer uint8: A basic memory piece, a byte.  *Equal to character*</a:t>
            </a:r>
          </a:p>
          <a:p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1649F-8FFB-489F-9C79-B5331975A2BC}"/>
              </a:ext>
            </a:extLst>
          </p:cNvPr>
          <p:cNvCxnSpPr/>
          <p:nvPr/>
        </p:nvCxnSpPr>
        <p:spPr>
          <a:xfrm flipH="1">
            <a:off x="2889504" y="4389120"/>
            <a:ext cx="539496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352E164-00F5-4FC5-9C5B-A2530F8941F3}"/>
              </a:ext>
            </a:extLst>
          </p:cNvPr>
          <p:cNvSpPr txBox="1"/>
          <p:nvPr/>
        </p:nvSpPr>
        <p:spPr>
          <a:xfrm>
            <a:off x="2423160" y="477316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9998-56C5-49C7-A70C-86A1B551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947F7-90F0-473F-946B-B05E40FB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Floating point Number: single (32-bit) and double (64-bit)</a:t>
            </a:r>
          </a:p>
          <a:p>
            <a:endParaRPr lang="en-US" altLang="zh-CN" dirty="0"/>
          </a:p>
          <a:p>
            <a:r>
              <a:rPr lang="en-US" altLang="zh-CN" dirty="0" err="1"/>
              <a:t>Matlab</a:t>
            </a:r>
            <a:r>
              <a:rPr lang="en-US" altLang="zh-CN" dirty="0"/>
              <a:t> preferred numeric type: double (Used for calculation) and uint8 (Used for storage).</a:t>
            </a:r>
          </a:p>
          <a:p>
            <a:endParaRPr lang="en-US" altLang="zh-CN" dirty="0"/>
          </a:p>
          <a:p>
            <a:r>
              <a:rPr lang="en-US" altLang="zh-CN" dirty="0"/>
              <a:t>Cast: convert a type to another.     </a:t>
            </a:r>
            <a:r>
              <a:rPr lang="en-US" altLang="zh-CN" b="1" u="sng" dirty="0"/>
              <a:t>May lose accuracy!</a:t>
            </a:r>
          </a:p>
          <a:p>
            <a:r>
              <a:rPr lang="en-US" altLang="zh-CN" dirty="0"/>
              <a:t>Compare: </a:t>
            </a:r>
            <a:r>
              <a:rPr lang="en-US" altLang="zh-CN" dirty="0" err="1"/>
              <a:t>vpa</a:t>
            </a:r>
            <a:r>
              <a:rPr lang="en-US" altLang="zh-CN" dirty="0"/>
              <a:t>, </a:t>
            </a:r>
            <a:r>
              <a:rPr lang="en-US" altLang="zh-CN" dirty="0" err="1"/>
              <a:t>roundn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9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2184-7F61-4037-B17B-CDFF223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4F995-704D-49CB-AE5A-240BF7E5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Character and string</a:t>
            </a:r>
          </a:p>
          <a:p>
            <a:r>
              <a:rPr lang="en-US" altLang="zh-CN" dirty="0"/>
              <a:t>Char: a single character, stored in computer by ASCII code.</a:t>
            </a:r>
            <a:r>
              <a:rPr lang="zh-CN" altLang="en-US" dirty="0"/>
              <a:t> </a:t>
            </a:r>
            <a:r>
              <a:rPr lang="en-US" altLang="zh-CN" dirty="0"/>
              <a:t>*Equal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uint8</a:t>
            </a:r>
          </a:p>
          <a:p>
            <a:r>
              <a:rPr lang="en-US" altLang="zh-CN" b="1" dirty="0"/>
              <a:t>‘string’:</a:t>
            </a:r>
            <a:r>
              <a:rPr lang="en-US" altLang="zh-CN" dirty="0"/>
              <a:t> Character array/matrix. </a:t>
            </a:r>
          </a:p>
          <a:p>
            <a:r>
              <a:rPr lang="en-US" altLang="zh-CN" dirty="0"/>
              <a:t>*Operation of ‘string’ like a matrix: [‘Hello’ ‘ ‘ ‘World’ ‘!’] =&gt; ‘Hello World!’</a:t>
            </a:r>
          </a:p>
          <a:p>
            <a:r>
              <a:rPr lang="en-US" altLang="zh-CN" dirty="0"/>
              <a:t>*Operation of ‘string’ like an integer: char(‘</a:t>
            </a:r>
            <a:r>
              <a:rPr lang="en-US" altLang="zh-CN" dirty="0" err="1"/>
              <a:t>abc</a:t>
            </a:r>
            <a:r>
              <a:rPr lang="en-US" altLang="zh-CN" dirty="0"/>
              <a:t>’ – 32) =&gt; ‘ABC’</a:t>
            </a:r>
          </a:p>
          <a:p>
            <a:r>
              <a:rPr lang="en-US" altLang="zh-CN" b="1" dirty="0"/>
              <a:t>“String”: </a:t>
            </a:r>
            <a:r>
              <a:rPr lang="en-US" altLang="zh-CN" dirty="0"/>
              <a:t>A specific string type.</a:t>
            </a:r>
          </a:p>
          <a:p>
            <a:r>
              <a:rPr lang="en-US" altLang="zh-CN" b="1" dirty="0"/>
              <a:t>This is possible: a “string” matrix. </a:t>
            </a:r>
            <a:r>
              <a:rPr lang="en-US" altLang="zh-CN" u="sng" dirty="0"/>
              <a:t>Why can’t there be a ‘string’ matrix?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25835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141F-E1B2-4523-9F06-CBBBD3C7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1C01-2CC9-4D60-8228-9E32A494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Composited Type</a:t>
            </a:r>
          </a:p>
          <a:p>
            <a:r>
              <a:rPr lang="en-US" altLang="zh-CN" dirty="0"/>
              <a:t>Cell: hybrid type of array. </a:t>
            </a:r>
            <a:r>
              <a:rPr lang="en-US" altLang="zh-CN" u="sng" dirty="0"/>
              <a:t>Can store any type of variable including another cell.</a:t>
            </a:r>
          </a:p>
          <a:p>
            <a:r>
              <a:rPr lang="en-US" altLang="zh-CN" dirty="0"/>
              <a:t>Structure array: structured type of array. </a:t>
            </a:r>
            <a:r>
              <a:rPr lang="en-US" altLang="zh-CN" u="sng" dirty="0"/>
              <a:t>Key-value pair. Basic for data structures.</a:t>
            </a:r>
          </a:p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handle: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</a:p>
          <a:p>
            <a:endParaRPr lang="en-US" altLang="zh-CN" dirty="0"/>
          </a:p>
          <a:p>
            <a:r>
              <a:rPr lang="en-US" altLang="zh-CN" b="1" dirty="0"/>
              <a:t>Class</a:t>
            </a:r>
            <a:r>
              <a:rPr lang="en-US" altLang="zh-CN" dirty="0"/>
              <a:t> function: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 is.</a:t>
            </a:r>
          </a:p>
          <a:p>
            <a:r>
              <a:rPr lang="en-US" altLang="zh-CN" dirty="0"/>
              <a:t>E.g. class(“123”) =&gt; ‘string’  class(‘123’) =&gt; ‘char’</a:t>
            </a:r>
          </a:p>
        </p:txBody>
      </p:sp>
    </p:spTree>
    <p:extLst>
      <p:ext uri="{BB962C8B-B14F-4D97-AF65-F5344CB8AC3E}">
        <p14:creationId xmlns:p14="http://schemas.microsoft.com/office/powerpoint/2010/main" val="39068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0199-3BE9-4117-932F-52E187B0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08FA1-70F0-4366-BF68-4754F37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Statements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Matlab</a:t>
            </a:r>
            <a:r>
              <a:rPr lang="en-US" altLang="zh-CN" dirty="0"/>
              <a:t> statement is ended by a line change, a comma, or a semicolon.</a:t>
            </a:r>
            <a:r>
              <a:rPr lang="zh-CN" altLang="en-US" dirty="0"/>
              <a:t> </a:t>
            </a:r>
            <a:r>
              <a:rPr lang="en-US" altLang="zh-CN" dirty="0"/>
              <a:t>Semicolon</a:t>
            </a:r>
            <a:r>
              <a:rPr lang="zh-CN" altLang="en-US" dirty="0"/>
              <a:t> </a:t>
            </a:r>
            <a:r>
              <a:rPr lang="en-US" altLang="zh-CN" dirty="0"/>
              <a:t>prevents</a:t>
            </a:r>
            <a:r>
              <a:rPr lang="zh-CN" altLang="en-US" dirty="0"/>
              <a:t> </a:t>
            </a:r>
            <a:r>
              <a:rPr lang="en-US" altLang="zh-CN" dirty="0"/>
              <a:t>output,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</a:p>
          <a:p>
            <a:r>
              <a:rPr lang="en-US" altLang="zh-CN" dirty="0"/>
              <a:t>The mostly used end of a statement is semicolon.</a:t>
            </a:r>
          </a:p>
          <a:p>
            <a:r>
              <a:rPr lang="en-US" altLang="zh-CN" dirty="0"/>
              <a:t>Basic statement in </a:t>
            </a:r>
            <a:r>
              <a:rPr lang="en-US" altLang="zh-CN" dirty="0" err="1"/>
              <a:t>Matlab</a:t>
            </a:r>
            <a:r>
              <a:rPr lang="en-US" altLang="zh-CN" dirty="0"/>
              <a:t> includes assignment, operation, condition and loop.</a:t>
            </a:r>
          </a:p>
          <a:p>
            <a:r>
              <a:rPr lang="en-US" altLang="zh-CN" dirty="0"/>
              <a:t>Assignment: a = operation; It will create a if a doesn’t exist.</a:t>
            </a:r>
          </a:p>
          <a:p>
            <a:r>
              <a:rPr lang="en-US" altLang="zh-CN" dirty="0"/>
              <a:t>Operation: +,-,*,/,\,^  A ‘.’ is added to operate element-wise to a matrix</a:t>
            </a:r>
          </a:p>
          <a:p>
            <a:r>
              <a:rPr lang="en-US" altLang="zh-CN" dirty="0"/>
              <a:t>Condition: if/switch</a:t>
            </a:r>
          </a:p>
          <a:p>
            <a:r>
              <a:rPr lang="en-US" altLang="zh-CN" dirty="0"/>
              <a:t>Loop: for, while  What’s the advantage for each one?</a:t>
            </a:r>
          </a:p>
        </p:txBody>
      </p:sp>
    </p:spTree>
    <p:extLst>
      <p:ext uri="{BB962C8B-B14F-4D97-AF65-F5344CB8AC3E}">
        <p14:creationId xmlns:p14="http://schemas.microsoft.com/office/powerpoint/2010/main" val="37922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4DED-7A17-43F5-B53C-FD1FD4E4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4CE3-FD30-436C-9C4B-05A87E3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Matrix Operation</a:t>
            </a:r>
          </a:p>
          <a:p>
            <a:pPr lvl="1"/>
            <a:r>
              <a:rPr lang="en-US" altLang="zh-CN" sz="2200" dirty="0"/>
              <a:t>High efficiency operation to multiple variables.</a:t>
            </a:r>
          </a:p>
          <a:p>
            <a:pPr marL="128016" lvl="1" indent="0">
              <a:buNone/>
            </a:pPr>
            <a:r>
              <a:rPr lang="en-US" altLang="zh-CN" sz="2200" dirty="0"/>
              <a:t>Compare: for loop and matrix addition.</a:t>
            </a:r>
          </a:p>
          <a:p>
            <a:pPr marL="128016" lvl="1" indent="0">
              <a:buNone/>
            </a:pPr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b="1" dirty="0"/>
              <a:t>How to convert?</a:t>
            </a:r>
          </a:p>
          <a:p>
            <a:pPr lvl="1"/>
            <a:r>
              <a:rPr lang="en-US" altLang="zh-CN" sz="2200" dirty="0"/>
              <a:t>Element-wise operation</a:t>
            </a:r>
          </a:p>
          <a:p>
            <a:pPr lvl="1"/>
            <a:r>
              <a:rPr lang="en-US" altLang="zh-CN" sz="2200" dirty="0"/>
              <a:t>Matrix as index</a:t>
            </a:r>
          </a:p>
          <a:p>
            <a:pPr lvl="1"/>
            <a:r>
              <a:rPr lang="en-US" altLang="zh-CN" sz="2200" dirty="0"/>
              <a:t>Matrix as argument</a:t>
            </a:r>
          </a:p>
          <a:p>
            <a:pPr lvl="1"/>
            <a:r>
              <a:rPr lang="en-US" altLang="zh-CN" sz="2200" dirty="0"/>
              <a:t>Matrix-based functions</a:t>
            </a:r>
          </a:p>
          <a:p>
            <a:pPr lvl="1"/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dirty="0"/>
              <a:t>Example: Find primes under number x (A problem in 2018 lab1).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1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22D7C-B957-4B10-8E3C-055A6B07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3C02-6AEE-4C0A-8D3D-1E0FDD6D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call</a:t>
            </a:r>
          </a:p>
          <a:p>
            <a:r>
              <a:rPr lang="en-US" altLang="zh-CN" dirty="0"/>
              <a:t>Function is the basis of process-oriented language (such as </a:t>
            </a:r>
            <a:r>
              <a:rPr lang="en-US" altLang="zh-CN" dirty="0" err="1"/>
              <a:t>Matlab</a:t>
            </a:r>
            <a:r>
              <a:rPr lang="en-US" altLang="zh-CN" dirty="0"/>
              <a:t>). A function may take arguments and return values.</a:t>
            </a:r>
          </a:p>
          <a:p>
            <a:pPr algn="ctr"/>
            <a:r>
              <a:rPr lang="en-US" altLang="zh-CN" dirty="0"/>
              <a:t>function RETURNS = NAME(ARGUMENTS)</a:t>
            </a:r>
          </a:p>
          <a:p>
            <a:r>
              <a:rPr lang="en-US" altLang="zh-CN" dirty="0"/>
              <a:t>Example:</a:t>
            </a:r>
          </a:p>
          <a:p>
            <a:pPr marL="128016" lvl="1" indent="0" algn="ctr">
              <a:buNone/>
            </a:pPr>
            <a:r>
              <a:rPr lang="en-US" altLang="zh-CN" dirty="0"/>
              <a:t>function [BMI, status] = </a:t>
            </a:r>
            <a:r>
              <a:rPr lang="en-US" altLang="zh-CN" dirty="0" err="1"/>
              <a:t>ComputeBMI</a:t>
            </a:r>
            <a:r>
              <a:rPr lang="en-US" altLang="zh-CN" dirty="0"/>
              <a:t>(</a:t>
            </a:r>
            <a:r>
              <a:rPr lang="en-US" altLang="zh-CN" dirty="0" err="1"/>
              <a:t>weight_kg</a:t>
            </a:r>
            <a:r>
              <a:rPr lang="en-US" altLang="zh-CN" dirty="0"/>
              <a:t>, </a:t>
            </a:r>
            <a:r>
              <a:rPr lang="en-US" altLang="zh-CN" dirty="0" err="1"/>
              <a:t>height_cm</a:t>
            </a:r>
            <a:r>
              <a:rPr lang="en-US" altLang="zh-CN" dirty="0"/>
              <a:t>)</a:t>
            </a:r>
          </a:p>
          <a:p>
            <a:pPr marL="128016" lvl="1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473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526E3-FFBB-4717-A143-31F76D9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3AF9-CBD5-4BEE-9EA5-0A0DB68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working directory</a:t>
            </a:r>
          </a:p>
          <a:p>
            <a:r>
              <a:rPr lang="en-US" altLang="zh-CN" dirty="0"/>
              <a:t>Call function in different files: call by file name.</a:t>
            </a:r>
          </a:p>
          <a:p>
            <a:r>
              <a:rPr lang="en-US" altLang="zh-CN" dirty="0"/>
              <a:t>Entrance point: file name as the main function.</a:t>
            </a:r>
          </a:p>
          <a:p>
            <a:endParaRPr lang="en-US" altLang="zh-CN" dirty="0"/>
          </a:p>
          <a:p>
            <a:r>
              <a:rPr lang="en-US" altLang="zh-CN" b="1" dirty="0"/>
              <a:t>Organize your project</a:t>
            </a:r>
          </a:p>
          <a:p>
            <a:r>
              <a:rPr lang="en-US" altLang="zh-CN" dirty="0"/>
              <a:t>Example of Manuel’s Project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32EC-F377-4413-A207-6F09E6AD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D4D15-E28C-4A3F-B32D-A4862AC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Coding Format</a:t>
            </a:r>
          </a:p>
          <a:p>
            <a:pPr lvl="1"/>
            <a:r>
              <a:rPr lang="en-US" altLang="zh-CN" dirty="0"/>
              <a:t>Indentation</a:t>
            </a:r>
          </a:p>
          <a:p>
            <a:pPr lvl="1"/>
            <a:r>
              <a:rPr lang="en-US" altLang="zh-CN" dirty="0"/>
              <a:t>Good spacing</a:t>
            </a:r>
          </a:p>
          <a:p>
            <a:pPr lvl="1"/>
            <a:r>
              <a:rPr lang="en-US" altLang="zh-CN" dirty="0"/>
              <a:t>Split of logical sections</a:t>
            </a:r>
          </a:p>
          <a:p>
            <a:pPr lvl="1"/>
            <a:r>
              <a:rPr lang="en-US" altLang="zh-CN" dirty="0"/>
              <a:t>Naming convention</a:t>
            </a:r>
          </a:p>
          <a:p>
            <a:pPr lvl="1"/>
            <a:r>
              <a:rPr lang="en-US" altLang="zh-CN" dirty="0"/>
              <a:t>Readability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b="1" dirty="0"/>
              <a:t>Algorithm and Data structure</a:t>
            </a:r>
          </a:p>
          <a:p>
            <a:pPr lvl="1"/>
            <a:r>
              <a:rPr lang="en-US" altLang="zh-CN" dirty="0"/>
              <a:t>Speed and space</a:t>
            </a:r>
          </a:p>
          <a:p>
            <a:pPr lvl="1"/>
            <a:r>
              <a:rPr lang="en-US" altLang="zh-CN" dirty="0"/>
              <a:t>Reconstruction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8455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905D-E7AB-4170-9BF4-CF75382E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DB96A-7ECF-4C82-836F-DB3E605E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CPU —— The core of command and computation</a:t>
            </a:r>
          </a:p>
          <a:p>
            <a:r>
              <a:rPr lang="en-US" altLang="zh-CN" dirty="0"/>
              <a:t>Powered by central clock and works in certain frequency, processing limiting number of command in a period.</a:t>
            </a:r>
          </a:p>
          <a:p>
            <a:r>
              <a:rPr lang="en-US" altLang="zh-CN" dirty="0"/>
              <a:t>CPU can only understand machine language, which can uniquely mapped to assembly language.</a:t>
            </a:r>
          </a:p>
          <a:p>
            <a:r>
              <a:rPr lang="en-US" altLang="zh-CN" dirty="0"/>
              <a:t>Modern languages are transformed to machine language or interpreted by some other programs so that CPU could execute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37F2-A009-4F55-A1D5-6C60BE9D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58DF8-C5DE-4648-89CE-C16C8B21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Libraries</a:t>
            </a:r>
          </a:p>
          <a:p>
            <a:pPr lvl="1"/>
            <a:r>
              <a:rPr lang="en-US" altLang="zh-CN" dirty="0"/>
              <a:t>Standard libraries</a:t>
            </a:r>
          </a:p>
          <a:p>
            <a:pPr lvl="1"/>
            <a:r>
              <a:rPr lang="en-US" altLang="zh-CN" dirty="0"/>
              <a:t>Create one’s own library</a:t>
            </a:r>
          </a:p>
          <a:p>
            <a:pPr lvl="1"/>
            <a:r>
              <a:rPr lang="en-US" altLang="zh-CN" dirty="0"/>
              <a:t>Code reuse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10E1-E0C1-4A27-9412-65036B5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ALGORITHM -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03EDE-4331-48C5-B740-19A78E1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Algorithm with number theory</a:t>
            </a:r>
          </a:p>
          <a:p>
            <a:pPr lvl="1"/>
            <a:r>
              <a:rPr lang="en-US" altLang="zh-CN" dirty="0"/>
              <a:t>Separate a digit of a number</a:t>
            </a:r>
          </a:p>
          <a:p>
            <a:pPr lvl="1"/>
            <a:r>
              <a:rPr lang="en-US" altLang="zh-CN" dirty="0"/>
              <a:t>Count the digit of a number</a:t>
            </a:r>
          </a:p>
          <a:p>
            <a:pPr lvl="1"/>
            <a:r>
              <a:rPr lang="en-US" altLang="zh-CN" dirty="0"/>
              <a:t>Find divisors / find divisor-sum number</a:t>
            </a:r>
          </a:p>
          <a:p>
            <a:pPr marL="128016" lvl="1" indent="0">
              <a:buNone/>
            </a:pPr>
            <a:r>
              <a:rPr lang="en-US" altLang="zh-CN" b="1" dirty="0"/>
              <a:t>Algorithm with strings and matrices</a:t>
            </a:r>
          </a:p>
          <a:p>
            <a:pPr lvl="1"/>
            <a:r>
              <a:rPr lang="en-US" altLang="zh-CN" dirty="0"/>
              <a:t>Convert a number to string</a:t>
            </a:r>
          </a:p>
          <a:p>
            <a:pPr lvl="1"/>
            <a:r>
              <a:rPr lang="en-US" altLang="zh-CN" dirty="0"/>
              <a:t>Arbitrary base conversion</a:t>
            </a:r>
          </a:p>
          <a:p>
            <a:pPr lvl="1"/>
            <a:r>
              <a:rPr lang="en-US" altLang="zh-CN" dirty="0"/>
              <a:t>Reverse of a number </a:t>
            </a:r>
          </a:p>
          <a:p>
            <a:pPr lvl="1"/>
            <a:r>
              <a:rPr lang="en-US" altLang="zh-CN" dirty="0"/>
              <a:t>Reverse of </a:t>
            </a:r>
            <a:r>
              <a:rPr lang="en-US" altLang="zh-CN"/>
              <a:t>an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C062A6-9AFC-407F-A21A-64B65AECD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68" y="2697162"/>
            <a:ext cx="11484864" cy="1463675"/>
          </a:xfrm>
        </p:spPr>
        <p:txBody>
          <a:bodyPr/>
          <a:lstStyle/>
          <a:p>
            <a:pPr algn="ctr"/>
            <a:r>
              <a:rPr lang="en-US" altLang="zh-CN" dirty="0"/>
              <a:t>ANY QUESTIONS?  </a:t>
            </a:r>
            <a:br>
              <a:rPr lang="en-US" altLang="zh-CN" dirty="0"/>
            </a:br>
            <a:r>
              <a:rPr lang="en-US" altLang="zh-CN" dirty="0"/>
              <a:t>OH will be started soon at LBL 326G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77E9-6B6C-4C69-A503-064ED57D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8CE8-56A3-436A-A9C3-1DDCF8F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Compilation and Interpretation</a:t>
            </a:r>
          </a:p>
          <a:p>
            <a:r>
              <a:rPr lang="en-US" altLang="zh-CN" dirty="0"/>
              <a:t>Compilation means to translate high-level language into assembly language, and further transformed into machine code.</a:t>
            </a:r>
          </a:p>
          <a:p>
            <a:r>
              <a:rPr lang="en-US" altLang="zh-CN" dirty="0"/>
              <a:t>Example: C/C++, Delphi</a:t>
            </a:r>
          </a:p>
          <a:p>
            <a:r>
              <a:rPr lang="en-US" altLang="zh-CN" dirty="0"/>
              <a:t>Interpretation means to execute the program directly using another software, without translating the language to another language.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Matlab</a:t>
            </a:r>
            <a:r>
              <a:rPr lang="en-US" altLang="zh-CN" dirty="0"/>
              <a:t>,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29D3-A879-4455-BC0B-2E9BF5B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BCC7D-686F-4340-997F-619E3DCF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Storage materials, RAM and ROM</a:t>
            </a:r>
          </a:p>
          <a:p>
            <a:r>
              <a:rPr lang="en-US" altLang="zh-CN" dirty="0"/>
              <a:t>RAM —— Random Access Memory, or memory.</a:t>
            </a:r>
          </a:p>
          <a:p>
            <a:r>
              <a:rPr lang="en-US" altLang="zh-CN" dirty="0"/>
              <a:t>Our variables are stored in RAM section, it’s fast but could lose data without power supply.</a:t>
            </a:r>
          </a:p>
          <a:p>
            <a:r>
              <a:rPr lang="en-US" altLang="zh-CN" dirty="0"/>
              <a:t>ROM —— Read Only Memory.</a:t>
            </a:r>
          </a:p>
          <a:p>
            <a:r>
              <a:rPr lang="en-US" altLang="zh-CN" dirty="0"/>
              <a:t>Often-used ROM is Hard Disk, it’s slow but stable. Programs and files are stored in this part of storage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9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2C55-E7E4-4B32-AAA6-7922AA18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0B17A-A129-4EBE-96D9-6D790F77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Logical mathematics and Binary data</a:t>
            </a:r>
          </a:p>
          <a:p>
            <a:r>
              <a:rPr lang="en-US" altLang="zh-CN" dirty="0"/>
              <a:t>Basic logical unit in the system is True and False, or 0 and 1. It can be easily expressed by digital circuit (VE270).</a:t>
            </a:r>
          </a:p>
          <a:p>
            <a:r>
              <a:rPr lang="en-US" altLang="zh-CN" dirty="0"/>
              <a:t>By putting multiple logical numbers together, we could represent any number in BINARY form.</a:t>
            </a:r>
          </a:p>
          <a:p>
            <a:r>
              <a:rPr lang="en-US" altLang="zh-CN" dirty="0"/>
              <a:t>ALL DATA in computer is stored in binary form, including text files and programs.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6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D0C2-48CD-41BB-B909-5E2244FD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Hexadecimal and Conversion</a:t>
                </a:r>
              </a:p>
              <a:p>
                <a:r>
                  <a:rPr lang="en-US" altLang="zh-CN" dirty="0"/>
                  <a:t>Four binary bits can be uniquely mapped to a hexadecimal bit. WHY?</a:t>
                </a:r>
              </a:p>
              <a:p>
                <a:r>
                  <a:rPr lang="en-US" altLang="zh-CN" dirty="0"/>
                  <a:t>Quick conversion from binary to decimal number:</a:t>
                </a:r>
              </a:p>
              <a:p>
                <a:pPr algn="ctr"/>
                <a:r>
                  <a:rPr lang="en-US" altLang="zh-CN" dirty="0"/>
                  <a:t>Binary =&gt; Hexadecimal =&gt; Decimal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Eg.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10010010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146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4D2C-6662-4BBA-A1E5-9277B62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Conversion from any bases to decimal number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Conversion from decimal number to and bases: Take Remainder.</a:t>
                </a:r>
              </a:p>
              <a:p>
                <a:r>
                  <a:rPr lang="en-US" altLang="zh-CN" dirty="0"/>
                  <a:t>For a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in decimal representation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in a-base representation,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WHY?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313A-20DD-4D6C-B70A-FDAF448B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9EA9D-9F61-4179-A9F2-029350A4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Matlab</a:t>
            </a:r>
            <a:r>
              <a:rPr lang="en-US" altLang="zh-CN" b="1" dirty="0"/>
              <a:t> Is:</a:t>
            </a:r>
          </a:p>
          <a:p>
            <a:pPr lvl="1"/>
            <a:r>
              <a:rPr lang="en-US" altLang="zh-CN" dirty="0"/>
              <a:t>An interpreting programming language.</a:t>
            </a:r>
          </a:p>
          <a:p>
            <a:pPr lvl="1"/>
            <a:r>
              <a:rPr lang="en-US" altLang="zh-CN" dirty="0"/>
              <a:t>A powerful calculator</a:t>
            </a:r>
          </a:p>
          <a:p>
            <a:pPr lvl="1"/>
            <a:r>
              <a:rPr lang="en-US" altLang="zh-CN" dirty="0"/>
              <a:t>Multi-functional simulator to many disciplines</a:t>
            </a:r>
          </a:p>
          <a:p>
            <a:pPr marL="128016" lvl="1" indent="0">
              <a:buNone/>
            </a:pPr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 err="1"/>
              <a:t>Matlab</a:t>
            </a:r>
            <a:r>
              <a:rPr lang="en-US" altLang="zh-CN" sz="2200" b="1" dirty="0"/>
              <a:t> is based on:</a:t>
            </a:r>
          </a:p>
          <a:p>
            <a:pPr lvl="1"/>
            <a:r>
              <a:rPr lang="en-US" altLang="zh-CN" dirty="0"/>
              <a:t>Matrix core written by C language</a:t>
            </a:r>
          </a:p>
          <a:p>
            <a:pPr lvl="1"/>
            <a:r>
              <a:rPr lang="en-US" altLang="zh-CN" dirty="0"/>
              <a:t>Standard library by </a:t>
            </a:r>
            <a:r>
              <a:rPr lang="en-US" altLang="zh-CN" dirty="0" err="1"/>
              <a:t>Matlab</a:t>
            </a:r>
            <a:r>
              <a:rPr lang="en-US" altLang="zh-CN" dirty="0"/>
              <a:t> language</a:t>
            </a:r>
          </a:p>
          <a:p>
            <a:pPr lvl="1"/>
            <a:r>
              <a:rPr lang="en-US" altLang="zh-CN" dirty="0"/>
              <a:t>Countless Add-ons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D08E-F8F8-4175-BBFA-4952BC89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B7EA0-4CA7-4F71-904F-66452C63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Interactive Command Window:</a:t>
            </a:r>
          </a:p>
          <a:p>
            <a:pPr lvl="1"/>
            <a:r>
              <a:rPr lang="en-US" altLang="zh-CN" dirty="0"/>
              <a:t>Execute </a:t>
            </a:r>
            <a:r>
              <a:rPr lang="en-US" altLang="zh-CN" dirty="0" err="1"/>
              <a:t>Matlab</a:t>
            </a:r>
            <a:r>
              <a:rPr lang="en-US" altLang="zh-CN" dirty="0"/>
              <a:t> language in the form of command</a:t>
            </a:r>
          </a:p>
          <a:p>
            <a:pPr lvl="1"/>
            <a:r>
              <a:rPr lang="en-US" altLang="zh-CN" dirty="0"/>
              <a:t>Give the answer interactively</a:t>
            </a:r>
          </a:p>
          <a:p>
            <a:pPr lvl="1"/>
            <a:r>
              <a:rPr lang="en-US" altLang="zh-CN" dirty="0"/>
              <a:t>Useful when doing simple calculations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/>
              <a:t>Editor Window: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Matlab</a:t>
            </a:r>
            <a:r>
              <a:rPr lang="en-US" altLang="zh-CN" dirty="0"/>
              <a:t> code in text files before executing</a:t>
            </a:r>
          </a:p>
          <a:p>
            <a:pPr lvl="1"/>
            <a:r>
              <a:rPr lang="en-US" altLang="zh-CN" dirty="0"/>
              <a:t>Can both execute directly or be called as function</a:t>
            </a:r>
          </a:p>
          <a:p>
            <a:pPr lvl="1"/>
            <a:r>
              <a:rPr lang="en-US" altLang="zh-CN" dirty="0"/>
              <a:t>Code reuse and structuralizing</a:t>
            </a:r>
          </a:p>
        </p:txBody>
      </p:sp>
    </p:spTree>
    <p:extLst>
      <p:ext uri="{BB962C8B-B14F-4D97-AF65-F5344CB8AC3E}">
        <p14:creationId xmlns:p14="http://schemas.microsoft.com/office/powerpoint/2010/main" val="6396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427</TotalTime>
  <Words>1179</Words>
  <Application>Microsoft Office PowerPoint</Application>
  <PresentationFormat>宽屏</PresentationFormat>
  <Paragraphs>163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Cambria Math</vt:lpstr>
      <vt:lpstr>Tw Cen MT</vt:lpstr>
      <vt:lpstr>Tw Cen MT Condensed</vt:lpstr>
      <vt:lpstr>Wingdings 3</vt:lpstr>
      <vt:lpstr>积分</vt:lpstr>
      <vt:lpstr>VG101Jigang RC1</vt:lpstr>
      <vt:lpstr>Basics about computer</vt:lpstr>
      <vt:lpstr>BASICS ABOUT COMPUTER</vt:lpstr>
      <vt:lpstr>Basics about computer</vt:lpstr>
      <vt:lpstr>MATHEMATICS ABOUT COMPUTER</vt:lpstr>
      <vt:lpstr>MATHEMATICS ABOUT Computer</vt:lpstr>
      <vt:lpstr>MATHEMATICS ABOUT COMPUTER</vt:lpstr>
      <vt:lpstr>BASICS ABOUT MATLAB</vt:lpstr>
      <vt:lpstr>BASICS ABOUT MATLAB</vt:lpstr>
      <vt:lpstr>BASICS ABOUT MATLAB</vt:lpstr>
      <vt:lpstr>BASICS ABOUT MATAB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CONSTRUCT YOUR PROGRAM</vt:lpstr>
      <vt:lpstr>CONSTRUCT YOUR PROGRAM</vt:lpstr>
      <vt:lpstr>BASIC ALGORITHM - NUMBERS</vt:lpstr>
      <vt:lpstr>ANY QUESTIONS?   OH will be started soon at LBL 326G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VG101Jigang RC1</dc:title>
  <dc:creator>2249055817@qq.com</dc:creator>
  <cp:lastModifiedBy>2249055817@qq.com</cp:lastModifiedBy>
  <cp:revision>30</cp:revision>
  <dcterms:created xsi:type="dcterms:W3CDTF">2019-09-18T05:16:11Z</dcterms:created>
  <dcterms:modified xsi:type="dcterms:W3CDTF">2019-09-22T04:38:24Z</dcterms:modified>
</cp:coreProperties>
</file>