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RC3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D958-8063-4CFF-A9AB-E5524781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6AB8A-53A2-4FAB-969C-6AD2F956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Functional Programming &amp; Recursion</a:t>
            </a:r>
          </a:p>
          <a:p>
            <a:r>
              <a:rPr lang="en-US" altLang="zh-CN" dirty="0"/>
              <a:t>Why could a function call itself? Computer create separate space for each call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061E4-3925-4AA8-A7D1-807123DE189C}"/>
              </a:ext>
            </a:extLst>
          </p:cNvPr>
          <p:cNvSpPr/>
          <p:nvPr/>
        </p:nvSpPr>
        <p:spPr>
          <a:xfrm>
            <a:off x="1148861" y="3645877"/>
            <a:ext cx="1817077" cy="14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 = 3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n*</a:t>
            </a:r>
            <a:r>
              <a:rPr lang="en-US" altLang="zh-CN" dirty="0" err="1">
                <a:solidFill>
                  <a:schemeClr val="tx1"/>
                </a:solidFill>
              </a:rPr>
              <a:t>myFcatorial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4F64884-45F0-48AE-9F8F-D2919010CB06}"/>
              </a:ext>
            </a:extLst>
          </p:cNvPr>
          <p:cNvCxnSpPr/>
          <p:nvPr/>
        </p:nvCxnSpPr>
        <p:spPr>
          <a:xfrm flipV="1">
            <a:off x="2872153" y="3645877"/>
            <a:ext cx="1148862" cy="1019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BA1C079-BD8B-4AF8-8A39-FEE9F5A2591C}"/>
              </a:ext>
            </a:extLst>
          </p:cNvPr>
          <p:cNvSpPr/>
          <p:nvPr/>
        </p:nvSpPr>
        <p:spPr>
          <a:xfrm>
            <a:off x="4012222" y="3622431"/>
            <a:ext cx="1817077" cy="14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 = 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n*</a:t>
            </a:r>
            <a:r>
              <a:rPr lang="en-US" altLang="zh-CN" dirty="0" err="1">
                <a:solidFill>
                  <a:schemeClr val="tx1"/>
                </a:solidFill>
              </a:rPr>
              <a:t>myFcatorial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904CF0-2A69-40E9-A077-63F023B69FA4}"/>
              </a:ext>
            </a:extLst>
          </p:cNvPr>
          <p:cNvCxnSpPr/>
          <p:nvPr/>
        </p:nvCxnSpPr>
        <p:spPr>
          <a:xfrm>
            <a:off x="637266" y="3645877"/>
            <a:ext cx="511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8FE0683-5411-43C2-94CF-F8F82CB48C59}"/>
              </a:ext>
            </a:extLst>
          </p:cNvPr>
          <p:cNvCxnSpPr/>
          <p:nvPr/>
        </p:nvCxnSpPr>
        <p:spPr>
          <a:xfrm flipV="1">
            <a:off x="5744307" y="3645877"/>
            <a:ext cx="1148862" cy="1019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2AFC0A2-E5E9-4969-AC25-EE7E969EEB1B}"/>
              </a:ext>
            </a:extLst>
          </p:cNvPr>
          <p:cNvSpPr/>
          <p:nvPr/>
        </p:nvSpPr>
        <p:spPr>
          <a:xfrm>
            <a:off x="6884376" y="3622431"/>
            <a:ext cx="1817077" cy="14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 = 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n*</a:t>
            </a:r>
            <a:r>
              <a:rPr lang="en-US" altLang="zh-CN" dirty="0" err="1">
                <a:solidFill>
                  <a:schemeClr val="tx1"/>
                </a:solidFill>
              </a:rPr>
              <a:t>myFcatorial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BE55C1A-109F-4CC2-88EB-0CF2BC0C757B}"/>
              </a:ext>
            </a:extLst>
          </p:cNvPr>
          <p:cNvCxnSpPr/>
          <p:nvPr/>
        </p:nvCxnSpPr>
        <p:spPr>
          <a:xfrm flipV="1">
            <a:off x="8600341" y="3645877"/>
            <a:ext cx="1148862" cy="1019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FBEA77A-8871-49A3-ACD1-864B76C5F0BC}"/>
              </a:ext>
            </a:extLst>
          </p:cNvPr>
          <p:cNvSpPr/>
          <p:nvPr/>
        </p:nvSpPr>
        <p:spPr>
          <a:xfrm>
            <a:off x="9740410" y="3622431"/>
            <a:ext cx="1817077" cy="14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 = 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8A0C55D-AC97-41CE-8BDA-D05E460540D8}"/>
              </a:ext>
            </a:extLst>
          </p:cNvPr>
          <p:cNvCxnSpPr>
            <a:stCxn id="15" idx="2"/>
          </p:cNvCxnSpPr>
          <p:nvPr/>
        </p:nvCxnSpPr>
        <p:spPr>
          <a:xfrm rot="5400000">
            <a:off x="9274683" y="4264533"/>
            <a:ext cx="516753" cy="2231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3CA3355-F996-48A0-8D29-531863F6C1A0}"/>
              </a:ext>
            </a:extLst>
          </p:cNvPr>
          <p:cNvSpPr txBox="1"/>
          <p:nvPr/>
        </p:nvSpPr>
        <p:spPr>
          <a:xfrm>
            <a:off x="7338646" y="5470636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2129311-BC7A-4940-884A-CA0983582CD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380892" y="5638800"/>
            <a:ext cx="1957754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6936B50-D788-4E9E-90E3-8D5370AB9C4E}"/>
              </a:ext>
            </a:extLst>
          </p:cNvPr>
          <p:cNvSpPr txBox="1"/>
          <p:nvPr/>
        </p:nvSpPr>
        <p:spPr>
          <a:xfrm>
            <a:off x="4349261" y="5470636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9DE566-3AC3-4257-9D1C-DD74CFBE0D04}"/>
              </a:ext>
            </a:extLst>
          </p:cNvPr>
          <p:cNvCxnSpPr/>
          <p:nvPr/>
        </p:nvCxnSpPr>
        <p:spPr>
          <a:xfrm flipH="1" flipV="1">
            <a:off x="2538778" y="5638800"/>
            <a:ext cx="1957754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1073143-0860-4B8C-BC4B-5A235BAE1382}"/>
              </a:ext>
            </a:extLst>
          </p:cNvPr>
          <p:cNvSpPr txBox="1"/>
          <p:nvPr/>
        </p:nvSpPr>
        <p:spPr>
          <a:xfrm>
            <a:off x="1460255" y="5470636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07FA38-19C8-4C06-BCB8-972EEC40E6D2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637266" y="5647051"/>
            <a:ext cx="822989" cy="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4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D0F8-25B3-478F-8A09-9B965E25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1738D-4D9D-407E-9200-267228EB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Functional Programming &amp; Recursion</a:t>
            </a:r>
          </a:p>
          <a:p>
            <a:r>
              <a:rPr lang="en-US" altLang="zh-CN" dirty="0"/>
              <a:t>Mathematical induction and recursion</a:t>
            </a:r>
          </a:p>
          <a:p>
            <a:r>
              <a:rPr lang="en-US" altLang="zh-CN" dirty="0"/>
              <a:t>Mathematical definition of factorial: n! = n * (n-1)!, 0! = 1</a:t>
            </a:r>
          </a:p>
          <a:p>
            <a:endParaRPr lang="en-US" altLang="zh-CN" dirty="0"/>
          </a:p>
          <a:p>
            <a:r>
              <a:rPr lang="en-US" altLang="zh-CN" dirty="0"/>
              <a:t>What’s more for recursion? List/series and</a:t>
            </a:r>
            <a:r>
              <a:rPr lang="zh-CN" altLang="en-US" dirty="0"/>
              <a:t> </a:t>
            </a:r>
            <a:r>
              <a:rPr lang="en-US" altLang="zh-CN" dirty="0"/>
              <a:t>tree. Take List as an 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List = [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List_rest</a:t>
            </a:r>
            <a:r>
              <a:rPr lang="en-US" altLang="zh-CN" dirty="0"/>
              <a:t>]                             Is still a 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A797A8-47CD-47FF-BDD1-064A7CADE78F}"/>
              </a:ext>
            </a:extLst>
          </p:cNvPr>
          <p:cNvSpPr/>
          <p:nvPr/>
        </p:nvSpPr>
        <p:spPr>
          <a:xfrm>
            <a:off x="2772508" y="4817717"/>
            <a:ext cx="1342291" cy="57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Element1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8FCEDED-CE5D-4621-8387-2CDADF5A29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14799" y="5103994"/>
            <a:ext cx="42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1DBFE96-B12C-420B-896E-99F994815E0E}"/>
              </a:ext>
            </a:extLst>
          </p:cNvPr>
          <p:cNvSpPr/>
          <p:nvPr/>
        </p:nvSpPr>
        <p:spPr>
          <a:xfrm>
            <a:off x="4538472" y="4817717"/>
            <a:ext cx="1342291" cy="57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Element2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59F92B-A7EB-4923-8E42-952233CB201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80763" y="5103994"/>
            <a:ext cx="42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DB79384-671D-4A29-998F-EE10477CC730}"/>
              </a:ext>
            </a:extLst>
          </p:cNvPr>
          <p:cNvSpPr/>
          <p:nvPr/>
        </p:nvSpPr>
        <p:spPr>
          <a:xfrm>
            <a:off x="6290252" y="4817717"/>
            <a:ext cx="1342291" cy="57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Element3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F0E316-7233-445E-9CB2-4DDF8B9E3A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32543" y="5103994"/>
            <a:ext cx="42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9E1AC9-0F97-47F1-8F5C-ADE4A05F990B}"/>
              </a:ext>
            </a:extLst>
          </p:cNvPr>
          <p:cNvSpPr/>
          <p:nvPr/>
        </p:nvSpPr>
        <p:spPr>
          <a:xfrm>
            <a:off x="8056216" y="4805994"/>
            <a:ext cx="1342291" cy="572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Element4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C53DE2-04C7-4AD0-9332-B1B201FABDC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398507" y="5092271"/>
            <a:ext cx="42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70CC5A6-C979-4A38-AAA6-039ED227A2AC}"/>
              </a:ext>
            </a:extLst>
          </p:cNvPr>
          <p:cNvCxnSpPr/>
          <p:nvPr/>
        </p:nvCxnSpPr>
        <p:spPr>
          <a:xfrm>
            <a:off x="3962400" y="5849815"/>
            <a:ext cx="226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4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28CC8-8EEE-4AFE-8C2F-CB74EF40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E7B51-842E-4F9B-B977-61391ADF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r>
              <a:rPr lang="en-US" altLang="zh-CN" b="1" dirty="0"/>
              <a:t>Functional Programming &amp; Recursion</a:t>
            </a:r>
          </a:p>
          <a:p>
            <a:r>
              <a:rPr lang="en-US" altLang="zh-CN" b="1" dirty="0"/>
              <a:t>Failure of recursion: exponential complexity</a:t>
            </a:r>
          </a:p>
          <a:p>
            <a:r>
              <a:rPr lang="en-US" altLang="zh-CN" dirty="0"/>
              <a:t>function ret = fib(n)</a:t>
            </a:r>
          </a:p>
          <a:p>
            <a:pPr marL="128016" lvl="1" indent="0">
              <a:buNone/>
            </a:pPr>
            <a:r>
              <a:rPr lang="en-US" altLang="zh-CN" sz="2200" dirty="0"/>
              <a:t>	if n == 1 || n == 2 </a:t>
            </a:r>
          </a:p>
          <a:p>
            <a:pPr marL="128016" lvl="1" indent="0">
              <a:buNone/>
            </a:pPr>
            <a:r>
              <a:rPr lang="en-US" altLang="zh-CN" sz="2200" dirty="0"/>
              <a:t>		ret = 1;</a:t>
            </a:r>
          </a:p>
          <a:p>
            <a:pPr marL="128016" lvl="1" indent="0">
              <a:buNone/>
            </a:pPr>
            <a:r>
              <a:rPr lang="en-US" altLang="zh-CN" sz="2200" dirty="0"/>
              <a:t>	else</a:t>
            </a:r>
          </a:p>
          <a:p>
            <a:pPr marL="128016" lvl="1" indent="0">
              <a:buNone/>
            </a:pPr>
            <a:r>
              <a:rPr lang="en-US" altLang="zh-CN" sz="2200" dirty="0"/>
              <a:t>		ret = fib(n-1) + fib(n - 2);</a:t>
            </a:r>
          </a:p>
          <a:p>
            <a:pPr marL="128016" lvl="1" indent="0">
              <a:buNone/>
            </a:pPr>
            <a:r>
              <a:rPr lang="en-US" altLang="zh-CN" sz="2200" dirty="0"/>
              <a:t>end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dirty="0"/>
              <a:t>What if n is very big?</a:t>
            </a:r>
          </a:p>
        </p:txBody>
      </p:sp>
    </p:spTree>
    <p:extLst>
      <p:ext uri="{BB962C8B-B14F-4D97-AF65-F5344CB8AC3E}">
        <p14:creationId xmlns:p14="http://schemas.microsoft.com/office/powerpoint/2010/main" val="291175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218F6-9EAA-4BC6-975B-1B80AA75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9F23F-63A3-49B2-BBD0-D42CE276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Functional Programming &amp; Recursion</a:t>
            </a:r>
          </a:p>
          <a:p>
            <a:r>
              <a:rPr lang="en-US" altLang="zh-CN" dirty="0"/>
              <a:t>Better way to recurse.</a:t>
            </a:r>
          </a:p>
          <a:p>
            <a:r>
              <a:rPr lang="en-US" altLang="zh-CN" dirty="0"/>
              <a:t>function ret = fib(n, a1 = 0, a2 = 1)</a:t>
            </a:r>
          </a:p>
          <a:p>
            <a:pPr marL="128016" lvl="1" indent="0">
              <a:buNone/>
            </a:pPr>
            <a:r>
              <a:rPr lang="en-US" altLang="zh-CN" sz="1400" dirty="0"/>
              <a:t>	</a:t>
            </a:r>
            <a:r>
              <a:rPr lang="en-US" altLang="zh-CN" sz="2200" dirty="0"/>
              <a:t>if n == 1</a:t>
            </a:r>
          </a:p>
          <a:p>
            <a:pPr marL="128016" lvl="1" indent="0">
              <a:buNone/>
            </a:pPr>
            <a:r>
              <a:rPr lang="en-US" altLang="zh-CN" sz="2200" dirty="0"/>
              <a:t>		ret = a2;</a:t>
            </a:r>
          </a:p>
          <a:p>
            <a:pPr marL="128016" lvl="1" indent="0">
              <a:buNone/>
            </a:pPr>
            <a:r>
              <a:rPr lang="en-US" altLang="zh-CN" sz="2200" dirty="0"/>
              <a:t>	else</a:t>
            </a:r>
          </a:p>
          <a:p>
            <a:pPr marL="128016" lvl="1" indent="0">
              <a:buNone/>
            </a:pPr>
            <a:r>
              <a:rPr lang="en-US" altLang="zh-CN" sz="2200" dirty="0"/>
              <a:t>		ret = fib(n – 1, a2, a1 + a2);</a:t>
            </a:r>
            <a:endParaRPr lang="en-US" altLang="zh-CN" sz="1400" dirty="0"/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5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3B8C4-A9CC-4263-9AFA-91239968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86F7E-1EB6-41D7-B48F-66BDA8D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Iteration &amp; Recursion</a:t>
            </a:r>
          </a:p>
          <a:p>
            <a:r>
              <a:rPr lang="en-US" altLang="zh-CN" dirty="0"/>
              <a:t>Conversion from iteration to recursion</a:t>
            </a:r>
          </a:p>
          <a:p>
            <a:r>
              <a:rPr lang="en-US" altLang="zh-CN" dirty="0"/>
              <a:t>for ii = a:b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sz="2200" dirty="0"/>
              <a:t>do something</a:t>
            </a:r>
          </a:p>
          <a:p>
            <a:r>
              <a:rPr lang="en-US" altLang="zh-CN" dirty="0"/>
              <a:t>end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524693-1D10-43C2-B118-7D87788A510F}"/>
              </a:ext>
            </a:extLst>
          </p:cNvPr>
          <p:cNvSpPr txBox="1"/>
          <p:nvPr/>
        </p:nvSpPr>
        <p:spPr>
          <a:xfrm>
            <a:off x="6465276" y="3066573"/>
            <a:ext cx="43844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Function f(x = a)</a:t>
            </a:r>
          </a:p>
          <a:p>
            <a:pPr marL="128016" lvl="1" indent="0">
              <a:buNone/>
            </a:pPr>
            <a:r>
              <a:rPr lang="en-US" altLang="zh-CN" sz="2200" dirty="0"/>
              <a:t>	if x &lt;= b</a:t>
            </a:r>
          </a:p>
          <a:p>
            <a:pPr marL="128016" lvl="1" indent="0">
              <a:buNone/>
            </a:pPr>
            <a:r>
              <a:rPr lang="en-US" altLang="zh-CN" sz="2200" dirty="0"/>
              <a:t>		do something</a:t>
            </a:r>
          </a:p>
          <a:p>
            <a:pPr marL="128016" lvl="1" indent="0">
              <a:buNone/>
            </a:pPr>
            <a:r>
              <a:rPr lang="en-US" altLang="zh-CN" sz="2200" dirty="0"/>
              <a:t>		f(x + 1);</a:t>
            </a:r>
          </a:p>
          <a:p>
            <a:pPr marL="128016" lvl="1" indent="0">
              <a:buNone/>
            </a:pPr>
            <a:r>
              <a:rPr lang="en-US" altLang="zh-CN" sz="2200" dirty="0"/>
              <a:t>	end</a:t>
            </a:r>
          </a:p>
          <a:p>
            <a:pPr marL="128016" lvl="1" indent="0">
              <a:buNone/>
            </a:pPr>
            <a:r>
              <a:rPr lang="en-US" altLang="zh-CN" sz="2200" dirty="0"/>
              <a:t>end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918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EE22-116A-456E-BD75-40E52925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of a complex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35351-8B1C-4852-909A-FEC724EE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Debugging</a:t>
            </a:r>
          </a:p>
          <a:p>
            <a:r>
              <a:rPr lang="en-US" altLang="zh-CN" dirty="0"/>
              <a:t>- Logging, </a:t>
            </a:r>
            <a:r>
              <a:rPr lang="en-US" altLang="zh-CN" dirty="0" err="1"/>
              <a:t>disp</a:t>
            </a:r>
            <a:r>
              <a:rPr lang="en-US" altLang="zh-CN" dirty="0"/>
              <a:t> &amp; </a:t>
            </a:r>
            <a:r>
              <a:rPr lang="en-US" altLang="zh-CN" dirty="0" err="1"/>
              <a:t>fprintf</a:t>
            </a:r>
            <a:r>
              <a:rPr lang="en-US" altLang="zh-CN" dirty="0"/>
              <a:t>, diary.</a:t>
            </a:r>
          </a:p>
          <a:p>
            <a:r>
              <a:rPr lang="en-US" altLang="zh-CN" dirty="0"/>
              <a:t>- Breakpoints</a:t>
            </a:r>
          </a:p>
          <a:p>
            <a:r>
              <a:rPr lang="en-US" altLang="zh-CN" dirty="0"/>
              <a:t>- Workspace monitor</a:t>
            </a:r>
          </a:p>
          <a:p>
            <a:endParaRPr lang="en-US" altLang="zh-CN" dirty="0"/>
          </a:p>
          <a:p>
            <a:r>
              <a:rPr lang="en-US" altLang="zh-CN" dirty="0"/>
              <a:t>- Testcases</a:t>
            </a:r>
          </a:p>
          <a:p>
            <a:r>
              <a:rPr lang="en-US" altLang="zh-CN" dirty="0"/>
              <a:t>- Auto-testament program</a:t>
            </a:r>
          </a:p>
          <a:p>
            <a:r>
              <a:rPr lang="en-US" altLang="zh-CN" dirty="0"/>
              <a:t>- Exception process, try &amp; catch</a:t>
            </a:r>
          </a:p>
        </p:txBody>
      </p:sp>
    </p:spTree>
    <p:extLst>
      <p:ext uri="{BB962C8B-B14F-4D97-AF65-F5344CB8AC3E}">
        <p14:creationId xmlns:p14="http://schemas.microsoft.com/office/powerpoint/2010/main" val="78819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C4684-7FCD-4E6F-B38B-291FD000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02066-0FCB-417C-A70B-CF233D32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altLang="zh-CN" sz="2200" b="1" dirty="0"/>
              <a:t>Image Processing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altLang="zh-CN" sz="2200" dirty="0"/>
              <a:t>Greyscale to binary.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altLang="zh-CN" sz="2200" dirty="0"/>
              <a:t>Rotate image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altLang="zh-CN" sz="2200" dirty="0"/>
              <a:t>Circle generation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b="1" dirty="0"/>
              <a:t>Recursion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altLang="zh-CN" sz="2200" dirty="0"/>
              <a:t>Reverse an array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altLang="zh-CN" sz="2200" dirty="0"/>
              <a:t>Test palindrome</a:t>
            </a:r>
          </a:p>
        </p:txBody>
      </p:sp>
    </p:spTree>
    <p:extLst>
      <p:ext uri="{BB962C8B-B14F-4D97-AF65-F5344CB8AC3E}">
        <p14:creationId xmlns:p14="http://schemas.microsoft.com/office/powerpoint/2010/main" val="128599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br>
              <a:rPr lang="en-US" altLang="zh-CN" dirty="0"/>
            </a:br>
            <a:r>
              <a:rPr lang="en-US" altLang="zh-CN" dirty="0"/>
              <a:t>OH will be started soon at LBL 326G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E9412-40D3-42C4-950E-DA951A2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B15E2-8270-4DE4-B39F-61CBF31F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File System</a:t>
            </a:r>
          </a:p>
          <a:p>
            <a:r>
              <a:rPr lang="en-US" altLang="zh-CN" dirty="0"/>
              <a:t>File is stored in the form of </a:t>
            </a:r>
            <a:r>
              <a:rPr lang="en-US" altLang="zh-CN" b="1" dirty="0"/>
              <a:t>binary data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Example:</a:t>
            </a:r>
          </a:p>
          <a:p>
            <a:pPr marL="128016" lvl="1" indent="0">
              <a:buNone/>
            </a:pPr>
            <a:r>
              <a:rPr lang="en-US" altLang="zh-CN" dirty="0"/>
              <a:t>	A text file: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abcde</a:t>
            </a:r>
            <a:endParaRPr lang="en-US" altLang="zh-CN" dirty="0"/>
          </a:p>
          <a:p>
            <a:pPr marL="128016" lvl="1" indent="0">
              <a:buNone/>
            </a:pPr>
            <a:r>
              <a:rPr lang="en-US" altLang="zh-CN" dirty="0"/>
              <a:t>	In computer:</a:t>
            </a:r>
          </a:p>
          <a:p>
            <a:pPr marL="128016" lvl="1" indent="0">
              <a:buNone/>
            </a:pPr>
            <a:r>
              <a:rPr lang="en-US" altLang="zh-CN" dirty="0"/>
              <a:t>	11000001 11000010 11000011 11000100 11000101</a:t>
            </a:r>
          </a:p>
          <a:p>
            <a:pPr marL="12801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7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B9670-B7A9-448A-AC3C-C3072DFD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46AB2-AA10-4BDD-9006-061ADC75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Authority</a:t>
            </a:r>
          </a:p>
          <a:p>
            <a:r>
              <a:rPr lang="en-US" altLang="zh-CN" dirty="0"/>
              <a:t>A user/program may or may not have the authority to read/modify/execute the file.</a:t>
            </a:r>
          </a:p>
          <a:p>
            <a:r>
              <a:rPr lang="en-US" altLang="zh-CN" dirty="0"/>
              <a:t>Example:</a:t>
            </a:r>
          </a:p>
          <a:p>
            <a:pPr marL="128016" lvl="1" indent="0">
              <a:buNone/>
            </a:pPr>
            <a:r>
              <a:rPr lang="en-US" altLang="zh-CN" dirty="0"/>
              <a:t>	In MATLAB: </a:t>
            </a:r>
            <a:r>
              <a:rPr lang="en-US" altLang="zh-CN" dirty="0" err="1"/>
              <a:t>fopen</a:t>
            </a:r>
            <a:r>
              <a:rPr lang="en-US" altLang="zh-CN" dirty="0"/>
              <a:t>(‘</a:t>
            </a:r>
            <a:r>
              <a:rPr lang="en-US" altLang="zh-CN" dirty="0" err="1"/>
              <a:t>aaaa</a:t>
            </a:r>
            <a:r>
              <a:rPr lang="en-US" altLang="zh-CN" dirty="0"/>
              <a:t>’, ‘w’);   =&gt; Apply for a write authority.</a:t>
            </a:r>
          </a:p>
          <a:p>
            <a:pPr marL="128016" lvl="1" indent="0">
              <a:buNone/>
            </a:pPr>
            <a:r>
              <a:rPr lang="en-US" altLang="zh-CN" sz="2200" dirty="0"/>
              <a:t>When a file is opened by an application, it could not be </a:t>
            </a:r>
            <a:r>
              <a:rPr lang="en-US" altLang="zh-CN" sz="2200" b="1" dirty="0"/>
              <a:t>modified</a:t>
            </a:r>
            <a:r>
              <a:rPr lang="en-US" altLang="zh-CN" sz="2200" dirty="0"/>
              <a:t> by another application.</a:t>
            </a:r>
          </a:p>
          <a:p>
            <a:pPr marL="128016" lvl="1" indent="0">
              <a:buNone/>
            </a:pPr>
            <a:endParaRPr lang="en-US" altLang="zh-CN" sz="2200" b="1" dirty="0"/>
          </a:p>
          <a:p>
            <a:pPr marL="128016" lvl="1" indent="0">
              <a:buNone/>
            </a:pPr>
            <a:r>
              <a:rPr lang="en-US" altLang="zh-CN" sz="2200" b="1" dirty="0"/>
              <a:t>What’s the problem if we did not use </a:t>
            </a:r>
            <a:r>
              <a:rPr lang="en-US" altLang="zh-CN" sz="2200" b="1" dirty="0" err="1"/>
              <a:t>fclose</a:t>
            </a:r>
            <a:r>
              <a:rPr lang="en-US" altLang="zh-CN" sz="2200" b="1" dirty="0"/>
              <a:t> after </a:t>
            </a:r>
            <a:r>
              <a:rPr lang="en-US" altLang="zh-CN" sz="2200" b="1" dirty="0" err="1"/>
              <a:t>fopen</a:t>
            </a:r>
            <a:r>
              <a:rPr lang="en-US" altLang="zh-CN" sz="2200" b="1" dirty="0"/>
              <a:t>?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462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CD66-DA78-4812-A3AC-6754C87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D53E1-3DDD-44FA-8287-06FBF92C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File operation</a:t>
            </a:r>
          </a:p>
          <a:p>
            <a:r>
              <a:rPr lang="en-US" altLang="zh-CN" dirty="0"/>
              <a:t>- </a:t>
            </a:r>
            <a:r>
              <a:rPr lang="en-US" altLang="zh-CN" dirty="0" err="1"/>
              <a:t>fopen</a:t>
            </a:r>
            <a:r>
              <a:rPr lang="en-US" altLang="zh-CN" dirty="0"/>
              <a:t>: open a file in certain form, and returns a file id (fid).</a:t>
            </a:r>
          </a:p>
          <a:p>
            <a:r>
              <a:rPr lang="en-US" altLang="zh-CN" dirty="0"/>
              <a:t>- </a:t>
            </a:r>
            <a:r>
              <a:rPr lang="en-US" altLang="zh-CN" dirty="0" err="1"/>
              <a:t>fclose</a:t>
            </a:r>
            <a:r>
              <a:rPr lang="en-US" altLang="zh-CN" dirty="0"/>
              <a:t>: release the fid and release the authority.</a:t>
            </a:r>
          </a:p>
          <a:p>
            <a:r>
              <a:rPr lang="en-US" altLang="zh-CN" dirty="0"/>
              <a:t>- </a:t>
            </a:r>
            <a:r>
              <a:rPr lang="en-US" altLang="zh-CN" dirty="0" err="1"/>
              <a:t>fprintf</a:t>
            </a:r>
            <a:r>
              <a:rPr lang="en-US" altLang="zh-CN" dirty="0"/>
              <a:t> &amp; </a:t>
            </a:r>
            <a:r>
              <a:rPr lang="en-US" altLang="zh-CN" dirty="0" err="1"/>
              <a:t>fscanf</a:t>
            </a:r>
            <a:r>
              <a:rPr lang="en-US" altLang="zh-CN" dirty="0"/>
              <a:t>: Write to and read from the file in a certain </a:t>
            </a:r>
            <a:r>
              <a:rPr lang="en-US" altLang="zh-CN" b="1" dirty="0"/>
              <a:t>format</a:t>
            </a:r>
            <a:r>
              <a:rPr lang="en-US" altLang="zh-CN" dirty="0"/>
              <a:t>.</a:t>
            </a:r>
          </a:p>
          <a:p>
            <a:pPr algn="ctr"/>
            <a:r>
              <a:rPr lang="en-US" altLang="zh-CN" b="1" dirty="0"/>
              <a:t>%[flags][width][.precision][length]specifier</a:t>
            </a:r>
          </a:p>
          <a:p>
            <a:r>
              <a:rPr lang="en-US" altLang="zh-CN" dirty="0"/>
              <a:t>- </a:t>
            </a:r>
            <a:r>
              <a:rPr lang="en-US" altLang="zh-CN" dirty="0" err="1"/>
              <a:t>fread</a:t>
            </a:r>
            <a:r>
              <a:rPr lang="en-US" altLang="zh-CN" dirty="0"/>
              <a:t> &amp; </a:t>
            </a:r>
            <a:r>
              <a:rPr lang="en-US" altLang="zh-CN" dirty="0" err="1"/>
              <a:t>fwrite</a:t>
            </a:r>
            <a:r>
              <a:rPr lang="en-US" altLang="zh-CN" dirty="0"/>
              <a:t>: Write to and read from the file as binary data.</a:t>
            </a:r>
          </a:p>
          <a:p>
            <a:r>
              <a:rPr lang="en-US" altLang="zh-CN" dirty="0"/>
              <a:t>Example:</a:t>
            </a:r>
          </a:p>
          <a:p>
            <a:pPr marL="0" indent="0" algn="ctr">
              <a:buNone/>
            </a:pPr>
            <a:r>
              <a:rPr lang="en-US" altLang="zh-CN" dirty="0"/>
              <a:t>Read an all data as a array: </a:t>
            </a:r>
            <a:r>
              <a:rPr lang="en-US" altLang="zh-CN" dirty="0" err="1"/>
              <a:t>fread</a:t>
            </a:r>
            <a:r>
              <a:rPr lang="en-US" altLang="zh-CN" dirty="0"/>
              <a:t>(fid, Inf, precision);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26EB-5F32-4D6F-8044-8102FC0A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MORE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CEFE8-31A4-4ABC-A632-F6D3EB4A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File pointer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 err="1"/>
              <a:t>ftell</a:t>
            </a:r>
            <a:r>
              <a:rPr lang="en-US" altLang="zh-CN" dirty="0"/>
              <a:t>: get the current position of </a:t>
            </a:r>
            <a:r>
              <a:rPr lang="en-US" altLang="zh-CN" dirty="0" err="1"/>
              <a:t>fp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 err="1"/>
              <a:t>fseek</a:t>
            </a:r>
            <a:r>
              <a:rPr lang="en-US" altLang="zh-CN" dirty="0"/>
              <a:t>: set </a:t>
            </a:r>
            <a:r>
              <a:rPr lang="en-US" altLang="zh-CN" dirty="0" err="1"/>
              <a:t>fp</a:t>
            </a:r>
            <a:r>
              <a:rPr lang="en-US" altLang="zh-CN" dirty="0"/>
              <a:t> to a specific position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AE96012-CEE2-4EE3-8117-AEA345A9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93319"/>
              </p:ext>
            </p:extLst>
          </p:nvPr>
        </p:nvGraphicFramePr>
        <p:xfrm>
          <a:off x="5560291" y="2719551"/>
          <a:ext cx="8220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36">
                  <a:extLst>
                    <a:ext uri="{9D8B030D-6E8A-4147-A177-3AD203B41FA5}">
                      <a16:colId xmlns:a16="http://schemas.microsoft.com/office/drawing/2014/main" val="172598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12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4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6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2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805989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F7480F-F057-4AD2-A611-DE28AFF5BEF7}"/>
              </a:ext>
            </a:extLst>
          </p:cNvPr>
          <p:cNvCxnSpPr>
            <a:cxnSpLocks/>
          </p:cNvCxnSpPr>
          <p:nvPr/>
        </p:nvCxnSpPr>
        <p:spPr>
          <a:xfrm flipH="1">
            <a:off x="6382327" y="2101334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FE9C6C6-FDE4-45C1-A145-6703A9009B35}"/>
              </a:ext>
            </a:extLst>
          </p:cNvPr>
          <p:cNvSpPr txBox="1"/>
          <p:nvPr/>
        </p:nvSpPr>
        <p:spPr>
          <a:xfrm>
            <a:off x="7773555" y="191666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B2EC730-C201-4049-8FD6-66BF772905E8}"/>
              </a:ext>
            </a:extLst>
          </p:cNvPr>
          <p:cNvCxnSpPr>
            <a:cxnSpLocks/>
          </p:cNvCxnSpPr>
          <p:nvPr/>
        </p:nvCxnSpPr>
        <p:spPr>
          <a:xfrm flipH="1">
            <a:off x="6369627" y="2492195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C3735CB-A79A-45F1-BE4D-B8267700F9B4}"/>
              </a:ext>
            </a:extLst>
          </p:cNvPr>
          <p:cNvSpPr txBox="1"/>
          <p:nvPr/>
        </p:nvSpPr>
        <p:spPr>
          <a:xfrm>
            <a:off x="7760855" y="230752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F857448-7C81-482D-86B8-391AF0DEC4F9}"/>
              </a:ext>
            </a:extLst>
          </p:cNvPr>
          <p:cNvCxnSpPr>
            <a:cxnSpLocks/>
          </p:cNvCxnSpPr>
          <p:nvPr/>
        </p:nvCxnSpPr>
        <p:spPr>
          <a:xfrm flipH="1">
            <a:off x="6382327" y="2851464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1FC64C9-35A5-4896-B14E-E6FA49AA544A}"/>
              </a:ext>
            </a:extLst>
          </p:cNvPr>
          <p:cNvSpPr txBox="1"/>
          <p:nvPr/>
        </p:nvSpPr>
        <p:spPr>
          <a:xfrm>
            <a:off x="7773555" y="266679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F969A85-8189-4C4B-A61D-A6026086EA60}"/>
              </a:ext>
            </a:extLst>
          </p:cNvPr>
          <p:cNvCxnSpPr>
            <a:cxnSpLocks/>
          </p:cNvCxnSpPr>
          <p:nvPr/>
        </p:nvCxnSpPr>
        <p:spPr>
          <a:xfrm flipH="1">
            <a:off x="6382327" y="3216889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638B9E1-0410-40DA-9718-BE9AE7032703}"/>
              </a:ext>
            </a:extLst>
          </p:cNvPr>
          <p:cNvSpPr txBox="1"/>
          <p:nvPr/>
        </p:nvSpPr>
        <p:spPr>
          <a:xfrm>
            <a:off x="7773555" y="3032223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4D1F4F-0EC6-4C1F-A65F-34867AD5E0F4}"/>
              </a:ext>
            </a:extLst>
          </p:cNvPr>
          <p:cNvCxnSpPr>
            <a:cxnSpLocks/>
          </p:cNvCxnSpPr>
          <p:nvPr/>
        </p:nvCxnSpPr>
        <p:spPr>
          <a:xfrm flipH="1">
            <a:off x="6390276" y="3601594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75335D7-4407-4AB8-B5C3-D39FD7C0EEAE}"/>
              </a:ext>
            </a:extLst>
          </p:cNvPr>
          <p:cNvSpPr txBox="1"/>
          <p:nvPr/>
        </p:nvSpPr>
        <p:spPr>
          <a:xfrm>
            <a:off x="7781504" y="341692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2630FA2-4261-4850-A5C8-76E82D4F95B8}"/>
              </a:ext>
            </a:extLst>
          </p:cNvPr>
          <p:cNvCxnSpPr>
            <a:cxnSpLocks/>
          </p:cNvCxnSpPr>
          <p:nvPr/>
        </p:nvCxnSpPr>
        <p:spPr>
          <a:xfrm flipH="1">
            <a:off x="6398225" y="3957495"/>
            <a:ext cx="1403928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A6E67EE-FA00-4CF7-B844-69DF7BD4F899}"/>
              </a:ext>
            </a:extLst>
          </p:cNvPr>
          <p:cNvSpPr txBox="1"/>
          <p:nvPr/>
        </p:nvSpPr>
        <p:spPr>
          <a:xfrm>
            <a:off x="7789453" y="377282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0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46" grpId="0"/>
      <p:bldP spid="48" grpId="0"/>
      <p:bldP spid="50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D1A6F-8024-4DE1-8091-4FC2502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30C2B-3F4F-4B7E-8823-E42ACD38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Plotting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arrX</a:t>
            </a:r>
            <a:r>
              <a:rPr lang="en-US" altLang="zh-CN" dirty="0"/>
              <a:t>, </a:t>
            </a:r>
            <a:r>
              <a:rPr lang="en-US" altLang="zh-CN" dirty="0" err="1"/>
              <a:t>arrY</a:t>
            </a:r>
            <a:r>
              <a:rPr lang="en-US" altLang="zh-CN" dirty="0"/>
              <a:t>); % Plot multiple line segments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arrX</a:t>
            </a:r>
            <a:r>
              <a:rPr lang="en-US" altLang="zh-CN" dirty="0"/>
              <a:t>, </a:t>
            </a:r>
            <a:r>
              <a:rPr lang="en-US" altLang="zh-CN" dirty="0" err="1"/>
              <a:t>arrY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 % Specify argument for plotting</a:t>
            </a:r>
          </a:p>
          <a:p>
            <a:r>
              <a:rPr lang="en-US" altLang="zh-CN" dirty="0"/>
              <a:t>Hold on/hold off % Keep current image grid</a:t>
            </a:r>
          </a:p>
          <a:p>
            <a:r>
              <a:rPr lang="en-US" altLang="zh-CN" dirty="0"/>
              <a:t>Subplot: Plot several images in one window</a:t>
            </a:r>
          </a:p>
          <a:p>
            <a:r>
              <a:rPr lang="en-US" altLang="zh-CN" dirty="0"/>
              <a:t>Image(</a:t>
            </a:r>
            <a:r>
              <a:rPr lang="en-US" altLang="zh-CN" dirty="0" err="1"/>
              <a:t>mtx</a:t>
            </a:r>
            <a:r>
              <a:rPr lang="en-US" altLang="zh-CN" dirty="0"/>
              <a:t>): Plot matrix as an image.</a:t>
            </a:r>
          </a:p>
        </p:txBody>
      </p:sp>
    </p:spTree>
    <p:extLst>
      <p:ext uri="{BB962C8B-B14F-4D97-AF65-F5344CB8AC3E}">
        <p14:creationId xmlns:p14="http://schemas.microsoft.com/office/powerpoint/2010/main" val="12193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20C36-F756-4B86-816F-9B52A84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38C4C-70A3-4CF9-A7CC-A4D17084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Image Processing</a:t>
            </a:r>
          </a:p>
          <a:p>
            <a:r>
              <a:rPr lang="en-US" altLang="zh-CN" dirty="0"/>
              <a:t>- </a:t>
            </a:r>
            <a:r>
              <a:rPr lang="en-US" altLang="zh-CN" dirty="0" err="1"/>
              <a:t>imread</a:t>
            </a:r>
            <a:r>
              <a:rPr lang="en-US" altLang="zh-CN" dirty="0"/>
              <a:t> / </a:t>
            </a:r>
            <a:r>
              <a:rPr lang="en-US" altLang="zh-CN" dirty="0" err="1"/>
              <a:t>imwrite</a:t>
            </a:r>
            <a:r>
              <a:rPr lang="en-US" altLang="zh-CN" dirty="0"/>
              <a:t> : Read or write to an image</a:t>
            </a:r>
          </a:p>
          <a:p>
            <a:r>
              <a:rPr lang="en-US" altLang="zh-CN" dirty="0"/>
              <a:t>In MATLAB, image is a 2 or 3 dimensional matrix.</a:t>
            </a:r>
          </a:p>
          <a:p>
            <a:r>
              <a:rPr lang="en-US" altLang="zh-CN" dirty="0"/>
              <a:t>Greyscale image: value of image is only 0 – 255 (black to white)</a:t>
            </a:r>
          </a:p>
          <a:p>
            <a:r>
              <a:rPr lang="en-US" altLang="zh-CN" dirty="0"/>
              <a:t>RGB image: a 3-dimensional matrix.</a:t>
            </a:r>
            <a:r>
              <a:rPr lang="zh-CN" altLang="en-US" dirty="0"/>
              <a:t> </a:t>
            </a:r>
            <a:r>
              <a:rPr lang="en-US" altLang="zh-CN" b="1" dirty="0"/>
              <a:t>How to manipulate?</a:t>
            </a:r>
          </a:p>
          <a:p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(x, y, :) - Take a single pixel, Matrix manipulation and image.</a:t>
            </a:r>
          </a:p>
        </p:txBody>
      </p:sp>
    </p:spTree>
    <p:extLst>
      <p:ext uri="{BB962C8B-B14F-4D97-AF65-F5344CB8AC3E}">
        <p14:creationId xmlns:p14="http://schemas.microsoft.com/office/powerpoint/2010/main" val="15156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5C7CC-585F-467F-A28A-C2EB08ED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13A0-D233-464E-830A-F2297FEF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Image Processing</a:t>
            </a:r>
          </a:p>
          <a:p>
            <a:r>
              <a:rPr lang="en-US" altLang="zh-CN" dirty="0"/>
              <a:t>Use matrix manipulation to process image.</a:t>
            </a:r>
          </a:p>
          <a:p>
            <a:r>
              <a:rPr lang="en-US" altLang="zh-CN" dirty="0"/>
              <a:t>Example: frame sampling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(round(</a:t>
            </a:r>
            <a:r>
              <a:rPr lang="en-US" altLang="zh-CN" dirty="0" err="1"/>
              <a:t>linspace</a:t>
            </a:r>
            <a:r>
              <a:rPr lang="en-US" altLang="zh-CN" dirty="0"/>
              <a:t>(1, 1920, X)), round(</a:t>
            </a:r>
            <a:r>
              <a:rPr lang="en-US" altLang="zh-CN" dirty="0" err="1"/>
              <a:t>linspace</a:t>
            </a:r>
            <a:r>
              <a:rPr lang="en-US" altLang="zh-CN" dirty="0"/>
              <a:t>(1, 1080, Y)), :)</a:t>
            </a:r>
          </a:p>
          <a:p>
            <a:endParaRPr lang="en-US" altLang="zh-CN" dirty="0"/>
          </a:p>
          <a:p>
            <a:r>
              <a:rPr lang="en-US" altLang="zh-CN" dirty="0"/>
              <a:t>Lab2 is aiming at reducing the distortion caused by direct sampling.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16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5C87-8BEF-4471-A78B-8865F9CB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3A77D-414F-4628-93B1-3FCD1CCD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Functional Programming &amp; Recursion</a:t>
            </a:r>
          </a:p>
          <a:p>
            <a:r>
              <a:rPr lang="en-US" altLang="zh-CN" dirty="0"/>
              <a:t>function ret = </a:t>
            </a:r>
            <a:r>
              <a:rPr lang="en-US" altLang="zh-CN" dirty="0" err="1"/>
              <a:t>myFactorial</a:t>
            </a:r>
            <a:r>
              <a:rPr lang="en-US" altLang="zh-CN" dirty="0"/>
              <a:t>(n)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sz="2200" dirty="0"/>
              <a:t>if n == 0</a:t>
            </a:r>
          </a:p>
          <a:p>
            <a:pPr marL="128016" lvl="1" indent="0">
              <a:buNone/>
            </a:pPr>
            <a:r>
              <a:rPr lang="en-US" altLang="zh-CN" sz="2200" dirty="0"/>
              <a:t>		ret = 1</a:t>
            </a:r>
          </a:p>
          <a:p>
            <a:pPr marL="128016" lvl="1" indent="0">
              <a:buNone/>
            </a:pPr>
            <a:r>
              <a:rPr lang="en-US" altLang="zh-CN" sz="2200" dirty="0"/>
              <a:t>	else</a:t>
            </a:r>
          </a:p>
          <a:p>
            <a:pPr marL="128016" lvl="1" indent="0">
              <a:buNone/>
            </a:pPr>
            <a:r>
              <a:rPr lang="en-US" altLang="zh-CN" sz="2200" dirty="0"/>
              <a:t>		ret = n * </a:t>
            </a:r>
            <a:r>
              <a:rPr lang="en-US" altLang="zh-CN" sz="2200" dirty="0" err="1"/>
              <a:t>myFactorial</a:t>
            </a:r>
            <a:r>
              <a:rPr lang="en-US" altLang="zh-CN" sz="2200" dirty="0"/>
              <a:t>(n – 1); % Recursion</a:t>
            </a:r>
          </a:p>
          <a:p>
            <a:pPr marL="128016" lvl="1" indent="0">
              <a:buNone/>
            </a:pPr>
            <a:r>
              <a:rPr lang="en-US" altLang="zh-CN" sz="2200" dirty="0"/>
              <a:t>	end</a:t>
            </a:r>
          </a:p>
          <a:p>
            <a:pPr marL="128016" lvl="1" indent="0">
              <a:buNone/>
            </a:pPr>
            <a:r>
              <a:rPr lang="en-US" altLang="zh-CN" sz="2200" dirty="0"/>
              <a:t>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3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1181</TotalTime>
  <Words>613</Words>
  <Application>Microsoft Office PowerPoint</Application>
  <PresentationFormat>宽屏</PresentationFormat>
  <Paragraphs>164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积分</vt:lpstr>
      <vt:lpstr>VG101Jigang RC3</vt:lpstr>
      <vt:lpstr>More about COMPUTER</vt:lpstr>
      <vt:lpstr>MORE ABOUT COMPUTER</vt:lpstr>
      <vt:lpstr>MORE ABOUT MATLAB</vt:lpstr>
      <vt:lpstr>MORE ABOUT MATLAB</vt:lpstr>
      <vt:lpstr>MORE ABOUT MATLAB</vt:lpstr>
      <vt:lpstr>MORE ABOUT MATLAB</vt:lpstr>
      <vt:lpstr>MORE ABOUT MATLAB</vt:lpstr>
      <vt:lpstr>MORE ABOUT PROGRAMMING</vt:lpstr>
      <vt:lpstr>MORE ABOUT PROGRAMMING</vt:lpstr>
      <vt:lpstr>MORE ABOUT PROGRAMMING</vt:lpstr>
      <vt:lpstr>MORE ABOUT PROGRAMMING</vt:lpstr>
      <vt:lpstr>MORE ABOUT PROGRAMMING</vt:lpstr>
      <vt:lpstr>MORE ABOUT PROGRAMMING</vt:lpstr>
      <vt:lpstr>CONSTRUCTION of a complex program</vt:lpstr>
      <vt:lpstr>USEFUL ALGORITHMS</vt:lpstr>
      <vt:lpstr>ANY QUESTIONS?   OH will be started soon at LBL 326G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42</cp:revision>
  <dcterms:created xsi:type="dcterms:W3CDTF">2019-09-18T05:16:11Z</dcterms:created>
  <dcterms:modified xsi:type="dcterms:W3CDTF">2019-10-07T07:43:50Z</dcterms:modified>
</cp:coreProperties>
</file>