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84" r:id="rId3"/>
    <p:sldId id="590" r:id="rId4"/>
    <p:sldId id="591" r:id="rId5"/>
    <p:sldId id="592" r:id="rId6"/>
    <p:sldId id="599" r:id="rId7"/>
    <p:sldId id="593" r:id="rId8"/>
    <p:sldId id="600" r:id="rId9"/>
    <p:sldId id="601" r:id="rId10"/>
    <p:sldId id="602" r:id="rId11"/>
    <p:sldId id="60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69" autoAdjust="0"/>
  </p:normalViewPr>
  <p:slideViewPr>
    <p:cSldViewPr snapToGrid="0">
      <p:cViewPr varScale="1">
        <p:scale>
          <a:sx n="92" d="100"/>
          <a:sy n="92" d="100"/>
        </p:scale>
        <p:origin x="128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689E5-963E-4507-AE57-7C046DEF11E9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CDD29-F260-4640-8913-FA2722353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8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E4E50-030A-7B4A-9CEE-6C656B2B894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2922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20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15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74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444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4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422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519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80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57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E055E-6D9F-4790-9D81-E142A2648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76F213-C835-413D-A761-2CF552565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D74A2-ADBD-483A-A2DC-E2AD0046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D2E87-9AE7-4D50-9E4A-4119A9F6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D8844-B868-413D-B924-8F210519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9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B7704-F236-49DC-82D7-3F7F57F8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CDAE89-448C-4AC1-9289-04751A8B0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CB68A-506C-4019-B252-28439917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ADDE9-D58E-48F4-8E18-6CFE893B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0CA7D-AFAC-4D1E-8FB0-FE8818E4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4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F3EF7D-6ABA-4646-B800-DDE433738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5EEAE2-E86F-4D98-A5AE-F8662F573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D2355-4E23-413E-A4C5-34656076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082C2-3A68-403D-ADE0-B66ED6AF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1E382-60FB-49C4-8EDA-B2A2A583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8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标题 1"/>
          <p:cNvSpPr txBox="1">
            <a:spLocks/>
          </p:cNvSpPr>
          <p:nvPr userDrawn="1"/>
        </p:nvSpPr>
        <p:spPr>
          <a:xfrm>
            <a:off x="1849743" y="4233861"/>
            <a:ext cx="6509947" cy="566739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endParaRPr kumimoji="1" lang="zh-CN" altLang="en-US" sz="1867" dirty="0"/>
          </a:p>
        </p:txBody>
      </p:sp>
    </p:spTree>
    <p:extLst>
      <p:ext uri="{BB962C8B-B14F-4D97-AF65-F5344CB8AC3E}">
        <p14:creationId xmlns:p14="http://schemas.microsoft.com/office/powerpoint/2010/main" val="182236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B68A39A-923A-44B9-9A70-967E8DE99921}"/>
              </a:ext>
            </a:extLst>
          </p:cNvPr>
          <p:cNvSpPr/>
          <p:nvPr userDrawn="1"/>
        </p:nvSpPr>
        <p:spPr>
          <a:xfrm>
            <a:off x="1168400" y="952500"/>
            <a:ext cx="9855200" cy="4953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219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06265" y="11167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609600" y="230042"/>
            <a:ext cx="10363200" cy="592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9259976" y="247138"/>
            <a:ext cx="2932025" cy="59265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133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479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>
            <a:lvl1pPr algn="r">
              <a:defRPr sz="1200"/>
            </a:lvl1pPr>
          </a:lstStyle>
          <a:p>
            <a:fld id="{FD4F6516-883E-5242-B756-5F986E0946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06265" y="11167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6257"/>
            <a:ext cx="10972800" cy="7609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33" b="0">
                <a:solidFill>
                  <a:srgbClr val="182E66"/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cxnSp>
        <p:nvCxnSpPr>
          <p:cNvPr id="16" name="直接连接符 5">
            <a:extLst>
              <a:ext uri="{FF2B5EF4-FFF2-40B4-BE49-F238E27FC236}">
                <a16:creationId xmlns:a16="http://schemas.microsoft.com/office/drawing/2014/main" id="{41B9C53C-78DD-433F-AAD2-D47FA3787EAB}"/>
              </a:ext>
            </a:extLst>
          </p:cNvPr>
          <p:cNvCxnSpPr/>
          <p:nvPr userDrawn="1"/>
        </p:nvCxnSpPr>
        <p:spPr>
          <a:xfrm>
            <a:off x="-1306" y="916463"/>
            <a:ext cx="121724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BF5F08C-6953-8444-BDF8-5399D1DA1714}"/>
              </a:ext>
            </a:extLst>
          </p:cNvPr>
          <p:cNvSpPr/>
          <p:nvPr userDrawn="1"/>
        </p:nvSpPr>
        <p:spPr>
          <a:xfrm>
            <a:off x="-1" y="331341"/>
            <a:ext cx="507983" cy="584776"/>
          </a:xfrm>
          <a:prstGeom prst="rect">
            <a:avLst/>
          </a:prstGeom>
          <a:solidFill>
            <a:srgbClr val="182E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257A04C-B34B-E342-B2E9-67B959AA9F54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09600" y="1116734"/>
            <a:ext cx="10972800" cy="5239271"/>
          </a:xfrm>
          <a:prstGeom prst="rect">
            <a:avLst/>
          </a:prstGeom>
        </p:spPr>
        <p:txBody>
          <a:bodyPr lIns="90000"/>
          <a:lstStyle>
            <a:lvl1pPr marL="313192" indent="-313192">
              <a:buClr>
                <a:srgbClr val="1C2E62"/>
              </a:buClr>
              <a:buSzPct val="80000"/>
              <a:buFont typeface="Wingdings" pitchFamily="2" charset="2"/>
              <a:buChar char="l"/>
              <a:defRPr sz="2667">
                <a:latin typeface="微软雅黑"/>
                <a:ea typeface="微软雅黑"/>
                <a:cs typeface="微软雅黑"/>
              </a:defRPr>
            </a:lvl1pPr>
            <a:lvl2pPr marL="798580" indent="-188995">
              <a:buClr>
                <a:srgbClr val="1C2E62"/>
              </a:buClr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427964" indent="-208795">
              <a:buFont typeface="Arial" panose="020B0604020202020204" pitchFamily="34" charset="0"/>
              <a:buChar char="•"/>
              <a:defRPr sz="1867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8BF5E5-241F-4A4A-843B-8336C87652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4950" y="206144"/>
            <a:ext cx="615553" cy="615553"/>
          </a:xfrm>
          <a:prstGeom prst="rect">
            <a:avLst/>
          </a:prstGeom>
        </p:spPr>
      </p:pic>
      <p:pic>
        <p:nvPicPr>
          <p:cNvPr id="12" name="Picture 2" descr="子科技大学校徽图案带校名LOGO图片素材|png - 设计盒子">
            <a:extLst>
              <a:ext uri="{FF2B5EF4-FFF2-40B4-BE49-F238E27FC236}">
                <a16:creationId xmlns:a16="http://schemas.microsoft.com/office/drawing/2014/main" id="{CAAF6B66-8C7C-6E41-AF0B-AA27ED6EFEB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12"/>
          <a:stretch/>
        </p:blipFill>
        <p:spPr bwMode="auto">
          <a:xfrm>
            <a:off x="11430503" y="160691"/>
            <a:ext cx="740635" cy="68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729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71359"/>
            <a:ext cx="5384800" cy="4054805"/>
          </a:xfrm>
          <a:prstGeom prst="rect">
            <a:avLst/>
          </a:prstGeom>
        </p:spPr>
        <p:txBody>
          <a:bodyPr/>
          <a:lstStyle>
            <a:lvl1pPr>
              <a:defRPr sz="2133">
                <a:latin typeface="微软雅黑"/>
                <a:ea typeface="微软雅黑"/>
                <a:cs typeface="微软雅黑"/>
              </a:defRPr>
            </a:lvl1pPr>
            <a:lvl2pPr>
              <a:defRPr sz="16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67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71359"/>
            <a:ext cx="5384800" cy="4054805"/>
          </a:xfrm>
          <a:prstGeom prst="rect">
            <a:avLst/>
          </a:prstGeom>
        </p:spPr>
        <p:txBody>
          <a:bodyPr/>
          <a:lstStyle>
            <a:lvl1pPr>
              <a:defRPr sz="2133">
                <a:latin typeface="微软雅黑"/>
                <a:ea typeface="微软雅黑"/>
                <a:cs typeface="微软雅黑"/>
              </a:defRPr>
            </a:lvl1pPr>
            <a:lvl2pPr>
              <a:defRPr sz="16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67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06265" y="11167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/>
          </a:p>
        </p:txBody>
      </p:sp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41B9C53C-78DD-433F-AAD2-D47FA3787EAB}"/>
              </a:ext>
            </a:extLst>
          </p:cNvPr>
          <p:cNvCxnSpPr/>
          <p:nvPr userDrawn="1"/>
        </p:nvCxnSpPr>
        <p:spPr>
          <a:xfrm>
            <a:off x="9779" y="816707"/>
            <a:ext cx="121724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15">
            <a:extLst>
              <a:ext uri="{FF2B5EF4-FFF2-40B4-BE49-F238E27FC236}">
                <a16:creationId xmlns:a16="http://schemas.microsoft.com/office/drawing/2014/main" id="{E6457CA3-06E1-4764-B4C3-0EF5559B0DD9}"/>
              </a:ext>
            </a:extLst>
          </p:cNvPr>
          <p:cNvCxnSpPr>
            <a:cxnSpLocks/>
          </p:cNvCxnSpPr>
          <p:nvPr userDrawn="1"/>
        </p:nvCxnSpPr>
        <p:spPr>
          <a:xfrm>
            <a:off x="10160751" y="815791"/>
            <a:ext cx="202147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609600" y="214211"/>
            <a:ext cx="10363200" cy="592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4"/>
          </p:nvPr>
        </p:nvSpPr>
        <p:spPr>
          <a:xfrm>
            <a:off x="9259974" y="247138"/>
            <a:ext cx="2932025" cy="59265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133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2188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6509947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1065730"/>
            <a:ext cx="6509947" cy="3661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6509947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接连接符 5">
            <a:extLst>
              <a:ext uri="{FF2B5EF4-FFF2-40B4-BE49-F238E27FC236}">
                <a16:creationId xmlns:a16="http://schemas.microsoft.com/office/drawing/2014/main" id="{41B9C53C-78DD-433F-AAD2-D47FA3787EAB}"/>
              </a:ext>
            </a:extLst>
          </p:cNvPr>
          <p:cNvCxnSpPr/>
          <p:nvPr userDrawn="1"/>
        </p:nvCxnSpPr>
        <p:spPr>
          <a:xfrm>
            <a:off x="9779" y="816707"/>
            <a:ext cx="121724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15">
            <a:extLst>
              <a:ext uri="{FF2B5EF4-FFF2-40B4-BE49-F238E27FC236}">
                <a16:creationId xmlns:a16="http://schemas.microsoft.com/office/drawing/2014/main" id="{E6457CA3-06E1-4764-B4C3-0EF5559B0DD9}"/>
              </a:ext>
            </a:extLst>
          </p:cNvPr>
          <p:cNvCxnSpPr>
            <a:cxnSpLocks/>
          </p:cNvCxnSpPr>
          <p:nvPr userDrawn="1"/>
        </p:nvCxnSpPr>
        <p:spPr>
          <a:xfrm>
            <a:off x="10160751" y="815791"/>
            <a:ext cx="202147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9259974" y="247138"/>
            <a:ext cx="2932025" cy="59265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133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9600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8E47064-9CDF-6B43-BCB8-99B96D49A4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2800" y="1394271"/>
            <a:ext cx="10566400" cy="5049688"/>
          </a:xfrm>
          <a:prstGeom prst="rect">
            <a:avLst/>
          </a:prstGeom>
        </p:spPr>
        <p:txBody>
          <a:bodyPr/>
          <a:lstStyle>
            <a:lvl1pPr marL="300592" indent="-300592">
              <a:lnSpc>
                <a:spcPct val="100000"/>
              </a:lnSpc>
              <a:buClr>
                <a:srgbClr val="C00000"/>
              </a:buClr>
              <a:buSzPct val="75000"/>
              <a:buFont typeface="Wingdings" pitchFamily="2" charset="2"/>
              <a:buChar char="l"/>
              <a:defRPr b="0">
                <a:latin typeface="+mn-lt"/>
                <a:ea typeface="黑体" panose="02010609060101010101" pitchFamily="49" charset="-122"/>
              </a:defRPr>
            </a:lvl1pPr>
            <a:lvl2pPr marL="800080" indent="-306892">
              <a:lnSpc>
                <a:spcPct val="100000"/>
              </a:lnSpc>
              <a:buClr>
                <a:schemeClr val="tx1"/>
              </a:buClr>
              <a:buSzPct val="100000"/>
              <a:buFont typeface="系统字体"/>
              <a:buChar char="—"/>
              <a:defRPr>
                <a:latin typeface="+mn-lt"/>
                <a:ea typeface="黑体" panose="02010609060101010101" pitchFamily="49" charset="-122"/>
              </a:defRPr>
            </a:lvl2pPr>
            <a:lvl3pPr marL="1142971" indent="-228594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ea typeface="黑体" panose="02010609060101010101" pitchFamily="49" charset="-122"/>
              </a:defRPr>
            </a:lvl3pPr>
          </a:lstStyle>
          <a:p>
            <a:r>
              <a:rPr kumimoji="1" lang="en-US" altLang="zh-CN" dirty="0"/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en-US" altLang="zh-CN" dirty="0"/>
              <a:t>level2</a:t>
            </a:r>
          </a:p>
          <a:p>
            <a:pPr lvl="2"/>
            <a:r>
              <a:rPr kumimoji="1" lang="en-US" altLang="zh-CN" dirty="0"/>
              <a:t>level3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A186B7-B96A-1548-9D54-04B61955C558}"/>
              </a:ext>
            </a:extLst>
          </p:cNvPr>
          <p:cNvGrpSpPr/>
          <p:nvPr userDrawn="1"/>
        </p:nvGrpSpPr>
        <p:grpSpPr>
          <a:xfrm>
            <a:off x="914401" y="1108614"/>
            <a:ext cx="9534047" cy="118023"/>
            <a:chOff x="812800" y="1097595"/>
            <a:chExt cx="9534046" cy="11802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7F4805F-FA53-B443-9DB3-074D6FEF2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800" y="1107618"/>
              <a:ext cx="5292000" cy="108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zh-CN" altLang="en-US" sz="1800"/>
            </a:p>
          </p:txBody>
        </p:sp>
        <p:sp>
          <p:nvSpPr>
            <p:cNvPr id="13" name="Line 3">
              <a:extLst>
                <a:ext uri="{FF2B5EF4-FFF2-40B4-BE49-F238E27FC236}">
                  <a16:creationId xmlns:a16="http://schemas.microsoft.com/office/drawing/2014/main" id="{D7FE70EB-2D42-434D-A10A-6213B96AC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800" y="1097595"/>
              <a:ext cx="9534046" cy="1575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38B0C4C5-0C26-904C-8948-6FE07C16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08923"/>
            <a:ext cx="10566400" cy="967796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latin typeface="+mn-lt"/>
                <a:ea typeface="黑体" panose="02010609060101010101" pitchFamily="49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5" name="幻灯片编号占位符 5">
            <a:extLst>
              <a:ext uri="{FF2B5EF4-FFF2-40B4-BE49-F238E27FC236}">
                <a16:creationId xmlns:a16="http://schemas.microsoft.com/office/drawing/2014/main" id="{4AE42BBF-AA06-0E4D-AE6A-363158F5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Calibri Light" panose="020F0502020204030204" pitchFamily="34" charset="0"/>
                <a:ea typeface="SimSun" panose="02010600030101010101" pitchFamily="2" charset="-122"/>
                <a:cs typeface="Calibri Light" panose="020F0502020204030204" pitchFamily="34" charset="0"/>
              </a:defRPr>
            </a:lvl1pPr>
          </a:lstStyle>
          <a:p>
            <a:fld id="{2C955C39-D9E8-BB40-9080-35AB47FDCF1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453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9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D41D-1688-4DF0-8313-C3735330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3762B-8A57-40CD-A6E2-E29551B4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3A051-D207-46B2-807F-AF3B8107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A4371-7DE7-43A9-BBBF-A34D9813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0C70F-7D07-4202-80C3-1CFB2E86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71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直接连接符 6"/>
          <p:cNvCxnSpPr>
            <a:cxnSpLocks/>
          </p:cNvCxnSpPr>
          <p:nvPr/>
        </p:nvCxnSpPr>
        <p:spPr>
          <a:xfrm>
            <a:off x="609600" y="1427149"/>
            <a:ext cx="10972800" cy="1588"/>
          </a:xfrm>
          <a:prstGeom prst="line">
            <a:avLst/>
          </a:prstGeom>
          <a:ln w="57150" cap="flat" cmpd="sng" algn="ctr">
            <a:gradFill flip="none" rotWithShape="1">
              <a:gsLst>
                <a:gs pos="0">
                  <a:schemeClr val="accent1"/>
                </a:gs>
                <a:gs pos="20000">
                  <a:schemeClr val="accent2"/>
                </a:gs>
                <a:gs pos="40000">
                  <a:schemeClr val="accent3"/>
                </a:gs>
                <a:gs pos="60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0" scaled="1"/>
            </a:gra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6350" cmpd="dbl">
                  <a:solidFill>
                    <a:schemeClr val="bg2">
                      <a:lumMod val="25000"/>
                      <a:alpha val="5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048595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1pPr>
            <a:lvl2pPr>
              <a:defRPr sz="24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2pPr>
            <a:lvl3pPr>
              <a:defRPr sz="20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3pPr>
            <a:lvl4pPr>
              <a:defRPr sz="18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4pPr>
            <a:lvl5pPr>
              <a:defRPr sz="18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10485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EBED-CB34-4533-A5FD-C8B2023C7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9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97413-4F1C-435F-8237-44D9ACE5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8A58EA-23D1-440E-940C-305F1063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DE415-3D6D-4B8F-879D-2269A7EA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E63B8-96F6-4857-8EA6-E4932EA2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77531-C191-4EA6-A4C7-E5EB63D9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1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133F-5218-4247-8CD0-ED15D4F7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C885D-95F9-448B-9603-1A1EA7BA2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4CA458-BA10-42C4-8412-F32A49B7D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A4626-EE47-4E55-A79F-2598D8FD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82C04-A126-4E95-A9B1-E84EF988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16102-379E-4F81-BDAB-3C5992CD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0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E6CE4-0AC5-4BE9-9364-A5274DC7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9BA15-5F01-4862-879E-F167472AE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F1CEF6-DC5A-477E-8FDC-76CFAF978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3F6267-29F1-4134-82D3-18ED94616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F1A550-73B3-453D-A8B0-E23AF8A83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6D96D6-559A-40D4-B109-92FD258D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567A6E-91D9-41C8-A954-292B255B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F8F0F3-F1DB-4E0B-9B5A-92390F12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0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D976A-0FFF-4ABE-9D90-16B0EBBF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295264-475D-433A-8379-0CB93DE7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4A4377-0AD3-4A2B-BD1F-81A77B66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4FE35A-2B91-4D50-A76C-396385F7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1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CAE5CF-1817-4D84-8E5E-D208E6B7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74D743-367E-4BEA-A2BA-3E129C60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86273-9A0D-440B-8ECF-63C59B0D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2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0E8F7-1AFE-4F56-BAB3-D59A4876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49F5C-61E2-489E-9277-54D90875D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3ED1E1-492A-434D-9F6C-03202AC3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1CD77-061C-48ED-8787-982C576F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A15817-EAE4-4248-8819-5FF3C635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302793-4FD4-4407-AF7C-4D39156E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3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3AF9F-A4D0-48C6-A9F5-56D72448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F5B168-85EE-4A90-8006-455CD8A32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60908-F42F-409E-B66E-1E4163199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214C08-071E-4D18-B769-7857226B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239E75-6C25-4362-9900-8BB50B6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E1971-AD6E-4E9D-A08A-56A60D4F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2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E7BE22-53D9-45A6-AB99-D57F75AC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24687-AFF6-49E2-B8BE-B423C016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09EB4-BB2C-49BE-8A9D-A514B525F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E458-C5A4-488B-A25F-D52B30F088E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E9F5E-63D4-4872-82DF-B0E9C2025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A1D83-45C4-4B8A-A19F-A499F7F3B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1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>
            <a:off x="1910137" y="2403419"/>
            <a:ext cx="6198056" cy="2494951"/>
            <a:chOff x="2411459" y="1594479"/>
            <a:chExt cx="4648542" cy="1871213"/>
          </a:xfrm>
          <a:solidFill>
            <a:srgbClr val="D9D9D9"/>
          </a:solidFill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26D0233-8ABB-47ED-B63D-788DA5511B6C}"/>
                </a:ext>
              </a:extLst>
            </p:cNvPr>
            <p:cNvSpPr txBox="1"/>
            <p:nvPr/>
          </p:nvSpPr>
          <p:spPr>
            <a:xfrm>
              <a:off x="2411459" y="1594479"/>
              <a:ext cx="4622752" cy="66744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5333" spc="131" dirty="0">
                <a:solidFill>
                  <a:srgbClr val="193375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5572C44-53B4-43BE-983B-E88B31CFDC28}"/>
                </a:ext>
              </a:extLst>
            </p:cNvPr>
            <p:cNvSpPr txBox="1"/>
            <p:nvPr/>
          </p:nvSpPr>
          <p:spPr>
            <a:xfrm>
              <a:off x="2424225" y="3111268"/>
              <a:ext cx="4635776" cy="35442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867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1" lang="zh-CN" alt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D4F6516-883E-5242-B756-5F986E094651}" type="slidenum">
              <a:rPr lang="en-US" altLang="zh-CN" smtClean="0"/>
              <a:pPr algn="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18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>
            <a:extLst>
              <a:ext uri="{FF2B5EF4-FFF2-40B4-BE49-F238E27FC236}">
                <a16:creationId xmlns:a16="http://schemas.microsoft.com/office/drawing/2014/main" id="{FA081F13-7C42-9E48-AEE6-17F2D409C6DB}"/>
              </a:ext>
            </a:extLst>
          </p:cNvPr>
          <p:cNvSpPr txBox="1"/>
          <p:nvPr/>
        </p:nvSpPr>
        <p:spPr>
          <a:xfrm>
            <a:off x="3645909" y="4478971"/>
            <a:ext cx="507973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7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New Tai Lue" charset="0"/>
                <a:cs typeface="Microsoft New Tai Lue" charset="0"/>
              </a:rPr>
              <a:t> Rao Xuan   </a:t>
            </a:r>
            <a:endParaRPr kumimoji="1" lang="zh-CN" altLang="en-US" sz="3733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Microsoft New Tai Lue" charset="0"/>
              <a:cs typeface="Microsoft New Tai Lue" charset="0"/>
            </a:endParaRPr>
          </a:p>
        </p:txBody>
      </p:sp>
      <p:sp>
        <p:nvSpPr>
          <p:cNvPr id="5" name="矩形 27"/>
          <p:cNvSpPr/>
          <p:nvPr/>
        </p:nvSpPr>
        <p:spPr>
          <a:xfrm>
            <a:off x="0" y="2354078"/>
            <a:ext cx="12192000" cy="1603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44" tIns="57123" rIns="114244" bIns="571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dirty="0"/>
              <a:t>Context-aware Deep Model for Joint Mobility and Time Prediction</a:t>
            </a:r>
            <a:endParaRPr lang="en-US" altLang="zh-CN" sz="3600" b="1" dirty="0"/>
          </a:p>
        </p:txBody>
      </p:sp>
      <p:sp>
        <p:nvSpPr>
          <p:cNvPr id="6" name="等腰三角形 115"/>
          <p:cNvSpPr/>
          <p:nvPr/>
        </p:nvSpPr>
        <p:spPr>
          <a:xfrm flipV="1">
            <a:off x="5887742" y="3957387"/>
            <a:ext cx="416516" cy="25020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44" tIns="57123" rIns="114244" bIns="571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8"/>
          </a:p>
        </p:txBody>
      </p:sp>
      <p:sp>
        <p:nvSpPr>
          <p:cNvPr id="2" name="TextBox 1"/>
          <p:cNvSpPr txBox="1"/>
          <p:nvPr/>
        </p:nvSpPr>
        <p:spPr>
          <a:xfrm>
            <a:off x="-4511040" y="169468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D4A7BF-CC8F-4FFF-BBA2-404D784AA194}"/>
              </a:ext>
            </a:extLst>
          </p:cNvPr>
          <p:cNvSpPr txBox="1"/>
          <p:nvPr/>
        </p:nvSpPr>
        <p:spPr>
          <a:xfrm>
            <a:off x="4483437" y="5535038"/>
            <a:ext cx="340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2021-9-29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55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1"/>
    </mc:Choice>
    <mc:Fallback xmlns="">
      <p:transition spd="slow" advTm="256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10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88589F-451F-4264-89B4-27918AD56A0E}"/>
              </a:ext>
            </a:extLst>
          </p:cNvPr>
          <p:cNvSpPr txBox="1"/>
          <p:nvPr/>
        </p:nvSpPr>
        <p:spPr>
          <a:xfrm>
            <a:off x="547577" y="330461"/>
            <a:ext cx="6513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Training and Inference</a:t>
            </a:r>
            <a:endParaRPr lang="zh-CN" altLang="en-US" sz="32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12DD96-7319-49D7-9CBD-17553DF3C732}"/>
              </a:ext>
            </a:extLst>
          </p:cNvPr>
          <p:cNvSpPr/>
          <p:nvPr/>
        </p:nvSpPr>
        <p:spPr>
          <a:xfrm>
            <a:off x="547577" y="1147150"/>
            <a:ext cx="1857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 </a:t>
            </a:r>
            <a:r>
              <a:rPr lang="en-US" altLang="zh-CN" sz="2400" dirty="0"/>
              <a:t>Inference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1B072B-3EF4-4E69-AB0B-2BCF2A94FE90}"/>
              </a:ext>
            </a:extLst>
          </p:cNvPr>
          <p:cNvSpPr/>
          <p:nvPr/>
        </p:nvSpPr>
        <p:spPr>
          <a:xfrm>
            <a:off x="1208808" y="1942053"/>
            <a:ext cx="87145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Sort and pick top- K locations with the highest probabilities as the predicted locations for mobility prediction.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For time prediction, the predicted time for the next location is calculated using the following integration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1F6A07-C498-4C10-BBA7-AFAA83CD3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99" y="4149665"/>
            <a:ext cx="5224501" cy="63818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9AE0003-C03E-4D00-AA3B-78699B3F9623}"/>
              </a:ext>
            </a:extLst>
          </p:cNvPr>
          <p:cNvSpPr/>
          <p:nvPr/>
        </p:nvSpPr>
        <p:spPr>
          <a:xfrm>
            <a:off x="1208808" y="5241131"/>
            <a:ext cx="5716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The integration does not have a closed-form solution. </a:t>
            </a:r>
            <a:r>
              <a:rPr lang="en-US" altLang="zh-CN" dirty="0"/>
              <a:t>U</a:t>
            </a:r>
            <a:r>
              <a:rPr lang="zh-CN" altLang="en-US" dirty="0"/>
              <a:t>se numerical methods to approximate the integration.</a:t>
            </a:r>
          </a:p>
        </p:txBody>
      </p:sp>
    </p:spTree>
    <p:extLst>
      <p:ext uri="{BB962C8B-B14F-4D97-AF65-F5344CB8AC3E}">
        <p14:creationId xmlns:p14="http://schemas.microsoft.com/office/powerpoint/2010/main" val="204880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2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950915-E6DC-428E-887C-BBDCDABCC529}"/>
              </a:ext>
            </a:extLst>
          </p:cNvPr>
          <p:cNvSpPr txBox="1"/>
          <p:nvPr/>
        </p:nvSpPr>
        <p:spPr>
          <a:xfrm>
            <a:off x="2524159" y="4495326"/>
            <a:ext cx="5563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 propose a novel context-aware deep model called </a:t>
            </a:r>
            <a:r>
              <a:rPr lang="en-US" altLang="zh-CN" b="1" dirty="0" err="1"/>
              <a:t>DeepJMT</a:t>
            </a:r>
            <a:r>
              <a:rPr lang="en-US" altLang="zh-CN" dirty="0"/>
              <a:t> for jointly performing mobility prediction (to know where) and time prediction (to know when)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55FD0E-8EE2-480A-B31C-4A25B452462B}"/>
              </a:ext>
            </a:extLst>
          </p:cNvPr>
          <p:cNvSpPr txBox="1"/>
          <p:nvPr/>
        </p:nvSpPr>
        <p:spPr>
          <a:xfrm>
            <a:off x="547578" y="330461"/>
            <a:ext cx="2971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Research</a:t>
            </a:r>
            <a:r>
              <a:rPr lang="en-US" altLang="zh-CN" sz="2800" dirty="0"/>
              <a:t> </a:t>
            </a:r>
            <a:r>
              <a:rPr lang="en-US" altLang="zh-CN" sz="2800" b="1" dirty="0"/>
              <a:t>direction</a:t>
            </a:r>
            <a:endParaRPr lang="zh-CN" altLang="en-US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3855F3-A96B-4CD3-A997-E2D8FBF2A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47" y="1580837"/>
            <a:ext cx="6486572" cy="212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3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91EF77-4E95-4AB6-A639-785261E07A70}"/>
              </a:ext>
            </a:extLst>
          </p:cNvPr>
          <p:cNvSpPr txBox="1"/>
          <p:nvPr/>
        </p:nvSpPr>
        <p:spPr>
          <a:xfrm>
            <a:off x="6738821" y="1857396"/>
            <a:ext cx="51121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Sequential dependency encoder</a:t>
            </a:r>
            <a:r>
              <a:rPr lang="en-US" altLang="zh-CN" dirty="0"/>
              <a:t>: capture a user’s mobility regularities and temporal patterns.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Spatial context extractor</a:t>
            </a:r>
            <a:r>
              <a:rPr lang="en-US" altLang="zh-CN" dirty="0"/>
              <a:t>:  extract user’s location semantics.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b="1" dirty="0"/>
              <a:t>Periodicity context extractor</a:t>
            </a:r>
            <a:r>
              <a:rPr lang="en-US" altLang="zh-CN" dirty="0"/>
              <a:t>:  extract user’s periodicity.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Social &amp; temporal context extractor</a:t>
            </a:r>
            <a:r>
              <a:rPr lang="en-US" altLang="zh-CN" dirty="0"/>
              <a:t>: extract the mobility and temporal evidence from social relationships.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83ACEE-FA9A-4FA5-B2B3-E3967F4D8DC1}"/>
              </a:ext>
            </a:extLst>
          </p:cNvPr>
          <p:cNvSpPr txBox="1"/>
          <p:nvPr/>
        </p:nvSpPr>
        <p:spPr>
          <a:xfrm>
            <a:off x="547578" y="330461"/>
            <a:ext cx="261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Framework</a:t>
            </a:r>
            <a:endParaRPr lang="zh-CN" altLang="en-US" sz="32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9C42B4-4B04-4B3E-B8AE-547EA4F5C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1" y="1525088"/>
            <a:ext cx="5412972" cy="440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4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5442EF-2919-4411-AE37-034F1BBD15D7}"/>
              </a:ext>
            </a:extLst>
          </p:cNvPr>
          <p:cNvSpPr txBox="1"/>
          <p:nvPr/>
        </p:nvSpPr>
        <p:spPr>
          <a:xfrm>
            <a:off x="547578" y="330461"/>
            <a:ext cx="5741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Sequential dependency encoder</a:t>
            </a:r>
            <a:endParaRPr lang="zh-CN" altLang="en-US" sz="3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2AE0CE-6EA2-4096-B509-331FF385B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9" y="1179259"/>
            <a:ext cx="6755502" cy="419018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440D9BB-0FF1-4CE2-90F0-73ADB118E39F}"/>
              </a:ext>
            </a:extLst>
          </p:cNvPr>
          <p:cNvSpPr/>
          <p:nvPr/>
        </p:nvSpPr>
        <p:spPr>
          <a:xfrm>
            <a:off x="7022089" y="2079722"/>
            <a:ext cx="42913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M = {p 1 ,p 2 ,..., } </a:t>
            </a:r>
            <a:r>
              <a:rPr lang="en-US" altLang="zh-CN" dirty="0"/>
              <a:t>: Some user mobility records.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Split the whole mobility records </a:t>
            </a:r>
            <a:r>
              <a:rPr lang="zh-CN" altLang="en-US" dirty="0"/>
              <a:t>M </a:t>
            </a:r>
            <a:r>
              <a:rPr lang="en-US" altLang="zh-CN" dirty="0"/>
              <a:t>into non-overlapping trajectories set </a:t>
            </a:r>
            <a:r>
              <a:rPr lang="en-US" altLang="zh-CN" dirty="0" err="1"/>
              <a:t>S,where</a:t>
            </a:r>
            <a:r>
              <a:rPr lang="en-US" altLang="zh-CN" dirty="0"/>
              <a:t> each element is a subsequence of M .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The maximum time gap between two consecutive points  at most 6 hours.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2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5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5442EF-2919-4411-AE37-034F1BBD15D7}"/>
              </a:ext>
            </a:extLst>
          </p:cNvPr>
          <p:cNvSpPr txBox="1"/>
          <p:nvPr/>
        </p:nvSpPr>
        <p:spPr>
          <a:xfrm>
            <a:off x="547578" y="330461"/>
            <a:ext cx="5741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Sequential dependency encoder</a:t>
            </a:r>
            <a:endParaRPr lang="zh-CN" altLang="en-US" sz="3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2AE0CE-6EA2-4096-B509-331FF385B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9" y="1179259"/>
            <a:ext cx="6172671" cy="382867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A6E4774-643D-4F50-9272-13E9C2B9F5A1}"/>
              </a:ext>
            </a:extLst>
          </p:cNvPr>
          <p:cNvSpPr/>
          <p:nvPr/>
        </p:nvSpPr>
        <p:spPr>
          <a:xfrm>
            <a:off x="227940" y="53853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Sequential dependency encoder corresponds to a hierarchical recurrent neural network (RNN), where GRU units are used at both the low-level RNN and the high-level RNN.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073707-3D1A-4BF5-AEBE-C8739EB1D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5818"/>
            <a:ext cx="5272606" cy="5381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2D2520-39BB-4508-87E4-F0F536148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320" y="3926721"/>
            <a:ext cx="3946392" cy="63341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DE27BCD-4723-4907-A708-E44588076E7E}"/>
              </a:ext>
            </a:extLst>
          </p:cNvPr>
          <p:cNvSpPr/>
          <p:nvPr/>
        </p:nvSpPr>
        <p:spPr>
          <a:xfrm>
            <a:off x="7048235" y="2037899"/>
            <a:ext cx="40775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The low-level RNN is for modeling transitions within a trajectory</a:t>
            </a:r>
            <a:r>
              <a:rPr lang="en-US" altLang="zh-C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The last hidden state of the whole trajectory is sent to the high-level RNN.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B80AF4-A03D-4CB0-A257-1B2CCB370A8D}"/>
              </a:ext>
            </a:extLst>
          </p:cNvPr>
          <p:cNvSpPr/>
          <p:nvPr/>
        </p:nvSpPr>
        <p:spPr>
          <a:xfrm>
            <a:off x="7113831" y="4904784"/>
            <a:ext cx="42913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he high-level RNN is for modeling transitions between trajectories.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The hidden state is then fed to be the initial hidden state of the low-level RNN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89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6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459" y="1186729"/>
            <a:ext cx="11169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585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prstClr val="black"/>
                </a:solidFill>
              </a:rPr>
              <a:t> Extract the semantics about a user’s current location by leveraging its spatial neighbors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88589F-451F-4264-89B4-27918AD56A0E}"/>
              </a:ext>
            </a:extLst>
          </p:cNvPr>
          <p:cNvSpPr txBox="1"/>
          <p:nvPr/>
        </p:nvSpPr>
        <p:spPr>
          <a:xfrm>
            <a:off x="547578" y="330461"/>
            <a:ext cx="4585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Spatial Context Extractor</a:t>
            </a:r>
            <a:endParaRPr lang="zh-CN" altLang="en-US" sz="3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79DB50-9B48-4AE5-B4BC-7F3EB9CC8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699" y="2017726"/>
            <a:ext cx="6200820" cy="8667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607DB6A-E686-4C56-9967-9D06922CADB2}"/>
              </a:ext>
            </a:extLst>
          </p:cNvPr>
          <p:cNvSpPr/>
          <p:nvPr/>
        </p:nvSpPr>
        <p:spPr>
          <a:xfrm>
            <a:off x="1416627" y="2939581"/>
            <a:ext cx="9018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U</a:t>
            </a:r>
            <a:r>
              <a:rPr lang="zh-CN" altLang="en-US" dirty="0"/>
              <a:t>se both the geographic distances and the dynamic influence for defining the weights.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FB3777-3EB3-4BE4-8E2C-0C162C8C4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09" y="3419363"/>
            <a:ext cx="4753010" cy="7334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B9FFE2-9F9F-475E-B796-A75D4C531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66" y="4641336"/>
            <a:ext cx="4614896" cy="5191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1767DAB-6CCE-4B68-927D-BDE34453C9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81" y="5580054"/>
            <a:ext cx="5181638" cy="109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9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7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459" y="1186729"/>
            <a:ext cx="11604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585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prstClr val="black"/>
                </a:solidFill>
              </a:rPr>
              <a:t>  Periodicity phenomenon is reflected by not only the mobility that is close to the current step but also that of steps away.</a:t>
            </a:r>
          </a:p>
          <a:p>
            <a:pPr marL="342900" indent="-342900" defTabSz="609585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88589F-451F-4264-89B4-27918AD56A0E}"/>
              </a:ext>
            </a:extLst>
          </p:cNvPr>
          <p:cNvSpPr txBox="1"/>
          <p:nvPr/>
        </p:nvSpPr>
        <p:spPr>
          <a:xfrm>
            <a:off x="547578" y="330461"/>
            <a:ext cx="528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Periodicity Context Extractor</a:t>
            </a:r>
            <a:endParaRPr lang="zh-CN" altLang="en-US" sz="32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07DB6A-E686-4C56-9967-9D06922CADB2}"/>
              </a:ext>
            </a:extLst>
          </p:cNvPr>
          <p:cNvSpPr/>
          <p:nvPr/>
        </p:nvSpPr>
        <p:spPr>
          <a:xfrm>
            <a:off x="1320155" y="2281989"/>
            <a:ext cx="9018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U</a:t>
            </a:r>
            <a:r>
              <a:rPr lang="zh-CN" altLang="en-US" dirty="0"/>
              <a:t>se </a:t>
            </a:r>
            <a:r>
              <a:rPr lang="en-US" altLang="zh-CN" dirty="0"/>
              <a:t>an attention based GRU to extract periodical patterns from mobility records.</a:t>
            </a:r>
            <a:r>
              <a:rPr lang="zh-CN" altLang="en-US" dirty="0"/>
              <a:t>.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1433CBE-6EBE-4832-8D6C-4ADCB6A9B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17" y="2928934"/>
            <a:ext cx="5181638" cy="50006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1EC0FDE-3140-4F23-8972-FB7A2736F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64" y="3746581"/>
            <a:ext cx="4138643" cy="70485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3444870-7E74-4A42-920A-D0526CD8A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34" y="5023999"/>
            <a:ext cx="5024474" cy="107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6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8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88589F-451F-4264-89B4-27918AD56A0E}"/>
              </a:ext>
            </a:extLst>
          </p:cNvPr>
          <p:cNvSpPr txBox="1"/>
          <p:nvPr/>
        </p:nvSpPr>
        <p:spPr>
          <a:xfrm>
            <a:off x="547577" y="330461"/>
            <a:ext cx="6513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Social &amp; Temporal Context Extractor</a:t>
            </a:r>
            <a:endParaRPr lang="zh-CN" altLang="en-US" sz="32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AA7DF09-480E-4243-946D-90D0C343A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5" y="1238884"/>
            <a:ext cx="5872205" cy="42243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E1BF4B2-EC65-4587-BE81-0D105B6C4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05" y="3458644"/>
            <a:ext cx="5362614" cy="50482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A56A9A2-561B-4190-A5F4-017C06753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07" y="4790041"/>
            <a:ext cx="4933986" cy="800106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8975B5D2-793F-414A-9222-498A04670D53}"/>
              </a:ext>
            </a:extLst>
          </p:cNvPr>
          <p:cNvSpPr/>
          <p:nvPr/>
        </p:nvSpPr>
        <p:spPr>
          <a:xfrm>
            <a:off x="6096000" y="104274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solidFill>
                  <a:prstClr val="black"/>
                </a:solidFill>
              </a:rPr>
              <a:t>Social context captures the aggregated influence on a user from his/her friends based on their similarity.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lvl="0" indent="-285750"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solidFill>
                  <a:prstClr val="black"/>
                </a:solidFill>
              </a:rPr>
              <a:t>Temporal context captures a user’s preference on time slots based on his/her friends’ preferences.</a:t>
            </a:r>
          </a:p>
          <a:p>
            <a:pPr marL="285750" lvl="0" indent="-285750">
              <a:buFont typeface="Wingdings" panose="05000000000000000000" pitchFamily="2" charset="2"/>
              <a:buChar char="l"/>
              <a:defRPr/>
            </a:pPr>
            <a:endParaRPr lang="en-US" altLang="zh-CN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U</a:t>
            </a:r>
            <a:r>
              <a:rPr lang="zh-CN" altLang="en-US" dirty="0"/>
              <a:t>se </a:t>
            </a:r>
            <a:r>
              <a:rPr lang="en-US" altLang="zh-CN" dirty="0"/>
              <a:t> use co-attention mechanism to jointly reason about the co-attention weights of different user-time pairs.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91A94A-B52E-4AA0-8FEE-89FFBFF0AEE6}"/>
              </a:ext>
            </a:extLst>
          </p:cNvPr>
          <p:cNvSpPr/>
          <p:nvPr/>
        </p:nvSpPr>
        <p:spPr>
          <a:xfrm>
            <a:off x="6299200" y="39634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 </a:t>
            </a:r>
            <a:r>
              <a:rPr lang="en-US" altLang="zh-CN" dirty="0"/>
              <a:t>A </a:t>
            </a:r>
            <a:r>
              <a:rPr lang="zh-CN" altLang="en-US" dirty="0"/>
              <a:t>score which indicates the influence of u</a:t>
            </a:r>
            <a:r>
              <a:rPr lang="en-US" altLang="zh-CN" dirty="0"/>
              <a:t>ser</a:t>
            </a:r>
            <a:r>
              <a:rPr lang="zh-CN" altLang="en-US" dirty="0"/>
              <a:t>′s i</a:t>
            </a:r>
            <a:r>
              <a:rPr lang="en-US" altLang="zh-CN" dirty="0"/>
              <a:t>-</a:t>
            </a:r>
            <a:r>
              <a:rPr lang="zh-CN" altLang="en-US" dirty="0"/>
              <a:t>th friend during time slot j considering user</a:t>
            </a:r>
            <a:r>
              <a:rPr lang="en-US" altLang="zh-CN" dirty="0"/>
              <a:t>’</a:t>
            </a:r>
            <a:r>
              <a:rPr lang="zh-CN" altLang="en-US" dirty="0"/>
              <a:t>s current mobility status.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0F0AB9E-BFD2-40B4-A6BC-07E5D47C180B}"/>
              </a:ext>
            </a:extLst>
          </p:cNvPr>
          <p:cNvSpPr/>
          <p:nvPr/>
        </p:nvSpPr>
        <p:spPr>
          <a:xfrm>
            <a:off x="6294005" y="5604209"/>
            <a:ext cx="58321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zh-CN" altLang="en-US" dirty="0"/>
              <a:t>elect the most representative time slot for each friend and the most representative friend for each time slot </a:t>
            </a:r>
            <a:r>
              <a:rPr lang="en-US" altLang="zh-CN" dirty="0"/>
              <a:t>by max-pooling function</a:t>
            </a:r>
            <a:r>
              <a:rPr lang="zh-CN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241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88589F-451F-4264-89B4-27918AD56A0E}"/>
              </a:ext>
            </a:extLst>
          </p:cNvPr>
          <p:cNvSpPr txBox="1"/>
          <p:nvPr/>
        </p:nvSpPr>
        <p:spPr>
          <a:xfrm>
            <a:off x="547577" y="330461"/>
            <a:ext cx="6513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Training and Inference</a:t>
            </a:r>
            <a:endParaRPr lang="zh-CN" altLang="en-US" sz="32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12DD96-7319-49D7-9CBD-17553DF3C732}"/>
              </a:ext>
            </a:extLst>
          </p:cNvPr>
          <p:cNvSpPr/>
          <p:nvPr/>
        </p:nvSpPr>
        <p:spPr>
          <a:xfrm>
            <a:off x="547577" y="1147150"/>
            <a:ext cx="1857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 </a:t>
            </a:r>
            <a:r>
              <a:rPr lang="en-US" altLang="zh-CN" sz="2400" dirty="0"/>
              <a:t>Training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1B072B-3EF4-4E69-AB0B-2BCF2A94FE90}"/>
              </a:ext>
            </a:extLst>
          </p:cNvPr>
          <p:cNvSpPr/>
          <p:nvPr/>
        </p:nvSpPr>
        <p:spPr>
          <a:xfrm>
            <a:off x="1208808" y="1942053"/>
            <a:ext cx="871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C</a:t>
            </a:r>
            <a:r>
              <a:rPr lang="zh-CN" altLang="en-US" dirty="0"/>
              <a:t>ompute a probability distribution using a softmax function for mobility prediction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72F057-15E8-4A4D-94B8-17DA61734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12" y="2359194"/>
            <a:ext cx="5114962" cy="10239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294D3D-6298-4330-B05E-64202F4E7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42" y="3836810"/>
            <a:ext cx="4833973" cy="5095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4EE8D3-4D06-488A-BAA3-5E74A8F6B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64" y="4742588"/>
            <a:ext cx="4791110" cy="82391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857A4E9-BC61-4560-A3F0-0E641175E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93" y="5812236"/>
            <a:ext cx="5525822" cy="927596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2028FA04-E27E-4F20-96F5-B67A12244FCD}"/>
              </a:ext>
            </a:extLst>
          </p:cNvPr>
          <p:cNvSpPr/>
          <p:nvPr/>
        </p:nvSpPr>
        <p:spPr>
          <a:xfrm>
            <a:off x="1163781" y="3429109"/>
            <a:ext cx="871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Model the conditional intensity function using neural networks.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4B87564-BD28-47D0-BCA9-A4C8CF55381A}"/>
              </a:ext>
            </a:extLst>
          </p:cNvPr>
          <p:cNvSpPr/>
          <p:nvPr/>
        </p:nvSpPr>
        <p:spPr>
          <a:xfrm>
            <a:off x="1208807" y="4416087"/>
            <a:ext cx="1008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Derive the corresponding conditional density function based on a conditional intensity function.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1D5583B-73DF-4D40-9D62-673A4FF53855}"/>
              </a:ext>
            </a:extLst>
          </p:cNvPr>
          <p:cNvSpPr/>
          <p:nvPr/>
        </p:nvSpPr>
        <p:spPr>
          <a:xfrm>
            <a:off x="1208806" y="5510733"/>
            <a:ext cx="1008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Define the loss function as a combination of time prediction loss and mobility prediction loss.</a:t>
            </a:r>
          </a:p>
        </p:txBody>
      </p:sp>
    </p:spTree>
    <p:extLst>
      <p:ext uri="{BB962C8B-B14F-4D97-AF65-F5344CB8AC3E}">
        <p14:creationId xmlns:p14="http://schemas.microsoft.com/office/powerpoint/2010/main" val="152158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554</Words>
  <Application>Microsoft Office PowerPoint</Application>
  <PresentationFormat>宽屏</PresentationFormat>
  <Paragraphs>73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等线</vt:lpstr>
      <vt:lpstr>等线 Light</vt:lpstr>
      <vt:lpstr>黑体</vt:lpstr>
      <vt:lpstr>宋体</vt:lpstr>
      <vt:lpstr>宋体</vt:lpstr>
      <vt:lpstr>Microsoft YaHei</vt:lpstr>
      <vt:lpstr>Microsoft YaHei</vt:lpstr>
      <vt:lpstr>系统字体</vt:lpstr>
      <vt:lpstr>Arial</vt:lpstr>
      <vt:lpstr>Calibri</vt:lpstr>
      <vt:lpstr>Calibri Light</vt:lpstr>
      <vt:lpstr>Cambria Math</vt:lpstr>
      <vt:lpstr>Microsoft New Tai Lue</vt:lpstr>
      <vt:lpstr>Wingdings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xunsong li</dc:creator>
  <cp:lastModifiedBy>饶 漩</cp:lastModifiedBy>
  <cp:revision>222</cp:revision>
  <dcterms:created xsi:type="dcterms:W3CDTF">2021-04-20T06:58:53Z</dcterms:created>
  <dcterms:modified xsi:type="dcterms:W3CDTF">2021-09-29T09:22:08Z</dcterms:modified>
</cp:coreProperties>
</file>