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84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9" autoAdjust="0"/>
  </p:normalViewPr>
  <p:slideViewPr>
    <p:cSldViewPr snapToGrid="0">
      <p:cViewPr varScale="1">
        <p:scale>
          <a:sx n="92" d="100"/>
          <a:sy n="92" d="100"/>
        </p:scale>
        <p:origin x="128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89E5-963E-4507-AE57-7C046DEF11E9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CDD29-F260-4640-8913-FA2722353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8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92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dirty="0"/>
              <a:t>The </a:t>
            </a:r>
            <a:r>
              <a:rPr lang="en-US" sz="1000" b="0" dirty="0" err="1"/>
              <a:t>Poincaré</a:t>
            </a:r>
            <a:r>
              <a:rPr lang="en-US" sz="1000" b="0" dirty="0"/>
              <a:t> model and the Klein model(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克莱因模型</a:t>
            </a:r>
            <a:r>
              <a:rPr lang="en-US" sz="1000" b="0" dirty="0"/>
              <a:t>) describe the same hyperbolic space using different coordinates</a:t>
            </a:r>
            <a:r>
              <a:rPr lang="en-US" sz="1000" b="1" dirty="0"/>
              <a:t>.</a:t>
            </a:r>
          </a:p>
          <a:p>
            <a:endParaRPr lang="en-US" sz="1000" b="1" dirty="0"/>
          </a:p>
          <a:p>
            <a:r>
              <a:rPr lang="en-US" sz="1000" dirty="0"/>
              <a:t>Thus, we first convert </a:t>
            </a:r>
            <a:r>
              <a:rPr lang="en-US" sz="1000" dirty="0" err="1"/>
              <a:t>Poincaré</a:t>
            </a:r>
            <a:r>
              <a:rPr lang="en-US" sz="1000" dirty="0"/>
              <a:t> ball coordinates to Klein coordinates, and then calculate the aggregated point. After that, we transfer the Klein coordinates back to the </a:t>
            </a:r>
            <a:r>
              <a:rPr lang="en-US" sz="1000" dirty="0" err="1"/>
              <a:t>Poincaré</a:t>
            </a:r>
            <a:r>
              <a:rPr lang="en-US" sz="1000" dirty="0"/>
              <a:t> ball model.</a:t>
            </a:r>
          </a:p>
          <a:p>
            <a:endParaRPr lang="en-US" sz="1000" dirty="0"/>
          </a:p>
          <a:p>
            <a:r>
              <a:rPr lang="en-US" altLang="zh-CN" sz="1000" dirty="0"/>
              <a:t>Einstein(</a:t>
            </a:r>
            <a:r>
              <a:rPr lang="zh-CN" altLang="en-US" sz="1000" dirty="0"/>
              <a:t>爱因斯坦</a:t>
            </a:r>
            <a:r>
              <a:rPr lang="en-US" altLang="zh-CN" sz="1000" dirty="0"/>
              <a:t>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82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5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74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The POIs may also exhibit some explicit hierarchical structures, such as the category taxonomy and region hierarchy.</a:t>
            </a:r>
          </a:p>
          <a:p>
            <a:endParaRPr lang="en-US" sz="1000" dirty="0"/>
          </a:p>
          <a:p>
            <a:r>
              <a:rPr lang="en-US" sz="1000" dirty="0"/>
              <a:t>The categories of POIs which can be intuitively organized in a category tree.</a:t>
            </a:r>
          </a:p>
          <a:p>
            <a:endParaRPr lang="en-US" sz="1000" dirty="0"/>
          </a:p>
          <a:p>
            <a:r>
              <a:rPr lang="en-US" sz="1000" dirty="0"/>
              <a:t>POIs can also be hierarchically split into different regions by recursively divide the whole geographical space into sub-regions. In this way, a region tree is constructed.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44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Specifically, there are two main advantages of the hyperbolic space.</a:t>
            </a:r>
          </a:p>
          <a:p>
            <a:endParaRPr lang="en-US" sz="1000" dirty="0"/>
          </a:p>
          <a:p>
            <a:r>
              <a:rPr lang="en-US" sz="1000" dirty="0"/>
              <a:t>First, it can effectively capture the tree structures, as a tree can be approximately viewed as a discrete version of the hyperbolic Space(</a:t>
            </a:r>
            <a:r>
              <a:rPr lang="zh-CN" altLang="en-US" sz="1000" dirty="0"/>
              <a:t>双曲空间</a:t>
            </a:r>
            <a:r>
              <a:rPr lang="en-US" sz="1000" dirty="0"/>
              <a:t>).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Second, it is capable of modeling complex data in a lower-dimensional space.</a:t>
            </a:r>
          </a:p>
          <a:p>
            <a:endParaRPr lang="en-US" sz="1000" dirty="0"/>
          </a:p>
          <a:p>
            <a:endParaRPr lang="en-US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err="1"/>
              <a:t>Poincaré</a:t>
            </a:r>
            <a:r>
              <a:rPr lang="en-US" sz="1000" dirty="0"/>
              <a:t> ball model(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庞加莱球模型</a:t>
            </a:r>
            <a:r>
              <a:rPr lang="en-US" sz="1000" dirty="0"/>
              <a:t>), which is commonly used to describe the hyperbolic space and the distance in the </a:t>
            </a:r>
            <a:r>
              <a:rPr lang="en-US" sz="1000" dirty="0" err="1"/>
              <a:t>Poincaré</a:t>
            </a:r>
            <a:r>
              <a:rPr lang="en-US" sz="1000" dirty="0"/>
              <a:t> ball model is used to reflect the relation between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42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These extracted POI-POI edges reflect the sequential patterns of user movements.</a:t>
            </a:r>
          </a:p>
          <a:p>
            <a:endParaRPr lang="en-US" sz="1000" dirty="0"/>
          </a:p>
          <a:p>
            <a:r>
              <a:rPr lang="en-US" sz="1000" dirty="0"/>
              <a:t>As different users may have different preferences, personalized interests play an important role in check-in behaviors.</a:t>
            </a:r>
          </a:p>
          <a:p>
            <a:endParaRPr lang="en-US" sz="1000" dirty="0"/>
          </a:p>
          <a:p>
            <a:r>
              <a:rPr lang="en-US" sz="1000" dirty="0"/>
              <a:t>POIs in the same region may have strong relations as users are more likely to visit nearby places.</a:t>
            </a:r>
          </a:p>
          <a:p>
            <a:endParaRPr lang="en-US" sz="1000" dirty="0"/>
          </a:p>
          <a:p>
            <a:r>
              <a:rPr lang="en-US" sz="1000" dirty="0"/>
              <a:t>POIs in a same category share similar intrinsic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3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619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54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/>
              <a:t>Riemannian(</a:t>
            </a:r>
            <a:r>
              <a:rPr lang="zh-CN" altLang="en-US" sz="1000" dirty="0"/>
              <a:t>黎曼</a:t>
            </a:r>
            <a:r>
              <a:rPr lang="en-US" altLang="zh-CN" sz="1000" dirty="0"/>
              <a:t>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7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E055E-6D9F-4790-9D81-E142A2648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6F213-C835-413D-A761-2CF552565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D74A2-ADBD-483A-A2DC-E2AD0046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D2E87-9AE7-4D50-9E4A-4119A9F6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D8844-B868-413D-B924-8F210519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9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7704-F236-49DC-82D7-3F7F57F8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CDAE89-448C-4AC1-9289-04751A8B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B68A-506C-4019-B252-2843991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ADDE9-D58E-48F4-8E18-6CFE893B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0CA7D-AFAC-4D1E-8FB0-FE8818E4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4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3EF7D-6ABA-4646-B800-DDE433738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EEAE2-E86F-4D98-A5AE-F8662F57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D2355-4E23-413E-A4C5-34656076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082C2-3A68-403D-ADE0-B66ED6A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1E382-60FB-49C4-8EDA-B2A2A583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8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标题 1"/>
          <p:cNvSpPr txBox="1">
            <a:spLocks/>
          </p:cNvSpPr>
          <p:nvPr userDrawn="1"/>
        </p:nvSpPr>
        <p:spPr>
          <a:xfrm>
            <a:off x="1849743" y="4233861"/>
            <a:ext cx="6509947" cy="566739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sz="1867" dirty="0"/>
          </a:p>
        </p:txBody>
      </p:sp>
    </p:spTree>
    <p:extLst>
      <p:ext uri="{BB962C8B-B14F-4D97-AF65-F5344CB8AC3E}">
        <p14:creationId xmlns:p14="http://schemas.microsoft.com/office/powerpoint/2010/main" val="182236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B68A39A-923A-44B9-9A70-967E8DE99921}"/>
              </a:ext>
            </a:extLst>
          </p:cNvPr>
          <p:cNvSpPr/>
          <p:nvPr userDrawn="1"/>
        </p:nvSpPr>
        <p:spPr>
          <a:xfrm>
            <a:off x="1168400" y="952500"/>
            <a:ext cx="98552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1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230042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9259976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3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479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 algn="r">
              <a:defRPr sz="1200"/>
            </a:lvl1pPr>
          </a:lstStyle>
          <a:p>
            <a:fld id="{FD4F6516-883E-5242-B756-5F986E0946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6257"/>
            <a:ext cx="10972800" cy="7609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33" b="0">
                <a:solidFill>
                  <a:srgbClr val="182E66"/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16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-1306" y="916463"/>
            <a:ext cx="121724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BF5F08C-6953-8444-BDF8-5399D1DA1714}"/>
              </a:ext>
            </a:extLst>
          </p:cNvPr>
          <p:cNvSpPr/>
          <p:nvPr userDrawn="1"/>
        </p:nvSpPr>
        <p:spPr>
          <a:xfrm>
            <a:off x="-1" y="331341"/>
            <a:ext cx="507983" cy="584776"/>
          </a:xfrm>
          <a:prstGeom prst="rect">
            <a:avLst/>
          </a:prstGeom>
          <a:solidFill>
            <a:srgbClr val="18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257A04C-B34B-E342-B2E9-67B959AA9F5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9600" y="1116734"/>
            <a:ext cx="10972800" cy="5239271"/>
          </a:xfrm>
          <a:prstGeom prst="rect">
            <a:avLst/>
          </a:prstGeom>
        </p:spPr>
        <p:txBody>
          <a:bodyPr lIns="90000"/>
          <a:lstStyle>
            <a:lvl1pPr marL="313192" indent="-313192">
              <a:buClr>
                <a:srgbClr val="1C2E62"/>
              </a:buClr>
              <a:buSzPct val="80000"/>
              <a:buFont typeface="Wingdings" pitchFamily="2" charset="2"/>
              <a:buChar char="l"/>
              <a:defRPr sz="2667">
                <a:latin typeface="微软雅黑"/>
                <a:ea typeface="微软雅黑"/>
                <a:cs typeface="微软雅黑"/>
              </a:defRPr>
            </a:lvl1pPr>
            <a:lvl2pPr marL="798580" indent="-188995">
              <a:buClr>
                <a:srgbClr val="1C2E62"/>
              </a:buClr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427964" indent="-208795">
              <a:buFont typeface="Arial" panose="020B0604020202020204" pitchFamily="34" charset="0"/>
              <a:buChar char="•"/>
              <a:defRPr sz="1867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BF5E5-241F-4A4A-843B-8336C8765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4950" y="206144"/>
            <a:ext cx="615553" cy="615553"/>
          </a:xfrm>
          <a:prstGeom prst="rect">
            <a:avLst/>
          </a:prstGeom>
        </p:spPr>
      </p:pic>
      <p:pic>
        <p:nvPicPr>
          <p:cNvPr id="12" name="Picture 2" descr="子科技大学校徽图案带校名LOGO图片素材|png - 设计盒子">
            <a:extLst>
              <a:ext uri="{FF2B5EF4-FFF2-40B4-BE49-F238E27FC236}">
                <a16:creationId xmlns:a16="http://schemas.microsoft.com/office/drawing/2014/main" id="{CAAF6B66-8C7C-6E41-AF0B-AA27ED6EFEB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12"/>
          <a:stretch/>
        </p:blipFill>
        <p:spPr bwMode="auto">
          <a:xfrm>
            <a:off x="11430503" y="160691"/>
            <a:ext cx="740635" cy="6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2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3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7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3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7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E6457CA3-06E1-4764-B4C3-0EF5559B0DD9}"/>
              </a:ext>
            </a:extLst>
          </p:cNvPr>
          <p:cNvCxnSpPr>
            <a:cxnSpLocks/>
          </p:cNvCxnSpPr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609600" y="214211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3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2188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6509947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65730"/>
            <a:ext cx="6509947" cy="3661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6509947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15">
            <a:extLst>
              <a:ext uri="{FF2B5EF4-FFF2-40B4-BE49-F238E27FC236}">
                <a16:creationId xmlns:a16="http://schemas.microsoft.com/office/drawing/2014/main" id="{E6457CA3-06E1-4764-B4C3-0EF5559B0DD9}"/>
              </a:ext>
            </a:extLst>
          </p:cNvPr>
          <p:cNvCxnSpPr>
            <a:cxnSpLocks/>
          </p:cNvCxnSpPr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3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960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E47064-9CDF-6B43-BCB8-99B96D49A4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2800" y="1394271"/>
            <a:ext cx="10566400" cy="5049688"/>
          </a:xfrm>
          <a:prstGeom prst="rect">
            <a:avLst/>
          </a:prstGeom>
        </p:spPr>
        <p:txBody>
          <a:bodyPr/>
          <a:lstStyle>
            <a:lvl1pPr marL="300592" indent="-300592">
              <a:lnSpc>
                <a:spcPct val="100000"/>
              </a:lnSpc>
              <a:buClr>
                <a:srgbClr val="C00000"/>
              </a:buClr>
              <a:buSzPct val="75000"/>
              <a:buFont typeface="Wingdings" pitchFamily="2" charset="2"/>
              <a:buChar char="l"/>
              <a:defRPr b="0">
                <a:latin typeface="+mn-lt"/>
                <a:ea typeface="黑体" panose="02010609060101010101" pitchFamily="49" charset="-122"/>
              </a:defRPr>
            </a:lvl1pPr>
            <a:lvl2pPr marL="800080" indent="-306892">
              <a:lnSpc>
                <a:spcPct val="100000"/>
              </a:lnSpc>
              <a:buClr>
                <a:schemeClr val="tx1"/>
              </a:buClr>
              <a:buSzPct val="100000"/>
              <a:buFont typeface="系统字体"/>
              <a:buChar char="—"/>
              <a:defRPr>
                <a:latin typeface="+mn-lt"/>
                <a:ea typeface="黑体" panose="02010609060101010101" pitchFamily="49" charset="-122"/>
              </a:defRPr>
            </a:lvl2pPr>
            <a:lvl3pPr marL="1142971" indent="-228594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ea typeface="黑体" panose="02010609060101010101" pitchFamily="49" charset="-122"/>
              </a:defRPr>
            </a:lvl3pPr>
          </a:lstStyle>
          <a:p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en-US" altLang="zh-CN" dirty="0"/>
              <a:t>level2</a:t>
            </a:r>
          </a:p>
          <a:p>
            <a:pPr lvl="2"/>
            <a:r>
              <a:rPr kumimoji="1" lang="en-US" altLang="zh-CN" dirty="0"/>
              <a:t>level3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A186B7-B96A-1548-9D54-04B61955C558}"/>
              </a:ext>
            </a:extLst>
          </p:cNvPr>
          <p:cNvGrpSpPr/>
          <p:nvPr userDrawn="1"/>
        </p:nvGrpSpPr>
        <p:grpSpPr>
          <a:xfrm>
            <a:off x="914401" y="1108614"/>
            <a:ext cx="9534047" cy="118023"/>
            <a:chOff x="812800" y="1097595"/>
            <a:chExt cx="9534046" cy="11802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7F4805F-FA53-B443-9DB3-074D6FEF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00" y="1107618"/>
              <a:ext cx="5292000" cy="108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zh-CN" altLang="en-US" sz="1800"/>
            </a:p>
          </p:txBody>
        </p:sp>
        <p:sp>
          <p:nvSpPr>
            <p:cNvPr id="13" name="Line 3">
              <a:extLst>
                <a:ext uri="{FF2B5EF4-FFF2-40B4-BE49-F238E27FC236}">
                  <a16:creationId xmlns:a16="http://schemas.microsoft.com/office/drawing/2014/main" id="{D7FE70EB-2D42-434D-A10A-6213B96AC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800" y="1097595"/>
              <a:ext cx="9534046" cy="1575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38B0C4C5-0C26-904C-8948-6FE07C16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8923"/>
            <a:ext cx="10566400" cy="967796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+mn-lt"/>
                <a:ea typeface="黑体" panose="02010609060101010101" pitchFamily="49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AE42BBF-AA06-0E4D-AE6A-363158F5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Calibri Light" panose="020F0502020204030204" pitchFamily="34" charset="0"/>
                <a:ea typeface="SimSun" panose="02010600030101010101" pitchFamily="2" charset="-122"/>
                <a:cs typeface="Calibri Light" panose="020F0502020204030204" pitchFamily="34" charset="0"/>
              </a:defRPr>
            </a:lvl1pPr>
          </a:lstStyle>
          <a:p>
            <a:fld id="{2C955C39-D9E8-BB40-9080-35AB47FDCF1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453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9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D41D-1688-4DF0-8313-C3735330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3762B-8A57-40CD-A6E2-E29551B4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3A051-D207-46B2-807F-AF3B810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A4371-7DE7-43A9-BBBF-A34D9813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0C70F-7D07-4202-80C3-1CFB2E8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1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6"/>
          <p:cNvCxnSpPr>
            <a:cxnSpLocks/>
          </p:cNvCxnSpPr>
          <p:nvPr/>
        </p:nvCxnSpPr>
        <p:spPr>
          <a:xfrm>
            <a:off x="609600" y="1427149"/>
            <a:ext cx="10972800" cy="1588"/>
          </a:xfrm>
          <a:prstGeom prst="line">
            <a:avLst/>
          </a:prstGeom>
          <a:ln w="57150" cap="flat" cmpd="sng" algn="ctr">
            <a:gradFill flip="none" rotWithShape="1">
              <a:gsLst>
                <a:gs pos="0">
                  <a:schemeClr val="accent1"/>
                </a:gs>
                <a:gs pos="20000">
                  <a:schemeClr val="accent2"/>
                </a:gs>
                <a:gs pos="40000">
                  <a:schemeClr val="accent3"/>
                </a:gs>
                <a:gs pos="60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6350" cmpd="dbl">
                  <a:solidFill>
                    <a:schemeClr val="bg2">
                      <a:lumMod val="25000"/>
                      <a:alpha val="5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1pPr>
            <a:lvl2pPr>
              <a:defRPr sz="24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2pPr>
            <a:lvl3pPr>
              <a:defRPr sz="20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3pPr>
            <a:lvl4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4pPr>
            <a:lvl5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EBED-CB34-4533-A5FD-C8B2023C7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97413-4F1C-435F-8237-44D9ACE5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A58EA-23D1-440E-940C-305F1063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DE415-3D6D-4B8F-879D-2269A7EA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E63B8-96F6-4857-8EA6-E4932EA2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77531-C191-4EA6-A4C7-E5EB63D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1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133F-5218-4247-8CD0-ED15D4F7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C885D-95F9-448B-9603-1A1EA7BA2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CA458-BA10-42C4-8412-F32A49B7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A4626-EE47-4E55-A79F-2598D8FD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82C04-A126-4E95-A9B1-E84EF98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16102-379E-4F81-BDAB-3C5992CD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0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E6CE4-0AC5-4BE9-9364-A5274DC7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9BA15-5F01-4862-879E-F167472A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1CEF6-DC5A-477E-8FDC-76CFAF97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3F6267-29F1-4134-82D3-18ED94616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1A550-73B3-453D-A8B0-E23AF8A83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6D96D6-559A-40D4-B109-92FD258D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567A6E-91D9-41C8-A954-292B255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F8F0F3-F1DB-4E0B-9B5A-92390F12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0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976A-0FFF-4ABE-9D90-16B0EBBF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295264-475D-433A-8379-0CB93DE7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4A4377-0AD3-4A2B-BD1F-81A77B66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FE35A-2B91-4D50-A76C-396385F7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1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CAE5CF-1817-4D84-8E5E-D208E6B7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4D743-367E-4BEA-A2BA-3E129C60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86273-9A0D-440B-8ECF-63C59B0D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E8F7-1AFE-4F56-BAB3-D59A4876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49F5C-61E2-489E-9277-54D90875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3ED1E1-492A-434D-9F6C-03202AC3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1CD77-061C-48ED-8787-982C576F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15817-EAE4-4248-8819-5FF3C635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02793-4FD4-4407-AF7C-4D39156E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AF9F-A4D0-48C6-A9F5-56D72448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F5B168-85EE-4A90-8006-455CD8A32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60908-F42F-409E-B66E-1E416319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14C08-071E-4D18-B769-7857226B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39E75-6C25-4362-9900-8BB50B6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E1971-AD6E-4E9D-A08A-56A60D4F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E7BE22-53D9-45A6-AB99-D57F75AC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24687-AFF6-49E2-B8BE-B423C016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09EB4-BB2C-49BE-8A9D-A514B525F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E458-C5A4-488B-A25F-D52B30F088E3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E9F5E-63D4-4872-82DF-B0E9C2025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A1D83-45C4-4B8A-A19F-A499F7F3B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1910137" y="2403419"/>
            <a:ext cx="6198056" cy="2494951"/>
            <a:chOff x="2411459" y="1594479"/>
            <a:chExt cx="4648542" cy="1871213"/>
          </a:xfrm>
          <a:solidFill>
            <a:srgbClr val="D9D9D9"/>
          </a:solidFill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6D0233-8ABB-47ED-B63D-788DA5511B6C}"/>
                </a:ext>
              </a:extLst>
            </p:cNvPr>
            <p:cNvSpPr txBox="1"/>
            <p:nvPr/>
          </p:nvSpPr>
          <p:spPr>
            <a:xfrm>
              <a:off x="2411459" y="1594479"/>
              <a:ext cx="4622752" cy="66744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5333" spc="131" dirty="0">
                <a:solidFill>
                  <a:srgbClr val="193375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5572C44-53B4-43BE-983B-E88B31CFDC28}"/>
                </a:ext>
              </a:extLst>
            </p:cNvPr>
            <p:cNvSpPr txBox="1"/>
            <p:nvPr/>
          </p:nvSpPr>
          <p:spPr>
            <a:xfrm>
              <a:off x="2424225" y="3111268"/>
              <a:ext cx="4635776" cy="3544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867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1" lang="zh-CN" alt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D4F6516-883E-5242-B756-5F986E094651}" type="slidenum">
              <a:rPr lang="en-US" altLang="zh-CN" smtClean="0"/>
              <a:pPr algn="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18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FA081F13-7C42-9E48-AEE6-17F2D409C6DB}"/>
              </a:ext>
            </a:extLst>
          </p:cNvPr>
          <p:cNvSpPr txBox="1"/>
          <p:nvPr/>
        </p:nvSpPr>
        <p:spPr>
          <a:xfrm>
            <a:off x="3645909" y="4478971"/>
            <a:ext cx="507973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 Rao Xuan   </a:t>
            </a:r>
            <a:endParaRPr kumimoji="1" lang="zh-CN" altLang="en-US" sz="3733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Microsoft New Tai Lue" charset="0"/>
              <a:cs typeface="Microsoft New Tai Lue" charset="0"/>
            </a:endParaRPr>
          </a:p>
        </p:txBody>
      </p:sp>
      <p:sp>
        <p:nvSpPr>
          <p:cNvPr id="5" name="矩形 27"/>
          <p:cNvSpPr/>
          <p:nvPr/>
        </p:nvSpPr>
        <p:spPr>
          <a:xfrm>
            <a:off x="0" y="2354078"/>
            <a:ext cx="12192000" cy="160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dirty="0"/>
              <a:t>HME: A Hyperbolic Metric Embedding Approach for Next-POI</a:t>
            </a:r>
            <a:br>
              <a:rPr lang="en-US" altLang="zh-CN" sz="3600" dirty="0"/>
            </a:br>
            <a:r>
              <a:rPr lang="en-US" altLang="zh-CN" sz="3600" dirty="0"/>
              <a:t>Recommendation</a:t>
            </a:r>
            <a:endParaRPr lang="en-US" altLang="zh-CN" sz="3600" b="1" dirty="0"/>
          </a:p>
        </p:txBody>
      </p:sp>
      <p:sp>
        <p:nvSpPr>
          <p:cNvPr id="6" name="等腰三角形 115"/>
          <p:cNvSpPr/>
          <p:nvPr/>
        </p:nvSpPr>
        <p:spPr>
          <a:xfrm flipV="1">
            <a:off x="5887742" y="3957387"/>
            <a:ext cx="416516" cy="2502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108"/>
          </a:p>
        </p:txBody>
      </p:sp>
      <p:sp>
        <p:nvSpPr>
          <p:cNvPr id="2" name="TextBox 1"/>
          <p:cNvSpPr txBox="1"/>
          <p:nvPr/>
        </p:nvSpPr>
        <p:spPr>
          <a:xfrm>
            <a:off x="-4511040" y="169468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4A7BF-CC8F-4FFF-BBA2-404D784AA194}"/>
              </a:ext>
            </a:extLst>
          </p:cNvPr>
          <p:cNvSpPr txBox="1"/>
          <p:nvPr/>
        </p:nvSpPr>
        <p:spPr>
          <a:xfrm>
            <a:off x="4483437" y="5535038"/>
            <a:ext cx="340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2021-9-27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5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10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Methodology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11300D-C6C8-42A7-BABC-A6CC40E40DB9}"/>
              </a:ext>
            </a:extLst>
          </p:cNvPr>
          <p:cNvSpPr txBox="1"/>
          <p:nvPr/>
        </p:nvSpPr>
        <p:spPr>
          <a:xfrm>
            <a:off x="400049" y="1075460"/>
            <a:ext cx="460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Recommending 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56AE3E-3897-4CEF-A89B-8162255F8567}"/>
              </a:ext>
            </a:extLst>
          </p:cNvPr>
          <p:cNvSpPr txBox="1"/>
          <p:nvPr/>
        </p:nvSpPr>
        <p:spPr>
          <a:xfrm>
            <a:off x="547578" y="1639518"/>
            <a:ext cx="5657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Due to the hyperbolic geometry, we cannot simply combine the user embedding with the POI embedding by linear interpolation in the </a:t>
            </a:r>
            <a:r>
              <a:rPr lang="en-US" altLang="zh-CN" dirty="0" err="1"/>
              <a:t>Poincaré</a:t>
            </a:r>
            <a:r>
              <a:rPr lang="en-US" altLang="zh-CN" dirty="0"/>
              <a:t> ball model.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Einstein midpoint aggregation method in the Klein model is used to provides an efficient aggregation operation.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By sorting the fused distance scores of POI candidates, a list of POIs with the </a:t>
            </a:r>
            <a:r>
              <a:rPr lang="en-US" altLang="zh-CN" b="1" dirty="0"/>
              <a:t>smallest fused distance scores </a:t>
            </a:r>
            <a:r>
              <a:rPr lang="en-US" altLang="zh-CN" dirty="0"/>
              <a:t>are returned as the recommendation result.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4BCEB0-0D1C-4BFC-8601-10B451DF3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7" y="5086155"/>
            <a:ext cx="5835427" cy="626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D5D754-9646-4CB1-ACCC-DB775D9BB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47" y="1565171"/>
            <a:ext cx="6215108" cy="54769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2D9F2D3-DC27-4500-8F94-92BE59750105}"/>
              </a:ext>
            </a:extLst>
          </p:cNvPr>
          <p:cNvSpPr txBox="1"/>
          <p:nvPr/>
        </p:nvSpPr>
        <p:spPr>
          <a:xfrm>
            <a:off x="1296465" y="5896793"/>
            <a:ext cx="330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Convert user embedding and poi embedding to Klein model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0A5FBB-D884-41A5-807B-640633472920}"/>
              </a:ext>
            </a:extLst>
          </p:cNvPr>
          <p:cNvSpPr txBox="1"/>
          <p:nvPr/>
        </p:nvSpPr>
        <p:spPr>
          <a:xfrm>
            <a:off x="7244828" y="2197018"/>
            <a:ext cx="318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Einstein midpoint aggregation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92F90A-BD3E-4C18-8D05-A96EC6B75DD4}"/>
              </a:ext>
            </a:extLst>
          </p:cNvPr>
          <p:cNvSpPr txBox="1"/>
          <p:nvPr/>
        </p:nvSpPr>
        <p:spPr>
          <a:xfrm>
            <a:off x="6880515" y="3772167"/>
            <a:ext cx="433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converted into the </a:t>
            </a:r>
            <a:r>
              <a:rPr lang="en-US" altLang="zh-CN" dirty="0" err="1"/>
              <a:t>Poincaré</a:t>
            </a:r>
            <a:r>
              <a:rPr lang="en-US" altLang="zh-CN" dirty="0"/>
              <a:t> ball model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C6877EE-156E-4A6E-8A2A-6C81B7758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81" y="4464239"/>
            <a:ext cx="4772913" cy="207888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022B5DC-124D-4159-8C6E-E0CAE9337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76" y="2889948"/>
            <a:ext cx="5485457" cy="6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2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624728-4C73-498D-A8BD-1FCAF3A61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5" y="1194279"/>
            <a:ext cx="6266527" cy="33948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59C229-5834-42B4-AA56-5ABA027D1456}"/>
              </a:ext>
            </a:extLst>
          </p:cNvPr>
          <p:cNvSpPr txBox="1"/>
          <p:nvPr/>
        </p:nvSpPr>
        <p:spPr>
          <a:xfrm>
            <a:off x="1193443" y="4979830"/>
            <a:ext cx="44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POI-POI relation(sequential transition)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50915-E6DC-428E-887C-BBDCDABCC529}"/>
              </a:ext>
            </a:extLst>
          </p:cNvPr>
          <p:cNvSpPr txBox="1"/>
          <p:nvPr/>
        </p:nvSpPr>
        <p:spPr>
          <a:xfrm>
            <a:off x="6628327" y="2730321"/>
            <a:ext cx="556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Some POIs are more likely to be involved in sequential transitions with other POIs, while most POIs are only connected to a small number of POIs. 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55FD0E-8EE2-480A-B31C-4A25B452462B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Observation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841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3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02402A-5E7F-4F1D-B658-AC7C6DA2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9" y="1049675"/>
            <a:ext cx="6818863" cy="39773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3E0148-A156-481D-B0E5-01BA9035472C}"/>
              </a:ext>
            </a:extLst>
          </p:cNvPr>
          <p:cNvSpPr txBox="1"/>
          <p:nvPr/>
        </p:nvSpPr>
        <p:spPr>
          <a:xfrm>
            <a:off x="1116169" y="5271753"/>
            <a:ext cx="399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POI-User relation(User preference)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91EF77-4E95-4AB6-A639-785261E07A70}"/>
              </a:ext>
            </a:extLst>
          </p:cNvPr>
          <p:cNvSpPr txBox="1"/>
          <p:nvPr/>
        </p:nvSpPr>
        <p:spPr>
          <a:xfrm>
            <a:off x="6994002" y="2183767"/>
            <a:ext cx="5112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Some POIs attract many users while the majority of POIs are only visited by a small number of users.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 small portion of users have many check-ins while most of users only have a few check-ins.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83ACEE-FA9A-4FA5-B2B3-E3967F4D8DC1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Observation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08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4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639" y="2020419"/>
            <a:ext cx="114849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POI-POI relation and POI-User relation follow </a:t>
            </a:r>
            <a:r>
              <a:rPr lang="en-US" altLang="zh-CN" sz="2400" b="1" dirty="0"/>
              <a:t>power-law distributions</a:t>
            </a:r>
            <a:r>
              <a:rPr lang="en-US" altLang="zh-CN" sz="2400" dirty="0"/>
              <a:t>: a majority of nodes have very few connections, and a few nodes have a huge number of connections.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power-law distributions often indicate </a:t>
            </a:r>
            <a:r>
              <a:rPr lang="en-US" altLang="zh-CN" sz="2400" b="1" dirty="0"/>
              <a:t>implicit</a:t>
            </a:r>
            <a:r>
              <a:rPr lang="en-US" altLang="zh-CN" sz="2400" dirty="0"/>
              <a:t> </a:t>
            </a:r>
            <a:r>
              <a:rPr lang="en-US" altLang="zh-CN" sz="2400" b="1" dirty="0"/>
              <a:t>hierarchical structures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Based on the category tree and region tree, we can obtain POI-Category relation and POI-Region relation that reflect the </a:t>
            </a:r>
            <a:r>
              <a:rPr lang="en-US" altLang="zh-CN" sz="2400" b="1" dirty="0"/>
              <a:t>explicit hierarchical structures</a:t>
            </a:r>
            <a:r>
              <a:rPr lang="en-US" altLang="zh-CN" sz="2400" dirty="0"/>
              <a:t>.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442EF-2919-4411-AE37-034F1BBD15D7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Observation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92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5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459" y="1851747"/>
            <a:ext cx="111690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585">
              <a:buFont typeface="Wingdings" panose="05000000000000000000" pitchFamily="2" charset="2"/>
              <a:buChar char="l"/>
            </a:pPr>
            <a:r>
              <a:rPr lang="en-US" altLang="zh-CN" sz="2400" b="1" dirty="0"/>
              <a:t>Euclidean embedding</a:t>
            </a:r>
            <a:r>
              <a:rPr lang="en-US" altLang="zh-CN" sz="2400" dirty="0"/>
              <a:t> models’ capability of learning complex patterns is limited by the dimensionality of the Euclidean space.</a:t>
            </a:r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r>
              <a:rPr lang="en-US" altLang="zh-CN" sz="2400" dirty="0"/>
              <a:t>The paper aims to learn the representations of check-in activities in a hyperbolic space and proposes a novel </a:t>
            </a:r>
            <a:r>
              <a:rPr lang="en-US" altLang="zh-CN" sz="2400" b="1" dirty="0"/>
              <a:t>hyperbolic metric embedding </a:t>
            </a:r>
            <a:r>
              <a:rPr lang="en-US" altLang="zh-CN" sz="2400" dirty="0"/>
              <a:t>model based on the </a:t>
            </a:r>
            <a:r>
              <a:rPr lang="en-US" altLang="zh-CN" sz="2400" b="1" dirty="0" err="1"/>
              <a:t>Poincaré</a:t>
            </a:r>
            <a:r>
              <a:rPr lang="en-US" altLang="zh-CN" sz="2400" b="1" dirty="0"/>
              <a:t> ball model</a:t>
            </a:r>
            <a:r>
              <a:rPr lang="en-US" altLang="zh-CN" sz="2400" dirty="0"/>
              <a:t>.</a:t>
            </a:r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r>
              <a:rPr lang="en-US" altLang="zh-CN" sz="2400" dirty="0"/>
              <a:t>Investigate four kinds of relations: </a:t>
            </a:r>
            <a:r>
              <a:rPr lang="it-IT" altLang="zh-CN" sz="2400" dirty="0"/>
              <a:t>POI-POI, POI-User, POI-Category and POI-Region </a:t>
            </a:r>
            <a:r>
              <a:rPr lang="en-US" altLang="zh-CN" sz="2400" dirty="0"/>
              <a:t>by projecting then in a shared hyperbolic space.</a:t>
            </a:r>
          </a:p>
          <a:p>
            <a:pPr defTabSz="60958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Innovation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76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6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459" y="1851747"/>
            <a:ext cx="111690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585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prstClr val="black"/>
                </a:solidFill>
              </a:rPr>
              <a:t>POI-POI Relation</a:t>
            </a:r>
            <a:r>
              <a:rPr lang="en-US" altLang="zh-CN" sz="2400" dirty="0">
                <a:solidFill>
                  <a:prstClr val="black"/>
                </a:solidFill>
              </a:rPr>
              <a:t>: If the time interval between two consecutive check-ins of a user is smaller than τ = 6 hours, a POI-POI edge exists.</a:t>
            </a:r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prstClr val="black"/>
                </a:solidFill>
              </a:rPr>
              <a:t>POI-User Relation</a:t>
            </a:r>
            <a:r>
              <a:rPr lang="en-US" altLang="zh-CN" sz="2400" dirty="0">
                <a:solidFill>
                  <a:prstClr val="black"/>
                </a:solidFill>
              </a:rPr>
              <a:t>: If a user u has visited a POI l , there is a POI-User edge.</a:t>
            </a:r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prstClr val="black"/>
                </a:solidFill>
              </a:rPr>
              <a:t>POI-Region Relation</a:t>
            </a:r>
            <a:r>
              <a:rPr lang="en-US" altLang="zh-CN" sz="2400" dirty="0">
                <a:solidFill>
                  <a:prstClr val="black"/>
                </a:solidFill>
              </a:rPr>
              <a:t>: If a POI is located in a region, there exists an edge between them.</a:t>
            </a:r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 defTabSz="609585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prstClr val="black"/>
                </a:solidFill>
              </a:rPr>
              <a:t>POI-Category Relation</a:t>
            </a:r>
            <a:r>
              <a:rPr lang="en-US" altLang="zh-CN" sz="2400" dirty="0">
                <a:solidFill>
                  <a:prstClr val="black"/>
                </a:solidFill>
              </a:rPr>
              <a:t>: If a POI is associated with a category , there is a POI-Category edge.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Relations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9013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7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Methodology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11300D-C6C8-42A7-BABC-A6CC40E40DB9}"/>
              </a:ext>
            </a:extLst>
          </p:cNvPr>
          <p:cNvSpPr txBox="1"/>
          <p:nvPr/>
        </p:nvSpPr>
        <p:spPr>
          <a:xfrm>
            <a:off x="400049" y="1075460"/>
            <a:ext cx="460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Hyperbolic Metric Embedding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56AE3E-3897-4CEF-A89B-8162255F8567}"/>
              </a:ext>
            </a:extLst>
          </p:cNvPr>
          <p:cNvSpPr txBox="1"/>
          <p:nvPr/>
        </p:nvSpPr>
        <p:spPr>
          <a:xfrm>
            <a:off x="547578" y="2139132"/>
            <a:ext cx="5657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The basic idea of hyperbolic metric embedding (HME) is to represent items with the </a:t>
            </a:r>
            <a:r>
              <a:rPr lang="en-US" altLang="zh-CN" b="1" dirty="0" err="1"/>
              <a:t>Poincaré</a:t>
            </a:r>
            <a:r>
              <a:rPr lang="en-US" altLang="zh-CN" b="1" dirty="0"/>
              <a:t> ball model</a:t>
            </a:r>
            <a:r>
              <a:rPr lang="en-US" altLang="zh-CN" dirty="0"/>
              <a:t>, such that the related items are close to each other.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Given an edge &lt; </a:t>
            </a:r>
            <a:r>
              <a:rPr lang="en-US" altLang="zh-CN" dirty="0" err="1"/>
              <a:t>a,b</a:t>
            </a:r>
            <a:r>
              <a:rPr lang="en-US" altLang="zh-CN" dirty="0"/>
              <a:t> &gt; , the representations </a:t>
            </a:r>
            <a:r>
              <a:rPr lang="en-US" altLang="zh-CN" b="1" dirty="0"/>
              <a:t>x a</a:t>
            </a:r>
            <a:r>
              <a:rPr lang="en-US" altLang="zh-CN" dirty="0"/>
              <a:t> and </a:t>
            </a:r>
            <a:r>
              <a:rPr lang="en-US" altLang="zh-CN" b="1" dirty="0"/>
              <a:t>x b</a:t>
            </a:r>
            <a:r>
              <a:rPr lang="en-US" altLang="zh-CN" dirty="0"/>
              <a:t> in the </a:t>
            </a:r>
            <a:r>
              <a:rPr lang="en-US" altLang="zh-CN" dirty="0" err="1"/>
              <a:t>Poincaré</a:t>
            </a:r>
            <a:r>
              <a:rPr lang="en-US" altLang="zh-CN" dirty="0"/>
              <a:t> ball should be close to each other.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00AD42-B2C4-46F0-BAC2-976481050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22" y="2346187"/>
            <a:ext cx="4925530" cy="18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8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Methodology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11300D-C6C8-42A7-BABC-A6CC40E40DB9}"/>
              </a:ext>
            </a:extLst>
          </p:cNvPr>
          <p:cNvSpPr txBox="1"/>
          <p:nvPr/>
        </p:nvSpPr>
        <p:spPr>
          <a:xfrm>
            <a:off x="400049" y="1075460"/>
            <a:ext cx="460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Hyperbolic Metric Embedding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56AE3E-3897-4CEF-A89B-8162255F8567}"/>
              </a:ext>
            </a:extLst>
          </p:cNvPr>
          <p:cNvSpPr txBox="1"/>
          <p:nvPr/>
        </p:nvSpPr>
        <p:spPr>
          <a:xfrm>
            <a:off x="547578" y="1987614"/>
            <a:ext cx="5657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Regard an edge &lt;a, b&gt; as </a:t>
            </a:r>
            <a:r>
              <a:rPr lang="en-US" altLang="zh-CN" b="1" dirty="0"/>
              <a:t>positive pair</a:t>
            </a:r>
            <a:r>
              <a:rPr lang="en-US" altLang="zh-CN" dirty="0"/>
              <a:t>, randomly sample a small number of negative nodes to construct </a:t>
            </a:r>
            <a:r>
              <a:rPr lang="en-US" altLang="zh-CN" b="1" dirty="0"/>
              <a:t>negative pairs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The distance between  a negative pair should be larger than the distance between a positive pair.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1B0BEA-3BE0-4AFC-A9A4-D60D8B5C5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92" y="2106224"/>
            <a:ext cx="5412627" cy="2257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5FC8D3-1E04-4661-9A97-8DCAABEB5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0" y="4716066"/>
            <a:ext cx="5534500" cy="11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516" indent="-285584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334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99267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6199" indent="-228468" eaLnBrk="0" hangingPunct="0"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3133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0066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7000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3934" indent="-228468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99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09585" eaLnBrk="1" hangingPunct="1"/>
            <a:fld id="{4F409B42-2EA6-40B2-850A-AE629BA520FF}" type="slidenum">
              <a:rPr lang="zh-CN" altLang="en-US" sz="1399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defTabSz="609585" eaLnBrk="1" hangingPunct="1"/>
              <a:t>9</a:t>
            </a:fld>
            <a:endParaRPr lang="zh-CN" altLang="en-US" sz="1799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F74791-CC4F-43B4-978B-A27D047400D2}"/>
              </a:ext>
            </a:extLst>
          </p:cNvPr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88589F-451F-4264-89B4-27918AD56A0E}"/>
              </a:ext>
            </a:extLst>
          </p:cNvPr>
          <p:cNvSpPr txBox="1"/>
          <p:nvPr/>
        </p:nvSpPr>
        <p:spPr>
          <a:xfrm>
            <a:off x="547578" y="330461"/>
            <a:ext cx="261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Methodology</a:t>
            </a:r>
            <a:endParaRPr lang="zh-CN" altLang="en-US" sz="32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11300D-C6C8-42A7-BABC-A6CC40E40DB9}"/>
              </a:ext>
            </a:extLst>
          </p:cNvPr>
          <p:cNvSpPr txBox="1"/>
          <p:nvPr/>
        </p:nvSpPr>
        <p:spPr>
          <a:xfrm>
            <a:off x="400049" y="1075460"/>
            <a:ext cx="460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Hyperbolic Metric Embedding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56AE3E-3897-4CEF-A89B-8162255F8567}"/>
              </a:ext>
            </a:extLst>
          </p:cNvPr>
          <p:cNvSpPr txBox="1"/>
          <p:nvPr/>
        </p:nvSpPr>
        <p:spPr>
          <a:xfrm>
            <a:off x="547578" y="1987614"/>
            <a:ext cx="5657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Can not directly use the Stochastic Gradient Descent(SGD) due to the Riemannian manifold structure of the </a:t>
            </a:r>
            <a:r>
              <a:rPr lang="en-US" altLang="zh-CN" dirty="0" err="1"/>
              <a:t>Poincaré</a:t>
            </a:r>
            <a:r>
              <a:rPr lang="en-US" altLang="zh-CN" dirty="0"/>
              <a:t> ball.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First calculate Euclidean gradients and then combine them with the Riemannian gradient to update parameters.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B1FB61-AC40-415C-AE27-B4FEEC32B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7" y="4402820"/>
            <a:ext cx="5630199" cy="16394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C1B5D6-65D1-46B9-8732-91D37B15C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03" y="1099213"/>
            <a:ext cx="4603174" cy="20152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8FF201-8372-44B7-B4EC-7EDD97921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93" y="3429000"/>
            <a:ext cx="5071979" cy="13627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09F09CE-A829-4599-BDFC-5A7B32250B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56" y="5324907"/>
            <a:ext cx="4712277" cy="4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792</Words>
  <Application>Microsoft Office PowerPoint</Application>
  <PresentationFormat>宽屏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宋体</vt:lpstr>
      <vt:lpstr>微软雅黑</vt:lpstr>
      <vt:lpstr>微软雅黑</vt:lpstr>
      <vt:lpstr>系统字体</vt:lpstr>
      <vt:lpstr>Arial</vt:lpstr>
      <vt:lpstr>Calibri</vt:lpstr>
      <vt:lpstr>Calibri Light</vt:lpstr>
      <vt:lpstr>Cambria Math</vt:lpstr>
      <vt:lpstr>Microsoft New Tai Lue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xunsong li</dc:creator>
  <cp:lastModifiedBy>饶 漩</cp:lastModifiedBy>
  <cp:revision>118</cp:revision>
  <dcterms:created xsi:type="dcterms:W3CDTF">2021-04-20T06:58:53Z</dcterms:created>
  <dcterms:modified xsi:type="dcterms:W3CDTF">2021-09-27T14:24:59Z</dcterms:modified>
</cp:coreProperties>
</file>