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84" r:id="rId3"/>
    <p:sldId id="590" r:id="rId4"/>
    <p:sldId id="591" r:id="rId5"/>
    <p:sldId id="592" r:id="rId6"/>
    <p:sldId id="604" r:id="rId7"/>
    <p:sldId id="605" r:id="rId8"/>
    <p:sldId id="606" r:id="rId9"/>
    <p:sldId id="607" r:id="rId10"/>
    <p:sldId id="60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69" autoAdjust="0"/>
  </p:normalViewPr>
  <p:slideViewPr>
    <p:cSldViewPr snapToGrid="0">
      <p:cViewPr varScale="1">
        <p:scale>
          <a:sx n="92" d="100"/>
          <a:sy n="92" d="100"/>
        </p:scale>
        <p:origin x="128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689E5-963E-4507-AE57-7C046DEF11E9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CDD29-F260-4640-8913-FA2722353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8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E4E50-030A-7B4A-9CEE-6C656B2B894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292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15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746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dirty="0"/>
              <a:t>The latitude  and longitude of a GPS point is converted into a Cartesian coordinate.</a:t>
            </a:r>
          </a:p>
          <a:p>
            <a:endParaRPr lang="en-US" sz="1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/>
              <a:t>The map from a Cartesian coordinate to a grid is simply achieved by dividing them by 256. 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0444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91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705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90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767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693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E055E-6D9F-4790-9D81-E142A2648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76F213-C835-413D-A761-2CF552565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D74A2-ADBD-483A-A2DC-E2AD0046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D2E87-9AE7-4D50-9E4A-4119A9F6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D8844-B868-413D-B924-8F210519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39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B7704-F236-49DC-82D7-3F7F57F8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CDAE89-448C-4AC1-9289-04751A8B0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CB68A-506C-4019-B252-28439917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ADDE9-D58E-48F4-8E18-6CFE893B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0CA7D-AFAC-4D1E-8FB0-FE8818E4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84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F3EF7D-6ABA-4646-B800-DDE433738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5EEAE2-E86F-4D98-A5AE-F8662F573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D2355-4E23-413E-A4C5-34656076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8082C2-3A68-403D-ADE0-B66ED6AF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1E382-60FB-49C4-8EDA-B2A2A583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18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标题 1"/>
          <p:cNvSpPr txBox="1">
            <a:spLocks/>
          </p:cNvSpPr>
          <p:nvPr userDrawn="1"/>
        </p:nvSpPr>
        <p:spPr>
          <a:xfrm>
            <a:off x="1849743" y="4233861"/>
            <a:ext cx="6509947" cy="566739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endParaRPr kumimoji="1" lang="zh-CN" altLang="en-US" sz="1867" dirty="0"/>
          </a:p>
        </p:txBody>
      </p:sp>
    </p:spTree>
    <p:extLst>
      <p:ext uri="{BB962C8B-B14F-4D97-AF65-F5344CB8AC3E}">
        <p14:creationId xmlns:p14="http://schemas.microsoft.com/office/powerpoint/2010/main" val="1822369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B68A39A-923A-44B9-9A70-967E8DE99921}"/>
              </a:ext>
            </a:extLst>
          </p:cNvPr>
          <p:cNvSpPr/>
          <p:nvPr userDrawn="1"/>
        </p:nvSpPr>
        <p:spPr>
          <a:xfrm>
            <a:off x="1168400" y="952500"/>
            <a:ext cx="9855200" cy="4953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sx="101000" sy="101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219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306265" y="11167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"/>
          </p:nvPr>
        </p:nvSpPr>
        <p:spPr>
          <a:xfrm>
            <a:off x="609600" y="230042"/>
            <a:ext cx="10363200" cy="5926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3"/>
          </p:nvPr>
        </p:nvSpPr>
        <p:spPr>
          <a:xfrm>
            <a:off x="9259976" y="247138"/>
            <a:ext cx="2932025" cy="59265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133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4790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>
            <a:lvl1pPr algn="r">
              <a:defRPr sz="1200"/>
            </a:lvl1pPr>
          </a:lstStyle>
          <a:p>
            <a:fld id="{FD4F6516-883E-5242-B756-5F986E0946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306265" y="11167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6257"/>
            <a:ext cx="10972800" cy="7609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33" b="0">
                <a:solidFill>
                  <a:srgbClr val="182E66"/>
                </a:solidFill>
                <a:latin typeface="微软雅黑"/>
                <a:ea typeface="微软雅黑"/>
                <a:cs typeface="微软雅黑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cxnSp>
        <p:nvCxnSpPr>
          <p:cNvPr id="16" name="直接连接符 5">
            <a:extLst>
              <a:ext uri="{FF2B5EF4-FFF2-40B4-BE49-F238E27FC236}">
                <a16:creationId xmlns:a16="http://schemas.microsoft.com/office/drawing/2014/main" id="{41B9C53C-78DD-433F-AAD2-D47FA3787EAB}"/>
              </a:ext>
            </a:extLst>
          </p:cNvPr>
          <p:cNvCxnSpPr/>
          <p:nvPr userDrawn="1"/>
        </p:nvCxnSpPr>
        <p:spPr>
          <a:xfrm>
            <a:off x="-1306" y="916463"/>
            <a:ext cx="1217244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BF5F08C-6953-8444-BDF8-5399D1DA1714}"/>
              </a:ext>
            </a:extLst>
          </p:cNvPr>
          <p:cNvSpPr/>
          <p:nvPr userDrawn="1"/>
        </p:nvSpPr>
        <p:spPr>
          <a:xfrm>
            <a:off x="-1" y="331341"/>
            <a:ext cx="507983" cy="584776"/>
          </a:xfrm>
          <a:prstGeom prst="rect">
            <a:avLst/>
          </a:prstGeom>
          <a:solidFill>
            <a:srgbClr val="182E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257A04C-B34B-E342-B2E9-67B959AA9F54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09600" y="1116734"/>
            <a:ext cx="10972800" cy="5239271"/>
          </a:xfrm>
          <a:prstGeom prst="rect">
            <a:avLst/>
          </a:prstGeom>
        </p:spPr>
        <p:txBody>
          <a:bodyPr lIns="90000"/>
          <a:lstStyle>
            <a:lvl1pPr marL="313192" indent="-313192">
              <a:buClr>
                <a:srgbClr val="1C2E62"/>
              </a:buClr>
              <a:buSzPct val="80000"/>
              <a:buFont typeface="Wingdings" pitchFamily="2" charset="2"/>
              <a:buChar char="l"/>
              <a:defRPr sz="2667">
                <a:latin typeface="微软雅黑"/>
                <a:ea typeface="微软雅黑"/>
                <a:cs typeface="微软雅黑"/>
              </a:defRPr>
            </a:lvl1pPr>
            <a:lvl2pPr marL="798580" indent="-188995">
              <a:buClr>
                <a:srgbClr val="1C2E62"/>
              </a:buClr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427964" indent="-208795">
              <a:buFont typeface="Arial" panose="020B0604020202020204" pitchFamily="34" charset="0"/>
              <a:buChar char="•"/>
              <a:defRPr sz="1867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8BF5E5-241F-4A4A-843B-8336C87652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4950" y="206144"/>
            <a:ext cx="615553" cy="615553"/>
          </a:xfrm>
          <a:prstGeom prst="rect">
            <a:avLst/>
          </a:prstGeom>
        </p:spPr>
      </p:pic>
      <p:pic>
        <p:nvPicPr>
          <p:cNvPr id="12" name="Picture 2" descr="子科技大学校徽图案带校名LOGO图片素材|png - 设计盒子">
            <a:extLst>
              <a:ext uri="{FF2B5EF4-FFF2-40B4-BE49-F238E27FC236}">
                <a16:creationId xmlns:a16="http://schemas.microsoft.com/office/drawing/2014/main" id="{CAAF6B66-8C7C-6E41-AF0B-AA27ED6EFEB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12"/>
          <a:stretch/>
        </p:blipFill>
        <p:spPr bwMode="auto">
          <a:xfrm>
            <a:off x="11430503" y="160691"/>
            <a:ext cx="740635" cy="68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729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71359"/>
            <a:ext cx="5384800" cy="4054805"/>
          </a:xfrm>
          <a:prstGeom prst="rect">
            <a:avLst/>
          </a:prstGeom>
        </p:spPr>
        <p:txBody>
          <a:bodyPr/>
          <a:lstStyle>
            <a:lvl1pPr>
              <a:defRPr sz="2133">
                <a:latin typeface="微软雅黑"/>
                <a:ea typeface="微软雅黑"/>
                <a:cs typeface="微软雅黑"/>
              </a:defRPr>
            </a:lvl1pPr>
            <a:lvl2pPr>
              <a:defRPr sz="16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467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71359"/>
            <a:ext cx="5384800" cy="4054805"/>
          </a:xfrm>
          <a:prstGeom prst="rect">
            <a:avLst/>
          </a:prstGeom>
        </p:spPr>
        <p:txBody>
          <a:bodyPr/>
          <a:lstStyle>
            <a:lvl1pPr>
              <a:defRPr sz="2133">
                <a:latin typeface="微软雅黑"/>
                <a:ea typeface="微软雅黑"/>
                <a:cs typeface="微软雅黑"/>
              </a:defRPr>
            </a:lvl1pPr>
            <a:lvl2pPr>
              <a:defRPr sz="16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467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06265" y="11167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dirty="0"/>
          </a:p>
        </p:txBody>
      </p:sp>
      <p:cxnSp>
        <p:nvCxnSpPr>
          <p:cNvPr id="9" name="直接连接符 5">
            <a:extLst>
              <a:ext uri="{FF2B5EF4-FFF2-40B4-BE49-F238E27FC236}">
                <a16:creationId xmlns:a16="http://schemas.microsoft.com/office/drawing/2014/main" id="{41B9C53C-78DD-433F-AAD2-D47FA3787EAB}"/>
              </a:ext>
            </a:extLst>
          </p:cNvPr>
          <p:cNvCxnSpPr/>
          <p:nvPr userDrawn="1"/>
        </p:nvCxnSpPr>
        <p:spPr>
          <a:xfrm>
            <a:off x="9779" y="816707"/>
            <a:ext cx="121724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15">
            <a:extLst>
              <a:ext uri="{FF2B5EF4-FFF2-40B4-BE49-F238E27FC236}">
                <a16:creationId xmlns:a16="http://schemas.microsoft.com/office/drawing/2014/main" id="{E6457CA3-06E1-4764-B4C3-0EF5559B0DD9}"/>
              </a:ext>
            </a:extLst>
          </p:cNvPr>
          <p:cNvCxnSpPr>
            <a:cxnSpLocks/>
          </p:cNvCxnSpPr>
          <p:nvPr userDrawn="1"/>
        </p:nvCxnSpPr>
        <p:spPr>
          <a:xfrm>
            <a:off x="10160751" y="815791"/>
            <a:ext cx="202147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2"/>
          <p:cNvSpPr>
            <a:spLocks noGrp="1"/>
          </p:cNvSpPr>
          <p:nvPr>
            <p:ph type="body" idx="13"/>
          </p:nvPr>
        </p:nvSpPr>
        <p:spPr>
          <a:xfrm>
            <a:off x="609600" y="214211"/>
            <a:ext cx="10363200" cy="5926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4"/>
          </p:nvPr>
        </p:nvSpPr>
        <p:spPr>
          <a:xfrm>
            <a:off x="9259974" y="247138"/>
            <a:ext cx="2932025" cy="59265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133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2188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6509947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1065730"/>
            <a:ext cx="6509947" cy="3661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6509947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直接连接符 5">
            <a:extLst>
              <a:ext uri="{FF2B5EF4-FFF2-40B4-BE49-F238E27FC236}">
                <a16:creationId xmlns:a16="http://schemas.microsoft.com/office/drawing/2014/main" id="{41B9C53C-78DD-433F-AAD2-D47FA3787EAB}"/>
              </a:ext>
            </a:extLst>
          </p:cNvPr>
          <p:cNvCxnSpPr/>
          <p:nvPr userDrawn="1"/>
        </p:nvCxnSpPr>
        <p:spPr>
          <a:xfrm>
            <a:off x="9779" y="816707"/>
            <a:ext cx="121724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15">
            <a:extLst>
              <a:ext uri="{FF2B5EF4-FFF2-40B4-BE49-F238E27FC236}">
                <a16:creationId xmlns:a16="http://schemas.microsoft.com/office/drawing/2014/main" id="{E6457CA3-06E1-4764-B4C3-0EF5559B0DD9}"/>
              </a:ext>
            </a:extLst>
          </p:cNvPr>
          <p:cNvCxnSpPr>
            <a:cxnSpLocks/>
          </p:cNvCxnSpPr>
          <p:nvPr userDrawn="1"/>
        </p:nvCxnSpPr>
        <p:spPr>
          <a:xfrm>
            <a:off x="10160751" y="815791"/>
            <a:ext cx="202147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2"/>
          <p:cNvSpPr>
            <a:spLocks noGrp="1"/>
          </p:cNvSpPr>
          <p:nvPr>
            <p:ph type="body" idx="14"/>
          </p:nvPr>
        </p:nvSpPr>
        <p:spPr>
          <a:xfrm>
            <a:off x="9259974" y="247138"/>
            <a:ext cx="2932025" cy="59265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133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49600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B8E47064-9CDF-6B43-BCB8-99B96D49A4A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2800" y="1394271"/>
            <a:ext cx="10566400" cy="5049688"/>
          </a:xfrm>
          <a:prstGeom prst="rect">
            <a:avLst/>
          </a:prstGeom>
        </p:spPr>
        <p:txBody>
          <a:bodyPr/>
          <a:lstStyle>
            <a:lvl1pPr marL="300592" indent="-300592">
              <a:lnSpc>
                <a:spcPct val="100000"/>
              </a:lnSpc>
              <a:buClr>
                <a:srgbClr val="C00000"/>
              </a:buClr>
              <a:buSzPct val="75000"/>
              <a:buFont typeface="Wingdings" pitchFamily="2" charset="2"/>
              <a:buChar char="l"/>
              <a:defRPr b="0">
                <a:latin typeface="+mn-lt"/>
                <a:ea typeface="黑体" panose="02010609060101010101" pitchFamily="49" charset="-122"/>
              </a:defRPr>
            </a:lvl1pPr>
            <a:lvl2pPr marL="800080" indent="-306892">
              <a:lnSpc>
                <a:spcPct val="100000"/>
              </a:lnSpc>
              <a:buClr>
                <a:schemeClr val="tx1"/>
              </a:buClr>
              <a:buSzPct val="100000"/>
              <a:buFont typeface="系统字体"/>
              <a:buChar char="—"/>
              <a:defRPr>
                <a:latin typeface="+mn-lt"/>
                <a:ea typeface="黑体" panose="02010609060101010101" pitchFamily="49" charset="-122"/>
              </a:defRPr>
            </a:lvl2pPr>
            <a:lvl3pPr marL="1142971" indent="-228594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ea typeface="黑体" panose="02010609060101010101" pitchFamily="49" charset="-122"/>
              </a:defRPr>
            </a:lvl3pPr>
          </a:lstStyle>
          <a:p>
            <a:r>
              <a:rPr kumimoji="1" lang="en-US" altLang="zh-CN" dirty="0"/>
              <a:t>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en-US" altLang="zh-CN" dirty="0"/>
              <a:t>level2</a:t>
            </a:r>
          </a:p>
          <a:p>
            <a:pPr lvl="2"/>
            <a:r>
              <a:rPr kumimoji="1" lang="en-US" altLang="zh-CN" dirty="0"/>
              <a:t>level3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FA186B7-B96A-1548-9D54-04B61955C558}"/>
              </a:ext>
            </a:extLst>
          </p:cNvPr>
          <p:cNvGrpSpPr/>
          <p:nvPr userDrawn="1"/>
        </p:nvGrpSpPr>
        <p:grpSpPr>
          <a:xfrm>
            <a:off x="914401" y="1108614"/>
            <a:ext cx="9534047" cy="118023"/>
            <a:chOff x="812800" y="1097595"/>
            <a:chExt cx="9534046" cy="118023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A7F4805F-FA53-B443-9DB3-074D6FEF2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800" y="1107618"/>
              <a:ext cx="5292000" cy="1080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zh-CN" altLang="en-US" sz="1800"/>
            </a:p>
          </p:txBody>
        </p:sp>
        <p:sp>
          <p:nvSpPr>
            <p:cNvPr id="13" name="Line 3">
              <a:extLst>
                <a:ext uri="{FF2B5EF4-FFF2-40B4-BE49-F238E27FC236}">
                  <a16:creationId xmlns:a16="http://schemas.microsoft.com/office/drawing/2014/main" id="{D7FE70EB-2D42-434D-A10A-6213B96AC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800" y="1097595"/>
              <a:ext cx="9534046" cy="15753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38B0C4C5-0C26-904C-8948-6FE07C16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08923"/>
            <a:ext cx="10566400" cy="967796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latin typeface="+mn-lt"/>
                <a:ea typeface="黑体" panose="02010609060101010101" pitchFamily="49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5" name="幻灯片编号占位符 5">
            <a:extLst>
              <a:ext uri="{FF2B5EF4-FFF2-40B4-BE49-F238E27FC236}">
                <a16:creationId xmlns:a16="http://schemas.microsoft.com/office/drawing/2014/main" id="{4AE42BBF-AA06-0E4D-AE6A-363158F5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Calibri Light" panose="020F0502020204030204" pitchFamily="34" charset="0"/>
                <a:ea typeface="SimSun" panose="02010600030101010101" pitchFamily="2" charset="-122"/>
                <a:cs typeface="Calibri Light" panose="020F0502020204030204" pitchFamily="34" charset="0"/>
              </a:defRPr>
            </a:lvl1pPr>
          </a:lstStyle>
          <a:p>
            <a:fld id="{2C955C39-D9E8-BB40-9080-35AB47FDCF1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453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39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DD41D-1688-4DF0-8313-C3735330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3762B-8A57-40CD-A6E2-E29551B4F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3A051-D207-46B2-807F-AF3B8107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A4371-7DE7-43A9-BBBF-A34D9813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0C70F-7D07-4202-80C3-1CFB2E86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6718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9" name="直接连接符 6"/>
          <p:cNvCxnSpPr>
            <a:cxnSpLocks/>
          </p:cNvCxnSpPr>
          <p:nvPr/>
        </p:nvCxnSpPr>
        <p:spPr>
          <a:xfrm>
            <a:off x="609600" y="1427149"/>
            <a:ext cx="10972800" cy="1588"/>
          </a:xfrm>
          <a:prstGeom prst="line">
            <a:avLst/>
          </a:prstGeom>
          <a:ln w="57150" cap="flat" cmpd="sng" algn="ctr">
            <a:gradFill flip="none" rotWithShape="1">
              <a:gsLst>
                <a:gs pos="0">
                  <a:schemeClr val="accent1"/>
                </a:gs>
                <a:gs pos="20000">
                  <a:schemeClr val="accent2"/>
                </a:gs>
                <a:gs pos="40000">
                  <a:schemeClr val="accent3"/>
                </a:gs>
                <a:gs pos="60000">
                  <a:schemeClr val="accent4"/>
                </a:gs>
                <a:gs pos="80000">
                  <a:schemeClr val="accent5"/>
                </a:gs>
                <a:gs pos="100000">
                  <a:schemeClr val="accent6"/>
                </a:gs>
              </a:gsLst>
              <a:lin ang="0" scaled="1"/>
            </a:gra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4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 w="6350" cmpd="dbl">
                  <a:solidFill>
                    <a:schemeClr val="bg2">
                      <a:lumMod val="25000"/>
                      <a:alpha val="5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1048595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1pPr>
            <a:lvl2pPr>
              <a:defRPr sz="2400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2pPr>
            <a:lvl3pPr>
              <a:defRPr sz="2000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3pPr>
            <a:lvl4pPr>
              <a:defRPr sz="1800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4pPr>
            <a:lvl5pPr>
              <a:defRPr sz="1800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104859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EBED-CB34-4533-A5FD-C8B2023C7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9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97413-4F1C-435F-8237-44D9ACE56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8A58EA-23D1-440E-940C-305F1063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DE415-3D6D-4B8F-879D-2269A7EA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E63B8-96F6-4857-8EA6-E4932EA2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77531-C191-4EA6-A4C7-E5EB63D9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1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7133F-5218-4247-8CD0-ED15D4F7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C885D-95F9-448B-9603-1A1EA7BA2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4CA458-BA10-42C4-8412-F32A49B7D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A4626-EE47-4E55-A79F-2598D8FD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282C04-A126-4E95-A9B1-E84EF988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16102-379E-4F81-BDAB-3C5992CD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60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E6CE4-0AC5-4BE9-9364-A5274DC7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9BA15-5F01-4862-879E-F167472AE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F1CEF6-DC5A-477E-8FDC-76CFAF978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3F6267-29F1-4134-82D3-18ED94616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F1A550-73B3-453D-A8B0-E23AF8A83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6D96D6-559A-40D4-B109-92FD258D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567A6E-91D9-41C8-A954-292B255B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F8F0F3-F1DB-4E0B-9B5A-92390F12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80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D976A-0FFF-4ABE-9D90-16B0EBBF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295264-475D-433A-8379-0CB93DE7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4A4377-0AD3-4A2B-BD1F-81A77B66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4FE35A-2B91-4D50-A76C-396385F7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1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CAE5CF-1817-4D84-8E5E-D208E6B7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74D743-367E-4BEA-A2BA-3E129C60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186273-9A0D-440B-8ECF-63C59B0D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32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0E8F7-1AFE-4F56-BAB3-D59A4876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49F5C-61E2-489E-9277-54D90875D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3ED1E1-492A-434D-9F6C-03202AC3F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51CD77-061C-48ED-8787-982C576F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A15817-EAE4-4248-8819-5FF3C635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302793-4FD4-4407-AF7C-4D39156E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73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3AF9F-A4D0-48C6-A9F5-56D72448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F5B168-85EE-4A90-8006-455CD8A32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160908-F42F-409E-B66E-1E4163199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214C08-071E-4D18-B769-7857226B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239E75-6C25-4362-9900-8BB50B67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1E1971-AD6E-4E9D-A08A-56A60D4F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2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E7BE22-53D9-45A6-AB99-D57F75AC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24687-AFF6-49E2-B8BE-B423C0164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709EB4-BB2C-49BE-8A9D-A514B525F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AE458-C5A4-488B-A25F-D52B30F088E3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E9F5E-63D4-4872-82DF-B0E9C2025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A1D83-45C4-4B8A-A19F-A499F7F3B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1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>
            <a:off x="1910137" y="2403419"/>
            <a:ext cx="6198056" cy="2494951"/>
            <a:chOff x="2411459" y="1594479"/>
            <a:chExt cx="4648542" cy="1871213"/>
          </a:xfrm>
          <a:solidFill>
            <a:srgbClr val="D9D9D9"/>
          </a:solidFill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26D0233-8ABB-47ED-B63D-788DA5511B6C}"/>
                </a:ext>
              </a:extLst>
            </p:cNvPr>
            <p:cNvSpPr txBox="1"/>
            <p:nvPr/>
          </p:nvSpPr>
          <p:spPr>
            <a:xfrm>
              <a:off x="2411459" y="1594479"/>
              <a:ext cx="4622752" cy="66744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5333" spc="131" dirty="0">
                <a:solidFill>
                  <a:srgbClr val="193375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5572C44-53B4-43BE-983B-E88B31CFDC28}"/>
                </a:ext>
              </a:extLst>
            </p:cNvPr>
            <p:cNvSpPr txBox="1"/>
            <p:nvPr/>
          </p:nvSpPr>
          <p:spPr>
            <a:xfrm>
              <a:off x="2424225" y="3111268"/>
              <a:ext cx="4635776" cy="35442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867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1" lang="zh-CN" altLang="en-US"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FD4F6516-883E-5242-B756-5F986E094651}" type="slidenum">
              <a:rPr lang="en-US" altLang="zh-CN" smtClean="0"/>
              <a:pPr algn="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18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>
            <a:extLst>
              <a:ext uri="{FF2B5EF4-FFF2-40B4-BE49-F238E27FC236}">
                <a16:creationId xmlns:a16="http://schemas.microsoft.com/office/drawing/2014/main" id="{FA081F13-7C42-9E48-AEE6-17F2D409C6DB}"/>
              </a:ext>
            </a:extLst>
          </p:cNvPr>
          <p:cNvSpPr txBox="1"/>
          <p:nvPr/>
        </p:nvSpPr>
        <p:spPr>
          <a:xfrm>
            <a:off x="3645909" y="4478971"/>
            <a:ext cx="507973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733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New Tai Lue" charset="0"/>
                <a:cs typeface="Microsoft New Tai Lue" charset="0"/>
              </a:rPr>
              <a:t> Rao Xuan   </a:t>
            </a:r>
            <a:endParaRPr kumimoji="1" lang="zh-CN" altLang="en-US" sz="3733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Microsoft New Tai Lue" charset="0"/>
              <a:cs typeface="Microsoft New Tai Lue" charset="0"/>
            </a:endParaRPr>
          </a:p>
        </p:txBody>
      </p:sp>
      <p:sp>
        <p:nvSpPr>
          <p:cNvPr id="5" name="矩形 27"/>
          <p:cNvSpPr/>
          <p:nvPr/>
        </p:nvSpPr>
        <p:spPr>
          <a:xfrm>
            <a:off x="0" y="2354078"/>
            <a:ext cx="12192000" cy="1603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44" tIns="57123" rIns="114244" bIns="571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dirty="0"/>
              <a:t>Geography-Aware Sequential Location Recommendation</a:t>
            </a:r>
            <a:endParaRPr lang="en-US" altLang="zh-CN" sz="3600" b="1" dirty="0"/>
          </a:p>
        </p:txBody>
      </p:sp>
      <p:sp>
        <p:nvSpPr>
          <p:cNvPr id="6" name="等腰三角形 115"/>
          <p:cNvSpPr/>
          <p:nvPr/>
        </p:nvSpPr>
        <p:spPr>
          <a:xfrm flipV="1">
            <a:off x="5887742" y="3957387"/>
            <a:ext cx="416516" cy="25020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44" tIns="57123" rIns="114244" bIns="571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8"/>
          </a:p>
        </p:txBody>
      </p:sp>
      <p:sp>
        <p:nvSpPr>
          <p:cNvPr id="2" name="TextBox 1"/>
          <p:cNvSpPr txBox="1"/>
          <p:nvPr/>
        </p:nvSpPr>
        <p:spPr>
          <a:xfrm>
            <a:off x="-4511040" y="169468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D4A7BF-CC8F-4FFF-BBA2-404D784AA194}"/>
              </a:ext>
            </a:extLst>
          </p:cNvPr>
          <p:cNvSpPr txBox="1"/>
          <p:nvPr/>
        </p:nvSpPr>
        <p:spPr>
          <a:xfrm>
            <a:off x="4483437" y="5535038"/>
            <a:ext cx="340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2021-9-30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55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1"/>
    </mc:Choice>
    <mc:Fallback xmlns="">
      <p:transition spd="slow" advTm="256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516" indent="-285584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334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99267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6199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3133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0066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7000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3934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09585" eaLnBrk="1" hangingPunct="1"/>
            <a:fld id="{4F409B42-2EA6-40B2-850A-AE629BA520FF}" type="slidenum">
              <a:rPr lang="zh-CN" altLang="en-US" sz="1399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defTabSz="609585" eaLnBrk="1" hangingPunct="1"/>
              <a:t>2</a:t>
            </a:fld>
            <a:endParaRPr lang="zh-CN" altLang="en-US" sz="1799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F74791-CC4F-43B4-978B-A27D047400D2}"/>
              </a:ext>
            </a:extLst>
          </p:cNvPr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950915-E6DC-428E-887C-BBDCDABCC529}"/>
              </a:ext>
            </a:extLst>
          </p:cNvPr>
          <p:cNvSpPr txBox="1"/>
          <p:nvPr/>
        </p:nvSpPr>
        <p:spPr>
          <a:xfrm>
            <a:off x="483782" y="2315652"/>
            <a:ext cx="48442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 Geographical information is still not effectively utilized.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Use either the </a:t>
            </a:r>
            <a:r>
              <a:rPr lang="en-US" altLang="zh-CN" b="1" dirty="0"/>
              <a:t>BPR loss </a:t>
            </a:r>
            <a:r>
              <a:rPr lang="en-US" altLang="zh-CN" dirty="0"/>
              <a:t>or the </a:t>
            </a:r>
            <a:r>
              <a:rPr lang="en-US" altLang="zh-CN" b="1" dirty="0"/>
              <a:t>binary cross-entropy loss </a:t>
            </a:r>
            <a:r>
              <a:rPr lang="en-US" altLang="zh-CN" dirty="0"/>
              <a:t>for optimization by selecting </a:t>
            </a:r>
            <a:r>
              <a:rPr lang="en-US" altLang="zh-CN" b="1" dirty="0"/>
              <a:t>random samples </a:t>
            </a:r>
            <a:r>
              <a:rPr lang="en-US" altLang="zh-CN" dirty="0"/>
              <a:t>from unvisited locations.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55FD0E-8EE2-480A-B31C-4A25B452462B}"/>
              </a:ext>
            </a:extLst>
          </p:cNvPr>
          <p:cNvSpPr txBox="1"/>
          <p:nvPr/>
        </p:nvSpPr>
        <p:spPr>
          <a:xfrm>
            <a:off x="547578" y="330461"/>
            <a:ext cx="2971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Research</a:t>
            </a:r>
            <a:r>
              <a:rPr lang="en-US" altLang="zh-CN" sz="2800" dirty="0"/>
              <a:t> </a:t>
            </a:r>
            <a:r>
              <a:rPr lang="en-US" altLang="zh-CN" sz="2800" b="1" dirty="0"/>
              <a:t>direction</a:t>
            </a:r>
            <a:endParaRPr lang="zh-CN" altLang="en-US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4B6CC7-D032-455D-978B-FA76A26DBBBB}"/>
              </a:ext>
            </a:extLst>
          </p:cNvPr>
          <p:cNvSpPr/>
          <p:nvPr/>
        </p:nvSpPr>
        <p:spPr>
          <a:xfrm>
            <a:off x="5876261" y="235818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E</a:t>
            </a:r>
            <a:r>
              <a:rPr lang="zh-CN" altLang="en-US" dirty="0"/>
              <a:t>mbed the exact GPS of the location with a novel </a:t>
            </a:r>
            <a:r>
              <a:rPr lang="zh-CN" altLang="en-US" b="1" dirty="0"/>
              <a:t>geography encoder</a:t>
            </a:r>
            <a:r>
              <a:rPr lang="en-US" altLang="zh-C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Propose a </a:t>
            </a:r>
            <a:r>
              <a:rPr lang="en-US" altLang="zh-CN" b="1" dirty="0"/>
              <a:t>new loss function </a:t>
            </a:r>
            <a:r>
              <a:rPr lang="en-US" altLang="zh-CN" dirty="0"/>
              <a:t>based on </a:t>
            </a:r>
            <a:r>
              <a:rPr lang="en-US" altLang="zh-CN" b="1" dirty="0"/>
              <a:t>importance sampling </a:t>
            </a:r>
            <a:r>
              <a:rPr lang="en-US" altLang="zh-CN" dirty="0"/>
              <a:t>for optimization.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Put forward </a:t>
            </a:r>
            <a:r>
              <a:rPr lang="en-US" altLang="zh-CN" b="1" dirty="0"/>
              <a:t>geography-aware negative samplers </a:t>
            </a:r>
            <a:r>
              <a:rPr lang="en-US" altLang="zh-CN" dirty="0"/>
              <a:t>to promote the informativeness of negative samples.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C4A157-0621-4209-8E53-2D8769FA184A}"/>
              </a:ext>
            </a:extLst>
          </p:cNvPr>
          <p:cNvSpPr txBox="1"/>
          <p:nvPr/>
        </p:nvSpPr>
        <p:spPr>
          <a:xfrm>
            <a:off x="547578" y="1271428"/>
            <a:ext cx="202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/>
              <a:t>Drawbacks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D57B43-7B5E-4B9F-B2B4-9FA46E9CC154}"/>
              </a:ext>
            </a:extLst>
          </p:cNvPr>
          <p:cNvSpPr txBox="1"/>
          <p:nvPr/>
        </p:nvSpPr>
        <p:spPr>
          <a:xfrm>
            <a:off x="5876261" y="1271428"/>
            <a:ext cx="202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/>
              <a:t>Solutions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8418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516" indent="-285584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334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99267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6199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3133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0066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7000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3934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09585" eaLnBrk="1" hangingPunct="1"/>
            <a:fld id="{4F409B42-2EA6-40B2-850A-AE629BA520FF}" type="slidenum">
              <a:rPr lang="zh-CN" altLang="en-US" sz="1399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defTabSz="609585" eaLnBrk="1" hangingPunct="1"/>
              <a:t>3</a:t>
            </a:fld>
            <a:endParaRPr lang="zh-CN" altLang="en-US" sz="1799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F74791-CC4F-43B4-978B-A27D047400D2}"/>
              </a:ext>
            </a:extLst>
          </p:cNvPr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83ACEE-FA9A-4FA5-B2B3-E3967F4D8DC1}"/>
              </a:ext>
            </a:extLst>
          </p:cNvPr>
          <p:cNvSpPr txBox="1"/>
          <p:nvPr/>
        </p:nvSpPr>
        <p:spPr>
          <a:xfrm>
            <a:off x="547578" y="330461"/>
            <a:ext cx="2615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Framework</a:t>
            </a:r>
            <a:endParaRPr lang="zh-CN" altLang="en-US" sz="32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FC8A5E-EDC5-47D9-A4C2-37B9A55C3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40" y="1277605"/>
            <a:ext cx="8622207" cy="534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516" indent="-285584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334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99267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6199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3133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0066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7000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3934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09585" eaLnBrk="1" hangingPunct="1"/>
            <a:fld id="{4F409B42-2EA6-40B2-850A-AE629BA520FF}" type="slidenum">
              <a:rPr lang="zh-CN" altLang="en-US" sz="1399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defTabSz="609585" eaLnBrk="1" hangingPunct="1"/>
              <a:t>4</a:t>
            </a:fld>
            <a:endParaRPr lang="zh-CN" altLang="en-US" sz="1799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F74791-CC4F-43B4-978B-A27D047400D2}"/>
              </a:ext>
            </a:extLst>
          </p:cNvPr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5442EF-2919-4411-AE37-034F1BBD15D7}"/>
              </a:ext>
            </a:extLst>
          </p:cNvPr>
          <p:cNvSpPr txBox="1"/>
          <p:nvPr/>
        </p:nvSpPr>
        <p:spPr>
          <a:xfrm>
            <a:off x="547578" y="330461"/>
            <a:ext cx="5741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Geography encoder</a:t>
            </a:r>
            <a:endParaRPr lang="zh-CN" altLang="en-US" sz="32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405A65-66DE-466E-8C81-CCEFE4339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22" y="1141305"/>
            <a:ext cx="3102296" cy="538623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64FDE81-BE7D-4C07-A774-B95792B6014F}"/>
              </a:ext>
            </a:extLst>
          </p:cNvPr>
          <p:cNvSpPr/>
          <p:nvPr/>
        </p:nvSpPr>
        <p:spPr>
          <a:xfrm>
            <a:off x="3944097" y="1734511"/>
            <a:ext cx="82036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</a:t>
            </a:r>
            <a:r>
              <a:rPr lang="zh-CN" altLang="en-US" dirty="0"/>
              <a:t>roject the entire world into a flat plane</a:t>
            </a:r>
            <a:r>
              <a:rPr lang="en-US" altLang="zh-CN" dirty="0"/>
              <a:t>, which is cut into 4 grids of 256 x 256 pixels.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Each grid is divided into four sub-grids of the same size when the number of levels increases by one.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1A83F7A-86AF-45C0-B641-BC576BD0D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72" y="3085301"/>
            <a:ext cx="6186533" cy="369572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84B02A6-2FE6-493A-AF51-FA6E93CF10EA}"/>
              </a:ext>
            </a:extLst>
          </p:cNvPr>
          <p:cNvSpPr txBox="1"/>
          <p:nvPr/>
        </p:nvSpPr>
        <p:spPr>
          <a:xfrm>
            <a:off x="3944097" y="1087612"/>
            <a:ext cx="2509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/>
              <a:t>Map Gridding</a:t>
            </a:r>
            <a:endParaRPr lang="zh-CN" altLang="en-US" sz="2400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24031CA-F1C1-4F3B-9AB5-BF4BE0865F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15" y="5089940"/>
            <a:ext cx="4785142" cy="10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516" indent="-285584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334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99267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6199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3133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0066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7000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3934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09585" eaLnBrk="1" hangingPunct="1"/>
            <a:fld id="{4F409B42-2EA6-40B2-850A-AE629BA520FF}" type="slidenum">
              <a:rPr lang="zh-CN" altLang="en-US" sz="1399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defTabSz="609585" eaLnBrk="1" hangingPunct="1"/>
              <a:t>5</a:t>
            </a:fld>
            <a:endParaRPr lang="zh-CN" altLang="en-US" sz="1799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F74791-CC4F-43B4-978B-A27D047400D2}"/>
              </a:ext>
            </a:extLst>
          </p:cNvPr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5442EF-2919-4411-AE37-034F1BBD15D7}"/>
              </a:ext>
            </a:extLst>
          </p:cNvPr>
          <p:cNvSpPr txBox="1"/>
          <p:nvPr/>
        </p:nvSpPr>
        <p:spPr>
          <a:xfrm>
            <a:off x="547578" y="330461"/>
            <a:ext cx="5741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Geography encoder</a:t>
            </a:r>
            <a:endParaRPr lang="zh-CN" altLang="en-US" sz="32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405A65-66DE-466E-8C81-CCEFE4339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22" y="1141305"/>
            <a:ext cx="3102296" cy="538623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84B02A6-2FE6-493A-AF51-FA6E93CF10EA}"/>
              </a:ext>
            </a:extLst>
          </p:cNvPr>
          <p:cNvSpPr txBox="1"/>
          <p:nvPr/>
        </p:nvSpPr>
        <p:spPr>
          <a:xfrm>
            <a:off x="3944096" y="1087612"/>
            <a:ext cx="3147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/>
              <a:t>Encoding </a:t>
            </a:r>
            <a:r>
              <a:rPr lang="en-US" altLang="zh-CN" sz="2400" b="1" dirty="0" err="1"/>
              <a:t>Quadkeys</a:t>
            </a:r>
            <a:endParaRPr lang="zh-CN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A5BB50-2696-4B5C-80D6-BA2FAFB8E2D8}"/>
              </a:ext>
            </a:extLst>
          </p:cNvPr>
          <p:cNvSpPr/>
          <p:nvPr/>
        </p:nvSpPr>
        <p:spPr>
          <a:xfrm>
            <a:off x="4338917" y="161617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Because of grid division like quadtree, each grid can be identified with a </a:t>
            </a:r>
            <a:r>
              <a:rPr lang="zh-CN" altLang="en-US" b="1" dirty="0"/>
              <a:t>quadtree key </a:t>
            </a:r>
            <a:r>
              <a:rPr lang="zh-CN" altLang="en-US" dirty="0"/>
              <a:t>(quadkey for short), which can be interpreted as a base-4 number and whose length equals the level of detail.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 Transform each </a:t>
            </a:r>
            <a:r>
              <a:rPr lang="en-US" altLang="zh-CN" dirty="0" err="1"/>
              <a:t>quadkey</a:t>
            </a:r>
            <a:r>
              <a:rPr lang="en-US" altLang="zh-CN" dirty="0"/>
              <a:t> into the sequence of </a:t>
            </a:r>
            <a:r>
              <a:rPr lang="en-US" altLang="zh-CN" b="1" dirty="0"/>
              <a:t>n-grams</a:t>
            </a:r>
            <a:r>
              <a:rPr lang="en-US" altLang="zh-CN" dirty="0"/>
              <a:t> first.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After embedding the sequence of n-grams, we apply a stacked self-attention network for capturing sequential dependence, and then aggregate the sequence of n-gram representations via average pooling.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11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516" indent="-285584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334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99267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6199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3133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0066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7000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3934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09585" eaLnBrk="1" hangingPunct="1"/>
            <a:fld id="{4F409B42-2EA6-40B2-850A-AE629BA520FF}" type="slidenum">
              <a:rPr lang="zh-CN" altLang="en-US" sz="1399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defTabSz="609585" eaLnBrk="1" hangingPunct="1"/>
              <a:t>6</a:t>
            </a:fld>
            <a:endParaRPr lang="zh-CN" altLang="en-US" sz="1799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F74791-CC4F-43B4-978B-A27D047400D2}"/>
              </a:ext>
            </a:extLst>
          </p:cNvPr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5442EF-2919-4411-AE37-034F1BBD15D7}"/>
              </a:ext>
            </a:extLst>
          </p:cNvPr>
          <p:cNvSpPr txBox="1"/>
          <p:nvPr/>
        </p:nvSpPr>
        <p:spPr>
          <a:xfrm>
            <a:off x="547578" y="330461"/>
            <a:ext cx="5741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Self-Attention encoder</a:t>
            </a:r>
            <a:endParaRPr lang="zh-CN" altLang="en-US" sz="32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750E45-318E-43DA-8B8A-6B496889E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1" y="1309674"/>
            <a:ext cx="6101657" cy="342338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A7EB893-3312-43CA-947A-117B0B921B4C}"/>
              </a:ext>
            </a:extLst>
          </p:cNvPr>
          <p:cNvSpPr/>
          <p:nvPr/>
        </p:nvSpPr>
        <p:spPr>
          <a:xfrm>
            <a:off x="6217227" y="130967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E</a:t>
            </a:r>
            <a:r>
              <a:rPr lang="zh-CN" altLang="en-US" dirty="0"/>
              <a:t>mbed </a:t>
            </a:r>
            <a:r>
              <a:rPr lang="zh-CN" altLang="en-US" b="1" dirty="0"/>
              <a:t>user</a:t>
            </a:r>
            <a:r>
              <a:rPr lang="zh-CN" altLang="en-US" dirty="0"/>
              <a:t>, </a:t>
            </a:r>
            <a:r>
              <a:rPr lang="zh-CN" altLang="en-US" b="1" dirty="0"/>
              <a:t>hour</a:t>
            </a:r>
            <a:r>
              <a:rPr lang="zh-CN" altLang="en-US" dirty="0"/>
              <a:t> of week and </a:t>
            </a:r>
            <a:r>
              <a:rPr lang="zh-CN" altLang="en-US" b="1" dirty="0"/>
              <a:t>location</a:t>
            </a:r>
            <a:r>
              <a:rPr lang="zh-CN" altLang="en-US" dirty="0"/>
              <a:t> of each behavior, and encode the </a:t>
            </a:r>
            <a:r>
              <a:rPr lang="zh-CN" altLang="en-US" b="1" dirty="0"/>
              <a:t>exact </a:t>
            </a:r>
            <a:r>
              <a:rPr lang="en-US" altLang="zh-CN" b="1" dirty="0"/>
              <a:t>GPS </a:t>
            </a:r>
            <a:r>
              <a:rPr lang="zh-CN" altLang="en-US" b="1" dirty="0"/>
              <a:t>position </a:t>
            </a:r>
            <a:r>
              <a:rPr lang="zh-CN" altLang="en-US" dirty="0"/>
              <a:t>with geograph</a:t>
            </a:r>
            <a:r>
              <a:rPr lang="en-US" altLang="zh-CN" dirty="0"/>
              <a:t>y</a:t>
            </a:r>
            <a:r>
              <a:rPr lang="zh-CN" altLang="en-US" dirty="0"/>
              <a:t> encoder</a:t>
            </a:r>
            <a:r>
              <a:rPr lang="en-US" altLang="zh-CN" dirty="0"/>
              <a:t>.</a:t>
            </a:r>
            <a:r>
              <a:rPr lang="zh-CN" altLang="en-US" dirty="0"/>
              <a:t> These vectors are concatenated, forming the representation matrix of the </a:t>
            </a:r>
            <a:r>
              <a:rPr lang="en-US" altLang="zh-CN" dirty="0"/>
              <a:t>input</a:t>
            </a:r>
            <a:r>
              <a:rPr lang="zh-CN" altLang="en-US" dirty="0"/>
              <a:t> sequence.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The self-attention encoder stacks </a:t>
            </a:r>
            <a:r>
              <a:rPr lang="en-US" altLang="zh-CN" b="1" dirty="0"/>
              <a:t>multiple</a:t>
            </a:r>
            <a:r>
              <a:rPr lang="en-US" altLang="zh-CN" dirty="0"/>
              <a:t> self-attention blocks, each of which consists of a </a:t>
            </a:r>
            <a:r>
              <a:rPr lang="en-US" altLang="zh-CN" b="1" dirty="0"/>
              <a:t>self-attention layer </a:t>
            </a:r>
            <a:r>
              <a:rPr lang="en-US" altLang="zh-CN" dirty="0"/>
              <a:t>and a </a:t>
            </a:r>
            <a:r>
              <a:rPr lang="en-US" altLang="zh-CN" b="1" dirty="0"/>
              <a:t>point-wise feed-forward </a:t>
            </a:r>
            <a:r>
              <a:rPr lang="en-US" altLang="zh-CN" dirty="0"/>
              <a:t>network (FFN).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When stacking multiple self-attention blocks, residual connection and layer normalization are applied in FFN and the self-attention layer.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003E6FB-EE0F-44EE-9C0E-35CF5A17B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" y="5095885"/>
            <a:ext cx="5400714" cy="4524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8000DC9-C520-47E0-89F1-0BC77D95D1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78" y="5946769"/>
            <a:ext cx="5114962" cy="7286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6640840-16E3-4A1A-BDAC-69E76922FC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63" y="5488376"/>
            <a:ext cx="5338802" cy="51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3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516" indent="-285584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334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99267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6199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3133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0066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7000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3934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09585" eaLnBrk="1" hangingPunct="1"/>
            <a:fld id="{4F409B42-2EA6-40B2-850A-AE629BA520FF}" type="slidenum">
              <a:rPr lang="zh-CN" altLang="en-US" sz="1399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defTabSz="609585" eaLnBrk="1" hangingPunct="1"/>
              <a:t>7</a:t>
            </a:fld>
            <a:endParaRPr lang="zh-CN" altLang="en-US" sz="1799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F74791-CC4F-43B4-978B-A27D047400D2}"/>
              </a:ext>
            </a:extLst>
          </p:cNvPr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5442EF-2919-4411-AE37-034F1BBD15D7}"/>
              </a:ext>
            </a:extLst>
          </p:cNvPr>
          <p:cNvSpPr txBox="1"/>
          <p:nvPr/>
        </p:nvSpPr>
        <p:spPr>
          <a:xfrm>
            <a:off x="547578" y="330461"/>
            <a:ext cx="5741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Target-aware Attention decoder</a:t>
            </a:r>
            <a:endParaRPr lang="zh-CN" altLang="en-US" sz="32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C822F2-9210-426B-8FD4-2A523C8A3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131" y="5530062"/>
            <a:ext cx="5572166" cy="4667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450F832-747F-49D7-8E30-5C5685523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0" y="1136925"/>
            <a:ext cx="8020109" cy="371001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ACD4EF6-0EE5-441A-A260-58964BCE35CE}"/>
              </a:ext>
            </a:extLst>
          </p:cNvPr>
          <p:cNvSpPr/>
          <p:nvPr/>
        </p:nvSpPr>
        <p:spPr>
          <a:xfrm>
            <a:off x="8189769" y="2126799"/>
            <a:ext cx="40022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Most existing self-attention based recommenders </a:t>
            </a:r>
            <a:r>
              <a:rPr lang="en-US" altLang="zh-CN" b="1" dirty="0"/>
              <a:t>directly </a:t>
            </a:r>
            <a:r>
              <a:rPr lang="en-US" altLang="zh-CN" dirty="0"/>
              <a:t>feed these outputs into the matching module, which may be suboptimal</a:t>
            </a:r>
            <a:r>
              <a:rPr lang="zh-CN" altLang="en-US" dirty="0"/>
              <a:t>.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Matching module: compute </a:t>
            </a:r>
            <a:r>
              <a:rPr lang="en-US" altLang="zh-CN" b="1" dirty="0"/>
              <a:t>preference score </a:t>
            </a:r>
            <a:r>
              <a:rPr lang="en-US" altLang="zh-CN" dirty="0"/>
              <a:t>for each candidate location with any matching function.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06EA72A-7DD8-4AE0-A308-7329A4280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661" y="5544349"/>
            <a:ext cx="3910445" cy="45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9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516" indent="-285584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334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99267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6199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3133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0066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7000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3934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09585" eaLnBrk="1" hangingPunct="1"/>
            <a:fld id="{4F409B42-2EA6-40B2-850A-AE629BA520FF}" type="slidenum">
              <a:rPr lang="zh-CN" altLang="en-US" sz="1399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defTabSz="609585" eaLnBrk="1" hangingPunct="1"/>
              <a:t>8</a:t>
            </a:fld>
            <a:endParaRPr lang="zh-CN" altLang="en-US" sz="1799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F74791-CC4F-43B4-978B-A27D047400D2}"/>
              </a:ext>
            </a:extLst>
          </p:cNvPr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5442EF-2919-4411-AE37-034F1BBD15D7}"/>
              </a:ext>
            </a:extLst>
          </p:cNvPr>
          <p:cNvSpPr txBox="1"/>
          <p:nvPr/>
        </p:nvSpPr>
        <p:spPr>
          <a:xfrm>
            <a:off x="547577" y="330461"/>
            <a:ext cx="7642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Loss Function with Importance Sampling</a:t>
            </a:r>
            <a:endParaRPr lang="zh-CN" altLang="en-US" sz="32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0F17CFA-FEF8-4B05-8328-B7A32B487DA8}"/>
              </a:ext>
            </a:extLst>
          </p:cNvPr>
          <p:cNvSpPr/>
          <p:nvPr/>
        </p:nvSpPr>
        <p:spPr>
          <a:xfrm>
            <a:off x="86591" y="1138592"/>
            <a:ext cx="609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U</a:t>
            </a:r>
            <a:r>
              <a:rPr lang="zh-CN" altLang="en-US" dirty="0"/>
              <a:t>nvisited locations with </a:t>
            </a:r>
            <a:r>
              <a:rPr lang="zh-CN" altLang="en-US" b="1" dirty="0"/>
              <a:t>large preference scores </a:t>
            </a:r>
            <a:r>
              <a:rPr lang="zh-CN" altLang="en-US" dirty="0"/>
              <a:t>can contribute more to gradient, so they are </a:t>
            </a:r>
            <a:r>
              <a:rPr lang="zh-CN" altLang="en-US" b="1" dirty="0"/>
              <a:t>more informative </a:t>
            </a:r>
            <a:r>
              <a:rPr lang="zh-CN" altLang="en-US" dirty="0"/>
              <a:t>and should be sampled with </a:t>
            </a:r>
            <a:r>
              <a:rPr lang="zh-CN" altLang="en-US" b="1" dirty="0"/>
              <a:t>high probability</a:t>
            </a:r>
            <a:r>
              <a:rPr lang="zh-CN" altLang="en-US" dirty="0"/>
              <a:t>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EB9DA6-1263-404E-B3BB-1C9B74594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9" y="2302396"/>
            <a:ext cx="6053182" cy="9048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7B8A52-C80D-49E7-95A6-AE49AB340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79" y="3752847"/>
            <a:ext cx="4586321" cy="72390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DC7726-B436-4550-871E-5557BE0E0BED}"/>
              </a:ext>
            </a:extLst>
          </p:cNvPr>
          <p:cNvSpPr/>
          <p:nvPr/>
        </p:nvSpPr>
        <p:spPr>
          <a:xfrm>
            <a:off x="86591" y="525774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This still s</a:t>
            </a:r>
            <a:r>
              <a:rPr lang="zh-CN" altLang="en-US" dirty="0"/>
              <a:t>uffer</a:t>
            </a:r>
            <a:r>
              <a:rPr lang="en-US" altLang="zh-CN" dirty="0"/>
              <a:t>s</a:t>
            </a:r>
            <a:r>
              <a:rPr lang="zh-CN" altLang="en-US" dirty="0"/>
              <a:t> from </a:t>
            </a:r>
            <a:r>
              <a:rPr lang="zh-CN" altLang="en-US" b="1" dirty="0"/>
              <a:t>low efficiency </a:t>
            </a:r>
            <a:r>
              <a:rPr lang="zh-CN" altLang="en-US" dirty="0"/>
              <a:t>of computing </a:t>
            </a:r>
            <a:r>
              <a:rPr lang="zh-CN" altLang="en-US" b="1" dirty="0"/>
              <a:t>normalization</a:t>
            </a:r>
            <a:r>
              <a:rPr lang="zh-CN" altLang="en-US" dirty="0"/>
              <a:t> in the probability.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0EDE26-1274-40FD-ABAB-76C187C9DBD9}"/>
              </a:ext>
            </a:extLst>
          </p:cNvPr>
          <p:cNvSpPr/>
          <p:nvPr/>
        </p:nvSpPr>
        <p:spPr>
          <a:xfrm>
            <a:off x="6669231" y="1138592"/>
            <a:ext cx="54361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Propose to approximate the expectation with importance sampling.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Suppose the proposal distribution is Q(</a:t>
            </a:r>
            <a:r>
              <a:rPr lang="en-US" altLang="zh-CN" dirty="0" err="1"/>
              <a:t>k|i</a:t>
            </a:r>
            <a:r>
              <a:rPr lang="en-US" altLang="zh-CN" dirty="0"/>
              <a:t>), denote by ˜Q(</a:t>
            </a:r>
            <a:r>
              <a:rPr lang="en-US" altLang="zh-CN" dirty="0" err="1"/>
              <a:t>k|i</a:t>
            </a:r>
            <a:r>
              <a:rPr lang="en-US" altLang="zh-CN" dirty="0"/>
              <a:t>) the unnormalized probability of Q(</a:t>
            </a:r>
            <a:r>
              <a:rPr lang="en-US" altLang="zh-CN" dirty="0" err="1"/>
              <a:t>k|i</a:t>
            </a:r>
            <a:r>
              <a:rPr lang="en-US" altLang="zh-CN" dirty="0"/>
              <a:t>). 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6C60417-EAD4-4C26-B768-A957FEC335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067" y="2998302"/>
            <a:ext cx="5143141" cy="75454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CDB99B7-508C-4C01-AFC0-5AD4D7A287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702" y="4087954"/>
            <a:ext cx="3062310" cy="73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516" indent="-285584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334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99267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6199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3133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0066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7000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3934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09585" eaLnBrk="1" hangingPunct="1"/>
            <a:fld id="{4F409B42-2EA6-40B2-850A-AE629BA520FF}" type="slidenum">
              <a:rPr lang="zh-CN" altLang="en-US" sz="1399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defTabSz="609585" eaLnBrk="1" hangingPunct="1"/>
              <a:t>9</a:t>
            </a:fld>
            <a:endParaRPr lang="zh-CN" altLang="en-US" sz="1799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F74791-CC4F-43B4-978B-A27D047400D2}"/>
              </a:ext>
            </a:extLst>
          </p:cNvPr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5442EF-2919-4411-AE37-034F1BBD15D7}"/>
              </a:ext>
            </a:extLst>
          </p:cNvPr>
          <p:cNvSpPr txBox="1"/>
          <p:nvPr/>
        </p:nvSpPr>
        <p:spPr>
          <a:xfrm>
            <a:off x="547577" y="330461"/>
            <a:ext cx="7642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Geography-aware Negative Sampler</a:t>
            </a:r>
            <a:endParaRPr lang="zh-CN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6A2CB1-71AD-4B2D-B9F4-E0E68F73158C}"/>
              </a:ext>
            </a:extLst>
          </p:cNvPr>
          <p:cNvSpPr/>
          <p:nvPr/>
        </p:nvSpPr>
        <p:spPr>
          <a:xfrm>
            <a:off x="0" y="24133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geographical information </a:t>
            </a:r>
            <a:r>
              <a:rPr lang="zh-CN" altLang="en-US" dirty="0"/>
              <a:t>can also be effective to distinguish negative from potentially positive in unvisited locations.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For example, when he/she visits the </a:t>
            </a:r>
            <a:r>
              <a:rPr lang="en-US" altLang="zh-CN" b="1" dirty="0"/>
              <a:t>target location </a:t>
            </a:r>
            <a:r>
              <a:rPr lang="en-US" altLang="zh-CN" dirty="0"/>
              <a:t>O, the unvisited locations </a:t>
            </a:r>
            <a:r>
              <a:rPr lang="en-US" altLang="zh-CN" b="1" dirty="0"/>
              <a:t>around  O</a:t>
            </a:r>
            <a:r>
              <a:rPr lang="en-US" altLang="zh-CN" dirty="0"/>
              <a:t> maybe more likely to be </a:t>
            </a:r>
            <a:r>
              <a:rPr lang="en-US" altLang="zh-CN" b="1" dirty="0"/>
              <a:t>negative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811EC9-DF5E-4E03-9A4D-4D6EE3F1871D}"/>
              </a:ext>
            </a:extLst>
          </p:cNvPr>
          <p:cNvSpPr/>
          <p:nvPr/>
        </p:nvSpPr>
        <p:spPr>
          <a:xfrm>
            <a:off x="6299200" y="250372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etrieve K nearest locations to the target location</a:t>
            </a:r>
            <a:r>
              <a:rPr lang="en-US" altLang="zh-C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R</a:t>
            </a:r>
            <a:r>
              <a:rPr lang="zh-CN" altLang="en-US" dirty="0"/>
              <a:t>andomly draw negative samples from these K candidates.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D1447D-ED49-435D-95DB-0C43B7B1DC6C}"/>
              </a:ext>
            </a:extLst>
          </p:cNvPr>
          <p:cNvSpPr txBox="1"/>
          <p:nvPr/>
        </p:nvSpPr>
        <p:spPr>
          <a:xfrm>
            <a:off x="0" y="1132274"/>
            <a:ext cx="559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/>
              <a:t>KNN-uniform based Negative sampling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9014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534</Words>
  <Application>Microsoft Office PowerPoint</Application>
  <PresentationFormat>宽屏</PresentationFormat>
  <Paragraphs>76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等线</vt:lpstr>
      <vt:lpstr>等线 Light</vt:lpstr>
      <vt:lpstr>黑体</vt:lpstr>
      <vt:lpstr>宋体</vt:lpstr>
      <vt:lpstr>宋体</vt:lpstr>
      <vt:lpstr>微软雅黑</vt:lpstr>
      <vt:lpstr>微软雅黑</vt:lpstr>
      <vt:lpstr>系统字体</vt:lpstr>
      <vt:lpstr>Arial</vt:lpstr>
      <vt:lpstr>Calibri</vt:lpstr>
      <vt:lpstr>Calibri Light</vt:lpstr>
      <vt:lpstr>Cambria Math</vt:lpstr>
      <vt:lpstr>Microsoft New Tai Lue</vt:lpstr>
      <vt:lpstr>Wingdings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xunsong li</dc:creator>
  <cp:lastModifiedBy>饶 漩</cp:lastModifiedBy>
  <cp:revision>338</cp:revision>
  <dcterms:created xsi:type="dcterms:W3CDTF">2021-04-20T06:58:53Z</dcterms:created>
  <dcterms:modified xsi:type="dcterms:W3CDTF">2021-09-30T09:29:20Z</dcterms:modified>
</cp:coreProperties>
</file>