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Frank Ruhl Libre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050391-AC8C-4A27-9311-25D7D2AD9C6B}">
  <a:tblStyle styleId="{60050391-AC8C-4A27-9311-25D7D2AD9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46" Type="http://schemas.openxmlformats.org/officeDocument/2006/relationships/font" Target="fonts/FrankRuhlLibre-bold.fntdata"/><Relationship Id="rId23" Type="http://schemas.openxmlformats.org/officeDocument/2006/relationships/slide" Target="slides/slide17.xml"/><Relationship Id="rId45" Type="http://schemas.openxmlformats.org/officeDocument/2006/relationships/font" Target="fonts/FrankRuhlLibr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SemiBold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63eeecc4f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a63eeecc4f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918826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918826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63eeecc4f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a63eeecc4f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a63eeecc4f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a63eeecc4f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a63eeecc4f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a63eeecc4f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a63eeecc4f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a63eeecc4f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63eeecc4f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63eeecc4f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a9188264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a9188264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a63eeecc4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a63eeecc4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a63eeecc4f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a63eeecc4f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4eb6b7f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4eb6b7f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a63eeecc4f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a63eeecc4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a63eeecc4f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a63eeecc4f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a63eeecc4f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a63eeecc4f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a63eeecc4f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a63eeecc4f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a9188264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a9188264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63eeecc4f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a63eeecc4f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a63eeecc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a63eeecc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4eb6b7f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4eb6b7f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63eeecc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63eeecc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63eeecc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63eeecc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63eeecc4f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63eeecc4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63eeecc4f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63eeecc4f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63eeecc4f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63eeecc4f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63eeecc4f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63eeecc4f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5" Type="http://schemas.openxmlformats.org/officeDocument/2006/relationships/image" Target="../media/image4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jpg"/><Relationship Id="rId4" Type="http://schemas.openxmlformats.org/officeDocument/2006/relationships/image" Target="../media/image44.jpg"/><Relationship Id="rId5" Type="http://schemas.openxmlformats.org/officeDocument/2006/relationships/image" Target="../media/image5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jpg"/><Relationship Id="rId4" Type="http://schemas.openxmlformats.org/officeDocument/2006/relationships/image" Target="../media/image51.jpg"/><Relationship Id="rId5" Type="http://schemas.openxmlformats.org/officeDocument/2006/relationships/image" Target="../media/image4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openml.org/search?type=data&amp;status=active&amp;sort=runs&amp;id=1461" TargetMode="External"/><Relationship Id="rId4" Type="http://schemas.openxmlformats.org/officeDocument/2006/relationships/hyperlink" Target="https://scikit-learn.org/stable/modules/generated/sklearn.linear_model.LogisticRegression.html" TargetMode="External"/><Relationship Id="rId5" Type="http://schemas.openxmlformats.org/officeDocument/2006/relationships/hyperlink" Target="https://realpython.com/logistic-regression-python/" TargetMode="External"/><Relationship Id="rId6" Type="http://schemas.openxmlformats.org/officeDocument/2006/relationships/hyperlink" Target="https://scikit-learn.org/stable/modules/generated/sklearn.svm.SVC.html" TargetMode="External"/><Relationship Id="rId7" Type="http://schemas.openxmlformats.org/officeDocument/2006/relationships/hyperlink" Target="https://www.pluralsight.com/guides/machine-learning-neural-networks-scikit-learn" TargetMode="External"/><Relationship Id="rId8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Bank Marketing Prediction with ML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96050" y="3265411"/>
            <a:ext cx="41514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Kevin Zhou, Shao Jin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Prof. Linda M. Sellie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11:00 A.M Section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CS-UY 4563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12/20/2022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407175" y="1141900"/>
            <a:ext cx="66132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Best Logistic Regression Model for our Dataset: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 data transformation (Use X rather than X^2)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L2 Regularization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 = 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=&gt; Default Setting of sklearn LogisticRegression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" name="Google Shape;3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600" y="1787650"/>
            <a:ext cx="1805400" cy="18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 txBox="1"/>
          <p:nvPr>
            <p:ph type="title"/>
          </p:nvPr>
        </p:nvSpPr>
        <p:spPr>
          <a:xfrm>
            <a:off x="338975" y="5611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Logistic Regression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407175" y="1141900"/>
            <a:ext cx="66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150" y="1355600"/>
            <a:ext cx="4099076" cy="14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type="title"/>
          </p:nvPr>
        </p:nvSpPr>
        <p:spPr>
          <a:xfrm>
            <a:off x="338975" y="5611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Logistic Regression</a:t>
            </a:r>
            <a:endParaRPr sz="3600"/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4">
            <a:alphaModFix/>
          </a:blip>
          <a:srcRect b="0" l="0" r="0" t="-6236"/>
          <a:stretch/>
        </p:blipFill>
        <p:spPr>
          <a:xfrm>
            <a:off x="407175" y="1355600"/>
            <a:ext cx="3354275" cy="28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650" y="2875150"/>
            <a:ext cx="2028075" cy="20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" name="Google Shape;325;p30"/>
          <p:cNvCxnSpPr>
            <a:stCxn id="326" idx="6"/>
            <a:endCxn id="327" idx="2"/>
          </p:cNvCxnSpPr>
          <p:nvPr/>
        </p:nvCxnSpPr>
        <p:spPr>
          <a:xfrm>
            <a:off x="703425" y="2571750"/>
            <a:ext cx="702000" cy="133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30"/>
          <p:cNvCxnSpPr>
            <a:stCxn id="326" idx="6"/>
            <a:endCxn id="329" idx="2"/>
          </p:cNvCxnSpPr>
          <p:nvPr/>
        </p:nvCxnSpPr>
        <p:spPr>
          <a:xfrm flipH="1" rot="10800000">
            <a:off x="703425" y="1420950"/>
            <a:ext cx="702300" cy="115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0" name="Google Shape;330;p30"/>
          <p:cNvGrpSpPr/>
          <p:nvPr/>
        </p:nvGrpSpPr>
        <p:grpSpPr>
          <a:xfrm>
            <a:off x="1405725" y="1261200"/>
            <a:ext cx="1542900" cy="319200"/>
            <a:chOff x="3650050" y="1476150"/>
            <a:chExt cx="1542900" cy="319200"/>
          </a:xfrm>
        </p:grpSpPr>
        <p:sp>
          <p:nvSpPr>
            <p:cNvPr id="331" name="Google Shape;331;p30"/>
            <p:cNvSpPr/>
            <p:nvPr/>
          </p:nvSpPr>
          <p:spPr>
            <a:xfrm>
              <a:off x="3824050" y="1476150"/>
              <a:ext cx="1368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Linear Kernel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0"/>
          <p:cNvGrpSpPr/>
          <p:nvPr/>
        </p:nvGrpSpPr>
        <p:grpSpPr>
          <a:xfrm>
            <a:off x="407175" y="2412150"/>
            <a:ext cx="296250" cy="319200"/>
            <a:chOff x="2662775" y="2412150"/>
            <a:chExt cx="296250" cy="319200"/>
          </a:xfrm>
        </p:grpSpPr>
        <p:sp>
          <p:nvSpPr>
            <p:cNvPr id="333" name="Google Shape;333;p30"/>
            <p:cNvSpPr/>
            <p:nvPr/>
          </p:nvSpPr>
          <p:spPr>
            <a:xfrm>
              <a:off x="2662775" y="2412150"/>
              <a:ext cx="116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0"/>
          <p:cNvGrpSpPr/>
          <p:nvPr/>
        </p:nvGrpSpPr>
        <p:grpSpPr>
          <a:xfrm>
            <a:off x="1405425" y="3750250"/>
            <a:ext cx="1803600" cy="319200"/>
            <a:chOff x="3650050" y="3348150"/>
            <a:chExt cx="1803600" cy="319200"/>
          </a:xfrm>
        </p:grpSpPr>
        <p:sp>
          <p:nvSpPr>
            <p:cNvPr id="335" name="Google Shape;335;p30"/>
            <p:cNvSpPr/>
            <p:nvPr/>
          </p:nvSpPr>
          <p:spPr>
            <a:xfrm>
              <a:off x="3824050" y="3348150"/>
              <a:ext cx="1629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Sigmoid Kernel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36" name="Google Shape;336;p30"/>
          <p:cNvGrpSpPr/>
          <p:nvPr/>
        </p:nvGrpSpPr>
        <p:grpSpPr>
          <a:xfrm>
            <a:off x="1405650" y="2010050"/>
            <a:ext cx="1992600" cy="319200"/>
            <a:chOff x="3650050" y="1476163"/>
            <a:chExt cx="1992600" cy="319200"/>
          </a:xfrm>
        </p:grpSpPr>
        <p:sp>
          <p:nvSpPr>
            <p:cNvPr id="337" name="Google Shape;337;p30"/>
            <p:cNvSpPr/>
            <p:nvPr/>
          </p:nvSpPr>
          <p:spPr>
            <a:xfrm>
              <a:off x="3824050" y="1476163"/>
              <a:ext cx="1818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Polynomial Kernel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30"/>
          <p:cNvCxnSpPr>
            <a:stCxn id="326" idx="6"/>
            <a:endCxn id="338" idx="2"/>
          </p:cNvCxnSpPr>
          <p:nvPr/>
        </p:nvCxnSpPr>
        <p:spPr>
          <a:xfrm flipH="1" rot="10800000">
            <a:off x="703425" y="2169750"/>
            <a:ext cx="702300" cy="402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0" name="Google Shape;340;p30"/>
          <p:cNvGrpSpPr/>
          <p:nvPr/>
        </p:nvGrpSpPr>
        <p:grpSpPr>
          <a:xfrm>
            <a:off x="1437825" y="2880150"/>
            <a:ext cx="1482300" cy="319200"/>
            <a:chOff x="3650050" y="1476163"/>
            <a:chExt cx="1482300" cy="319200"/>
          </a:xfrm>
        </p:grpSpPr>
        <p:sp>
          <p:nvSpPr>
            <p:cNvPr id="341" name="Google Shape;341;p30"/>
            <p:cNvSpPr/>
            <p:nvPr/>
          </p:nvSpPr>
          <p:spPr>
            <a:xfrm>
              <a:off x="3824050" y="1476163"/>
              <a:ext cx="1308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RBF Kernel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3" name="Google Shape;343;p30"/>
          <p:cNvCxnSpPr>
            <a:endCxn id="342" idx="2"/>
          </p:cNvCxnSpPr>
          <p:nvPr/>
        </p:nvCxnSpPr>
        <p:spPr>
          <a:xfrm flipH="1" rot="-5400000">
            <a:off x="1024425" y="2626338"/>
            <a:ext cx="445200" cy="3816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30"/>
          <p:cNvSpPr/>
          <p:nvPr/>
        </p:nvSpPr>
        <p:spPr>
          <a:xfrm>
            <a:off x="3204600" y="4525800"/>
            <a:ext cx="26391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Another </a:t>
            </a: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Best best W</a:t>
            </a:r>
            <a:endParaRPr b="1" sz="2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 rot="10800000">
            <a:off x="5901150" y="4385700"/>
            <a:ext cx="1515600" cy="459300"/>
          </a:xfrm>
          <a:prstGeom prst="bentArrow">
            <a:avLst>
              <a:gd fmla="val 31418" name="adj1"/>
              <a:gd fmla="val 26246" name="adj2"/>
              <a:gd fmla="val 25000" name="adj3"/>
              <a:gd fmla="val 3998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0"/>
          <p:cNvCxnSpPr>
            <a:stCxn id="331" idx="3"/>
            <a:endCxn id="347" idx="2"/>
          </p:cNvCxnSpPr>
          <p:nvPr/>
        </p:nvCxnSpPr>
        <p:spPr>
          <a:xfrm>
            <a:off x="2948625" y="1420800"/>
            <a:ext cx="15168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8" name="Google Shape;348;p30"/>
          <p:cNvGrpSpPr/>
          <p:nvPr/>
        </p:nvGrpSpPr>
        <p:grpSpPr>
          <a:xfrm>
            <a:off x="4465375" y="1261700"/>
            <a:ext cx="1368900" cy="319200"/>
            <a:chOff x="4742950" y="1018963"/>
            <a:chExt cx="1368900" cy="319200"/>
          </a:xfrm>
        </p:grpSpPr>
        <p:sp>
          <p:nvSpPr>
            <p:cNvPr id="349" name="Google Shape;349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350" name="Google Shape;350;p30"/>
          <p:cNvCxnSpPr>
            <a:stCxn id="349" idx="3"/>
            <a:endCxn id="351" idx="2"/>
          </p:cNvCxnSpPr>
          <p:nvPr/>
        </p:nvCxnSpPr>
        <p:spPr>
          <a:xfrm flipH="1" rot="10800000">
            <a:off x="5834275" y="1420700"/>
            <a:ext cx="941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p30"/>
          <p:cNvGrpSpPr/>
          <p:nvPr/>
        </p:nvGrpSpPr>
        <p:grpSpPr>
          <a:xfrm>
            <a:off x="6775450" y="1261200"/>
            <a:ext cx="1368900" cy="319200"/>
            <a:chOff x="4742950" y="1018963"/>
            <a:chExt cx="1368900" cy="319200"/>
          </a:xfrm>
        </p:grpSpPr>
        <p:sp>
          <p:nvSpPr>
            <p:cNvPr id="353" name="Google Shape;353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354" name="Google Shape;354;p30"/>
          <p:cNvCxnSpPr>
            <a:stCxn id="337" idx="3"/>
            <a:endCxn id="355" idx="2"/>
          </p:cNvCxnSpPr>
          <p:nvPr/>
        </p:nvCxnSpPr>
        <p:spPr>
          <a:xfrm>
            <a:off x="3398250" y="2169650"/>
            <a:ext cx="1067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6" name="Google Shape;356;p30"/>
          <p:cNvGrpSpPr/>
          <p:nvPr/>
        </p:nvGrpSpPr>
        <p:grpSpPr>
          <a:xfrm>
            <a:off x="4465425" y="2010300"/>
            <a:ext cx="1368900" cy="319200"/>
            <a:chOff x="4742950" y="1018963"/>
            <a:chExt cx="1368900" cy="319200"/>
          </a:xfrm>
        </p:grpSpPr>
        <p:sp>
          <p:nvSpPr>
            <p:cNvPr id="357" name="Google Shape;357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358" name="Google Shape;358;p30"/>
          <p:cNvCxnSpPr>
            <a:stCxn id="357" idx="3"/>
            <a:endCxn id="359" idx="2"/>
          </p:cNvCxnSpPr>
          <p:nvPr/>
        </p:nvCxnSpPr>
        <p:spPr>
          <a:xfrm flipH="1" rot="10800000">
            <a:off x="5834325" y="2169300"/>
            <a:ext cx="941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0" name="Google Shape;360;p30"/>
          <p:cNvGrpSpPr/>
          <p:nvPr/>
        </p:nvGrpSpPr>
        <p:grpSpPr>
          <a:xfrm>
            <a:off x="6775500" y="2009800"/>
            <a:ext cx="1368900" cy="319200"/>
            <a:chOff x="4742950" y="1018963"/>
            <a:chExt cx="1368900" cy="319200"/>
          </a:xfrm>
        </p:grpSpPr>
        <p:sp>
          <p:nvSpPr>
            <p:cNvPr id="361" name="Google Shape;361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362" name="Google Shape;362;p30"/>
          <p:cNvCxnSpPr>
            <a:stCxn id="341" idx="3"/>
            <a:endCxn id="363" idx="2"/>
          </p:cNvCxnSpPr>
          <p:nvPr/>
        </p:nvCxnSpPr>
        <p:spPr>
          <a:xfrm>
            <a:off x="2920125" y="3039750"/>
            <a:ext cx="154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4" name="Google Shape;364;p30"/>
          <p:cNvGrpSpPr/>
          <p:nvPr/>
        </p:nvGrpSpPr>
        <p:grpSpPr>
          <a:xfrm>
            <a:off x="4465350" y="2880525"/>
            <a:ext cx="1368900" cy="319200"/>
            <a:chOff x="4742950" y="1018963"/>
            <a:chExt cx="1368900" cy="319200"/>
          </a:xfrm>
        </p:grpSpPr>
        <p:sp>
          <p:nvSpPr>
            <p:cNvPr id="365" name="Google Shape;365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366" name="Google Shape;366;p30"/>
          <p:cNvCxnSpPr>
            <a:stCxn id="365" idx="3"/>
            <a:endCxn id="367" idx="2"/>
          </p:cNvCxnSpPr>
          <p:nvPr/>
        </p:nvCxnSpPr>
        <p:spPr>
          <a:xfrm flipH="1" rot="10800000">
            <a:off x="5834250" y="3039525"/>
            <a:ext cx="941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8" name="Google Shape;368;p30"/>
          <p:cNvGrpSpPr/>
          <p:nvPr/>
        </p:nvGrpSpPr>
        <p:grpSpPr>
          <a:xfrm>
            <a:off x="6775425" y="2880025"/>
            <a:ext cx="1368900" cy="319200"/>
            <a:chOff x="4742950" y="1018963"/>
            <a:chExt cx="1368900" cy="319200"/>
          </a:xfrm>
        </p:grpSpPr>
        <p:sp>
          <p:nvSpPr>
            <p:cNvPr id="369" name="Google Shape;369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370" name="Google Shape;370;p30"/>
          <p:cNvCxnSpPr>
            <a:stCxn id="335" idx="3"/>
            <a:endCxn id="371" idx="2"/>
          </p:cNvCxnSpPr>
          <p:nvPr/>
        </p:nvCxnSpPr>
        <p:spPr>
          <a:xfrm>
            <a:off x="3209025" y="3909850"/>
            <a:ext cx="12564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2" name="Google Shape;372;p30"/>
          <p:cNvGrpSpPr/>
          <p:nvPr/>
        </p:nvGrpSpPr>
        <p:grpSpPr>
          <a:xfrm>
            <a:off x="4465425" y="3751250"/>
            <a:ext cx="1368900" cy="319200"/>
            <a:chOff x="4742950" y="1018963"/>
            <a:chExt cx="1368900" cy="319200"/>
          </a:xfrm>
        </p:grpSpPr>
        <p:sp>
          <p:nvSpPr>
            <p:cNvPr id="373" name="Google Shape;373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374" name="Google Shape;374;p30"/>
          <p:cNvCxnSpPr>
            <a:stCxn id="373" idx="3"/>
            <a:endCxn id="375" idx="2"/>
          </p:cNvCxnSpPr>
          <p:nvPr/>
        </p:nvCxnSpPr>
        <p:spPr>
          <a:xfrm flipH="1" rot="10800000">
            <a:off x="5834325" y="3910250"/>
            <a:ext cx="941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6" name="Google Shape;376;p30"/>
          <p:cNvGrpSpPr/>
          <p:nvPr/>
        </p:nvGrpSpPr>
        <p:grpSpPr>
          <a:xfrm>
            <a:off x="6775500" y="3750750"/>
            <a:ext cx="1368900" cy="319200"/>
            <a:chOff x="4742950" y="1018963"/>
            <a:chExt cx="1368900" cy="319200"/>
          </a:xfrm>
        </p:grpSpPr>
        <p:sp>
          <p:nvSpPr>
            <p:cNvPr id="377" name="Google Shape;377;p30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530675"/>
            <a:ext cx="3678525" cy="39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225" y="530675"/>
            <a:ext cx="3678525" cy="390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530675"/>
            <a:ext cx="3701500" cy="397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000" y="506250"/>
            <a:ext cx="3701500" cy="402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3"/>
          <p:cNvSpPr txBox="1"/>
          <p:nvPr>
            <p:ph type="title"/>
          </p:nvPr>
        </p:nvSpPr>
        <p:spPr>
          <a:xfrm>
            <a:off x="426850" y="5611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SVM</a:t>
            </a:r>
            <a:endParaRPr sz="3600"/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50" y="1297723"/>
            <a:ext cx="7453249" cy="20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/>
          <p:nvPr/>
        </p:nvSpPr>
        <p:spPr>
          <a:xfrm>
            <a:off x="6429375" y="1526975"/>
            <a:ext cx="642900" cy="45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6429375" y="1231600"/>
            <a:ext cx="642900" cy="29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407175" y="1526975"/>
            <a:ext cx="642900" cy="45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407175" y="1218100"/>
            <a:ext cx="6613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Best SVM Model for our Dataset: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Linear Kernel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Best C-value is different every time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4"/>
          <p:cNvSpPr txBox="1"/>
          <p:nvPr>
            <p:ph type="title"/>
          </p:nvPr>
        </p:nvSpPr>
        <p:spPr>
          <a:xfrm>
            <a:off x="426850" y="5611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SVM</a:t>
            </a:r>
            <a:endParaRPr sz="3600"/>
          </a:p>
        </p:txBody>
      </p:sp>
      <p:pic>
        <p:nvPicPr>
          <p:cNvPr id="409" name="Google Shape;4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600" y="1787650"/>
            <a:ext cx="1805400" cy="18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407175" y="1218100"/>
            <a:ext cx="66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35"/>
          <p:cNvPicPr preferRelativeResize="0"/>
          <p:nvPr/>
        </p:nvPicPr>
        <p:blipFill rotWithShape="1">
          <a:blip r:embed="rId3">
            <a:alphaModFix/>
          </a:blip>
          <a:srcRect b="66343" l="0" r="0" t="0"/>
          <a:stretch/>
        </p:blipFill>
        <p:spPr>
          <a:xfrm>
            <a:off x="4100775" y="1133850"/>
            <a:ext cx="3818950" cy="13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 txBox="1"/>
          <p:nvPr>
            <p:ph type="title"/>
          </p:nvPr>
        </p:nvSpPr>
        <p:spPr>
          <a:xfrm>
            <a:off x="426850" y="5611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SVM</a:t>
            </a:r>
            <a:endParaRPr sz="3600"/>
          </a:p>
        </p:txBody>
      </p:sp>
      <p:pic>
        <p:nvPicPr>
          <p:cNvPr id="418" name="Google Shape;418;p35"/>
          <p:cNvPicPr preferRelativeResize="0"/>
          <p:nvPr/>
        </p:nvPicPr>
        <p:blipFill rotWithShape="1">
          <a:blip r:embed="rId4">
            <a:alphaModFix/>
          </a:blip>
          <a:srcRect b="0" l="0" r="0" t="5464"/>
          <a:stretch/>
        </p:blipFill>
        <p:spPr>
          <a:xfrm>
            <a:off x="426850" y="1383625"/>
            <a:ext cx="3673925" cy="28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200" y="2746425"/>
            <a:ext cx="2056100" cy="20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425" name="Google Shape;425;p36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3203200" y="4545675"/>
            <a:ext cx="25671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Another </a:t>
            </a: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Best best W</a:t>
            </a:r>
            <a:endParaRPr b="1" sz="2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6"/>
          <p:cNvSpPr/>
          <p:nvPr/>
        </p:nvSpPr>
        <p:spPr>
          <a:xfrm rot="10800000">
            <a:off x="5775025" y="4391300"/>
            <a:ext cx="2261700" cy="442200"/>
          </a:xfrm>
          <a:prstGeom prst="bentArrow">
            <a:avLst>
              <a:gd fmla="val 31418" name="adj1"/>
              <a:gd fmla="val 25000" name="adj2"/>
              <a:gd fmla="val 25000" name="adj3"/>
              <a:gd fmla="val 3998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6"/>
          <p:cNvCxnSpPr>
            <a:stCxn id="429" idx="6"/>
            <a:endCxn id="430" idx="2"/>
          </p:cNvCxnSpPr>
          <p:nvPr/>
        </p:nvCxnSpPr>
        <p:spPr>
          <a:xfrm>
            <a:off x="661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36"/>
          <p:cNvCxnSpPr>
            <a:stCxn id="429" idx="6"/>
            <a:endCxn id="432" idx="2"/>
          </p:cNvCxnSpPr>
          <p:nvPr/>
        </p:nvCxnSpPr>
        <p:spPr>
          <a:xfrm flipH="1" rot="10800000">
            <a:off x="661825" y="2092950"/>
            <a:ext cx="702300" cy="478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36"/>
          <p:cNvCxnSpPr>
            <a:stCxn id="434" idx="3"/>
            <a:endCxn id="435" idx="2"/>
          </p:cNvCxnSpPr>
          <p:nvPr/>
        </p:nvCxnSpPr>
        <p:spPr>
          <a:xfrm flipH="1" rot="10800000">
            <a:off x="2894350" y="1407150"/>
            <a:ext cx="412200" cy="68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36"/>
          <p:cNvCxnSpPr>
            <a:stCxn id="434" idx="3"/>
            <a:endCxn id="437" idx="2"/>
          </p:cNvCxnSpPr>
          <p:nvPr/>
        </p:nvCxnSpPr>
        <p:spPr>
          <a:xfrm>
            <a:off x="2894350" y="2092950"/>
            <a:ext cx="412200" cy="36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36"/>
          <p:cNvCxnSpPr>
            <a:stCxn id="439" idx="3"/>
            <a:endCxn id="440" idx="2"/>
          </p:cNvCxnSpPr>
          <p:nvPr/>
        </p:nvCxnSpPr>
        <p:spPr>
          <a:xfrm flipH="1" rot="10800000">
            <a:off x="2835850" y="3202950"/>
            <a:ext cx="470700" cy="3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36"/>
          <p:cNvCxnSpPr>
            <a:stCxn id="439" idx="3"/>
            <a:endCxn id="442" idx="2"/>
          </p:cNvCxnSpPr>
          <p:nvPr/>
        </p:nvCxnSpPr>
        <p:spPr>
          <a:xfrm>
            <a:off x="2835850" y="3507750"/>
            <a:ext cx="470700" cy="3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3" name="Google Shape;443;p36"/>
          <p:cNvGrpSpPr/>
          <p:nvPr/>
        </p:nvGrpSpPr>
        <p:grpSpPr>
          <a:xfrm>
            <a:off x="3306550" y="1247550"/>
            <a:ext cx="1356300" cy="319200"/>
            <a:chOff x="5592550" y="1018950"/>
            <a:chExt cx="1356300" cy="319200"/>
          </a:xfrm>
        </p:grpSpPr>
        <p:sp>
          <p:nvSpPr>
            <p:cNvPr id="444" name="Google Shape;444;p3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No hidden layer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6"/>
          <p:cNvGrpSpPr/>
          <p:nvPr/>
        </p:nvGrpSpPr>
        <p:grpSpPr>
          <a:xfrm>
            <a:off x="1364050" y="1933350"/>
            <a:ext cx="1530300" cy="319200"/>
            <a:chOff x="3650050" y="1476150"/>
            <a:chExt cx="1530300" cy="319200"/>
          </a:xfrm>
        </p:grpSpPr>
        <p:sp>
          <p:nvSpPr>
            <p:cNvPr id="434" name="Google Shape;434;p36"/>
            <p:cNvSpPr/>
            <p:nvPr/>
          </p:nvSpPr>
          <p:spPr>
            <a:xfrm>
              <a:off x="3824050" y="1476150"/>
              <a:ext cx="1356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No Regularization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6"/>
          <p:cNvGrpSpPr/>
          <p:nvPr/>
        </p:nvGrpSpPr>
        <p:grpSpPr>
          <a:xfrm>
            <a:off x="425725" y="2412150"/>
            <a:ext cx="236100" cy="319200"/>
            <a:chOff x="2722925" y="2412150"/>
            <a:chExt cx="236100" cy="319200"/>
          </a:xfrm>
        </p:grpSpPr>
        <p:sp>
          <p:nvSpPr>
            <p:cNvPr id="447" name="Google Shape;447;p36"/>
            <p:cNvSpPr/>
            <p:nvPr/>
          </p:nvSpPr>
          <p:spPr>
            <a:xfrm>
              <a:off x="2722925" y="2412150"/>
              <a:ext cx="62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1364050" y="3348150"/>
            <a:ext cx="1471800" cy="319200"/>
            <a:chOff x="3650050" y="3348150"/>
            <a:chExt cx="1471800" cy="319200"/>
          </a:xfrm>
        </p:grpSpPr>
        <p:sp>
          <p:nvSpPr>
            <p:cNvPr id="439" name="Google Shape;439;p36"/>
            <p:cNvSpPr/>
            <p:nvPr/>
          </p:nvSpPr>
          <p:spPr>
            <a:xfrm>
              <a:off x="3824050" y="3348150"/>
              <a:ext cx="1297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L2 Regularization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6"/>
          <p:cNvGrpSpPr/>
          <p:nvPr/>
        </p:nvGrpSpPr>
        <p:grpSpPr>
          <a:xfrm>
            <a:off x="3306550" y="2314350"/>
            <a:ext cx="1356300" cy="319200"/>
            <a:chOff x="5592550" y="1933350"/>
            <a:chExt cx="1356300" cy="319200"/>
          </a:xfrm>
        </p:grpSpPr>
        <p:sp>
          <p:nvSpPr>
            <p:cNvPr id="450" name="Google Shape;450;p36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2 hidden layer(10,5)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6"/>
          <p:cNvGrpSpPr/>
          <p:nvPr/>
        </p:nvGrpSpPr>
        <p:grpSpPr>
          <a:xfrm>
            <a:off x="3306550" y="3043350"/>
            <a:ext cx="586200" cy="319200"/>
            <a:chOff x="5592550" y="2890950"/>
            <a:chExt cx="586200" cy="319200"/>
          </a:xfrm>
        </p:grpSpPr>
        <p:sp>
          <p:nvSpPr>
            <p:cNvPr id="452" name="Google Shape;452;p36"/>
            <p:cNvSpPr/>
            <p:nvPr/>
          </p:nvSpPr>
          <p:spPr>
            <a:xfrm>
              <a:off x="5766550" y="2890950"/>
              <a:ext cx="4122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6"/>
          <p:cNvGrpSpPr/>
          <p:nvPr/>
        </p:nvGrpSpPr>
        <p:grpSpPr>
          <a:xfrm>
            <a:off x="3306550" y="3652950"/>
            <a:ext cx="644700" cy="319200"/>
            <a:chOff x="5592550" y="3805350"/>
            <a:chExt cx="644700" cy="319200"/>
          </a:xfrm>
        </p:grpSpPr>
        <p:sp>
          <p:nvSpPr>
            <p:cNvPr id="454" name="Google Shape;454;p36"/>
            <p:cNvSpPr/>
            <p:nvPr/>
          </p:nvSpPr>
          <p:spPr>
            <a:xfrm>
              <a:off x="5766550" y="3805350"/>
              <a:ext cx="470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X^2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5" name="Google Shape;455;p36"/>
          <p:cNvCxnSpPr>
            <a:stCxn id="434" idx="3"/>
            <a:endCxn id="456" idx="2"/>
          </p:cNvCxnSpPr>
          <p:nvPr/>
        </p:nvCxnSpPr>
        <p:spPr>
          <a:xfrm>
            <a:off x="2894350" y="2092950"/>
            <a:ext cx="412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7" name="Google Shape;457;p36"/>
          <p:cNvGrpSpPr/>
          <p:nvPr/>
        </p:nvGrpSpPr>
        <p:grpSpPr>
          <a:xfrm>
            <a:off x="3306550" y="1933350"/>
            <a:ext cx="1345500" cy="319200"/>
            <a:chOff x="5440150" y="1323750"/>
            <a:chExt cx="1345500" cy="319200"/>
          </a:xfrm>
        </p:grpSpPr>
        <p:sp>
          <p:nvSpPr>
            <p:cNvPr id="458" name="Google Shape;458;p36"/>
            <p:cNvSpPr/>
            <p:nvPr/>
          </p:nvSpPr>
          <p:spPr>
            <a:xfrm>
              <a:off x="5603350" y="1323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 hidden layer(10)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440150" y="13963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9" name="Google Shape;459;p36"/>
          <p:cNvCxnSpPr>
            <a:stCxn id="444" idx="3"/>
            <a:endCxn id="460" idx="2"/>
          </p:cNvCxnSpPr>
          <p:nvPr/>
        </p:nvCxnSpPr>
        <p:spPr>
          <a:xfrm flipH="1" rot="10800000">
            <a:off x="4662850" y="1087950"/>
            <a:ext cx="723900" cy="319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36"/>
          <p:cNvCxnSpPr>
            <a:stCxn id="444" idx="3"/>
            <a:endCxn id="462" idx="2"/>
          </p:cNvCxnSpPr>
          <p:nvPr/>
        </p:nvCxnSpPr>
        <p:spPr>
          <a:xfrm>
            <a:off x="4662850" y="1407150"/>
            <a:ext cx="734700" cy="30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3" name="Google Shape;463;p36"/>
          <p:cNvGrpSpPr/>
          <p:nvPr/>
        </p:nvGrpSpPr>
        <p:grpSpPr>
          <a:xfrm>
            <a:off x="5397550" y="1566750"/>
            <a:ext cx="903300" cy="319200"/>
            <a:chOff x="5592550" y="1933350"/>
            <a:chExt cx="903300" cy="319200"/>
          </a:xfrm>
        </p:grpSpPr>
        <p:sp>
          <p:nvSpPr>
            <p:cNvPr id="464" name="Google Shape;464;p36"/>
            <p:cNvSpPr/>
            <p:nvPr/>
          </p:nvSpPr>
          <p:spPr>
            <a:xfrm>
              <a:off x="5766550" y="1933350"/>
              <a:ext cx="729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relu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5" name="Google Shape;465;p36"/>
          <p:cNvCxnSpPr>
            <a:stCxn id="444" idx="3"/>
            <a:endCxn id="466" idx="2"/>
          </p:cNvCxnSpPr>
          <p:nvPr/>
        </p:nvCxnSpPr>
        <p:spPr>
          <a:xfrm>
            <a:off x="4662850" y="1407150"/>
            <a:ext cx="7293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7" name="Google Shape;467;p36"/>
          <p:cNvGrpSpPr/>
          <p:nvPr/>
        </p:nvGrpSpPr>
        <p:grpSpPr>
          <a:xfrm>
            <a:off x="5392225" y="1247550"/>
            <a:ext cx="887100" cy="319200"/>
            <a:chOff x="5440150" y="1323750"/>
            <a:chExt cx="887100" cy="319200"/>
          </a:xfrm>
        </p:grpSpPr>
        <p:sp>
          <p:nvSpPr>
            <p:cNvPr id="468" name="Google Shape;468;p36"/>
            <p:cNvSpPr/>
            <p:nvPr/>
          </p:nvSpPr>
          <p:spPr>
            <a:xfrm>
              <a:off x="5603350" y="1323750"/>
              <a:ext cx="723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logistic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440150" y="13963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6"/>
          <p:cNvGrpSpPr/>
          <p:nvPr/>
        </p:nvGrpSpPr>
        <p:grpSpPr>
          <a:xfrm>
            <a:off x="5386825" y="928350"/>
            <a:ext cx="908700" cy="319200"/>
            <a:chOff x="5592550" y="1018963"/>
            <a:chExt cx="908700" cy="319200"/>
          </a:xfrm>
        </p:grpSpPr>
        <p:sp>
          <p:nvSpPr>
            <p:cNvPr id="470" name="Google Shape;470;p36"/>
            <p:cNvSpPr/>
            <p:nvPr/>
          </p:nvSpPr>
          <p:spPr>
            <a:xfrm>
              <a:off x="5766550" y="1018963"/>
              <a:ext cx="73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tanh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1" name="Google Shape;471;p36"/>
          <p:cNvCxnSpPr>
            <a:stCxn id="470" idx="3"/>
            <a:endCxn id="472" idx="2"/>
          </p:cNvCxnSpPr>
          <p:nvPr/>
        </p:nvCxnSpPr>
        <p:spPr>
          <a:xfrm>
            <a:off x="6295525" y="1087950"/>
            <a:ext cx="9201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3" name="Google Shape;473;p36"/>
          <p:cNvGrpSpPr/>
          <p:nvPr/>
        </p:nvGrpSpPr>
        <p:grpSpPr>
          <a:xfrm>
            <a:off x="7215475" y="928350"/>
            <a:ext cx="908700" cy="319200"/>
            <a:chOff x="5592550" y="1018963"/>
            <a:chExt cx="908700" cy="319200"/>
          </a:xfrm>
        </p:grpSpPr>
        <p:sp>
          <p:nvSpPr>
            <p:cNvPr id="474" name="Google Shape;474;p36"/>
            <p:cNvSpPr/>
            <p:nvPr/>
          </p:nvSpPr>
          <p:spPr>
            <a:xfrm>
              <a:off x="5766550" y="1018963"/>
              <a:ext cx="73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5" name="Google Shape;475;p36"/>
          <p:cNvCxnSpPr>
            <a:stCxn id="464" idx="3"/>
            <a:endCxn id="476" idx="2"/>
          </p:cNvCxnSpPr>
          <p:nvPr/>
        </p:nvCxnSpPr>
        <p:spPr>
          <a:xfrm>
            <a:off x="6300850" y="1726350"/>
            <a:ext cx="925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7" name="Google Shape;477;p36"/>
          <p:cNvGrpSpPr/>
          <p:nvPr/>
        </p:nvGrpSpPr>
        <p:grpSpPr>
          <a:xfrm>
            <a:off x="7226350" y="1566750"/>
            <a:ext cx="908700" cy="319200"/>
            <a:chOff x="5592550" y="1018963"/>
            <a:chExt cx="908700" cy="319200"/>
          </a:xfrm>
        </p:grpSpPr>
        <p:sp>
          <p:nvSpPr>
            <p:cNvPr id="478" name="Google Shape;478;p36"/>
            <p:cNvSpPr/>
            <p:nvPr/>
          </p:nvSpPr>
          <p:spPr>
            <a:xfrm>
              <a:off x="5766550" y="1018963"/>
              <a:ext cx="73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9" name="Google Shape;479;p36"/>
          <p:cNvCxnSpPr>
            <a:stCxn id="468" idx="3"/>
            <a:endCxn id="480" idx="2"/>
          </p:cNvCxnSpPr>
          <p:nvPr/>
        </p:nvCxnSpPr>
        <p:spPr>
          <a:xfrm>
            <a:off x="6279325" y="1407150"/>
            <a:ext cx="930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1" name="Google Shape;481;p36"/>
          <p:cNvGrpSpPr/>
          <p:nvPr/>
        </p:nvGrpSpPr>
        <p:grpSpPr>
          <a:xfrm>
            <a:off x="7210225" y="1247550"/>
            <a:ext cx="908700" cy="319200"/>
            <a:chOff x="5592550" y="1018963"/>
            <a:chExt cx="908700" cy="319200"/>
          </a:xfrm>
        </p:grpSpPr>
        <p:sp>
          <p:nvSpPr>
            <p:cNvPr id="482" name="Google Shape;482;p36"/>
            <p:cNvSpPr/>
            <p:nvPr/>
          </p:nvSpPr>
          <p:spPr>
            <a:xfrm>
              <a:off x="5766550" y="1018963"/>
              <a:ext cx="73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3" name="Google Shape;483;p36"/>
          <p:cNvCxnSpPr>
            <a:stCxn id="458" idx="3"/>
            <a:endCxn id="484" idx="2"/>
          </p:cNvCxnSpPr>
          <p:nvPr/>
        </p:nvCxnSpPr>
        <p:spPr>
          <a:xfrm flipH="1" rot="10800000">
            <a:off x="4652050" y="2085450"/>
            <a:ext cx="745500" cy="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5" name="Google Shape;485;p36"/>
          <p:cNvGrpSpPr/>
          <p:nvPr/>
        </p:nvGrpSpPr>
        <p:grpSpPr>
          <a:xfrm>
            <a:off x="5397550" y="1940550"/>
            <a:ext cx="1289100" cy="319200"/>
            <a:chOff x="5592550" y="1933350"/>
            <a:chExt cx="1289100" cy="319200"/>
          </a:xfrm>
        </p:grpSpPr>
        <p:sp>
          <p:nvSpPr>
            <p:cNvPr id="486" name="Google Shape;486;p36"/>
            <p:cNvSpPr/>
            <p:nvPr/>
          </p:nvSpPr>
          <p:spPr>
            <a:xfrm>
              <a:off x="5766550" y="1933350"/>
              <a:ext cx="1115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3 Activations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7" name="Google Shape;487;p36"/>
          <p:cNvCxnSpPr>
            <a:stCxn id="486" idx="3"/>
            <a:endCxn id="488" idx="2"/>
          </p:cNvCxnSpPr>
          <p:nvPr/>
        </p:nvCxnSpPr>
        <p:spPr>
          <a:xfrm>
            <a:off x="6686650" y="2100150"/>
            <a:ext cx="539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9" name="Google Shape;489;p36"/>
          <p:cNvGrpSpPr/>
          <p:nvPr/>
        </p:nvGrpSpPr>
        <p:grpSpPr>
          <a:xfrm>
            <a:off x="7226350" y="1940550"/>
            <a:ext cx="908700" cy="319200"/>
            <a:chOff x="5592550" y="1018963"/>
            <a:chExt cx="908700" cy="319200"/>
          </a:xfrm>
        </p:grpSpPr>
        <p:sp>
          <p:nvSpPr>
            <p:cNvPr id="490" name="Google Shape;490;p36"/>
            <p:cNvSpPr/>
            <p:nvPr/>
          </p:nvSpPr>
          <p:spPr>
            <a:xfrm>
              <a:off x="5766550" y="1018963"/>
              <a:ext cx="73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1" name="Google Shape;491;p36"/>
          <p:cNvCxnSpPr>
            <a:stCxn id="450" idx="3"/>
            <a:endCxn id="492" idx="2"/>
          </p:cNvCxnSpPr>
          <p:nvPr/>
        </p:nvCxnSpPr>
        <p:spPr>
          <a:xfrm>
            <a:off x="4662850" y="2473950"/>
            <a:ext cx="745500" cy="1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3" name="Google Shape;493;p36"/>
          <p:cNvGrpSpPr/>
          <p:nvPr/>
        </p:nvGrpSpPr>
        <p:grpSpPr>
          <a:xfrm>
            <a:off x="5408350" y="2347388"/>
            <a:ext cx="1289100" cy="319200"/>
            <a:chOff x="5592550" y="1933350"/>
            <a:chExt cx="1289100" cy="319200"/>
          </a:xfrm>
        </p:grpSpPr>
        <p:sp>
          <p:nvSpPr>
            <p:cNvPr id="494" name="Google Shape;494;p36"/>
            <p:cNvSpPr/>
            <p:nvPr/>
          </p:nvSpPr>
          <p:spPr>
            <a:xfrm>
              <a:off x="5766550" y="1933350"/>
              <a:ext cx="1115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3 Activations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5" name="Google Shape;495;p36"/>
          <p:cNvCxnSpPr>
            <a:stCxn id="494" idx="3"/>
            <a:endCxn id="496" idx="2"/>
          </p:cNvCxnSpPr>
          <p:nvPr/>
        </p:nvCxnSpPr>
        <p:spPr>
          <a:xfrm>
            <a:off x="6697450" y="2506988"/>
            <a:ext cx="539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7" name="Google Shape;497;p36"/>
          <p:cNvGrpSpPr/>
          <p:nvPr/>
        </p:nvGrpSpPr>
        <p:grpSpPr>
          <a:xfrm>
            <a:off x="7237150" y="2347388"/>
            <a:ext cx="908700" cy="319200"/>
            <a:chOff x="5592550" y="1018963"/>
            <a:chExt cx="908700" cy="319200"/>
          </a:xfrm>
        </p:grpSpPr>
        <p:sp>
          <p:nvSpPr>
            <p:cNvPr id="498" name="Google Shape;498;p36"/>
            <p:cNvSpPr/>
            <p:nvPr/>
          </p:nvSpPr>
          <p:spPr>
            <a:xfrm>
              <a:off x="5766550" y="1018963"/>
              <a:ext cx="73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9" name="Google Shape;499;p36"/>
          <p:cNvCxnSpPr>
            <a:stCxn id="452" idx="3"/>
            <a:endCxn id="500" idx="2"/>
          </p:cNvCxnSpPr>
          <p:nvPr/>
        </p:nvCxnSpPr>
        <p:spPr>
          <a:xfrm flipH="1" rot="10800000">
            <a:off x="3892750" y="2925750"/>
            <a:ext cx="243000" cy="2772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1" name="Google Shape;501;p36"/>
          <p:cNvGrpSpPr/>
          <p:nvPr/>
        </p:nvGrpSpPr>
        <p:grpSpPr>
          <a:xfrm>
            <a:off x="4135850" y="2780725"/>
            <a:ext cx="1398000" cy="319200"/>
            <a:chOff x="5592550" y="1933350"/>
            <a:chExt cx="1398000" cy="319200"/>
          </a:xfrm>
        </p:grpSpPr>
        <p:sp>
          <p:nvSpPr>
            <p:cNvPr id="502" name="Google Shape;502;p36"/>
            <p:cNvSpPr/>
            <p:nvPr/>
          </p:nvSpPr>
          <p:spPr>
            <a:xfrm>
              <a:off x="5766550" y="1933350"/>
              <a:ext cx="1224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0-2 </a:t>
              </a: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hidden layer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3" name="Google Shape;503;p36"/>
          <p:cNvCxnSpPr>
            <a:stCxn id="502" idx="3"/>
            <a:endCxn id="504" idx="2"/>
          </p:cNvCxnSpPr>
          <p:nvPr/>
        </p:nvCxnSpPr>
        <p:spPr>
          <a:xfrm>
            <a:off x="5533850" y="2940325"/>
            <a:ext cx="128100" cy="5400"/>
          </a:xfrm>
          <a:prstGeom prst="bentConnector3">
            <a:avLst>
              <a:gd fmla="val 4996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5" name="Google Shape;505;p36"/>
          <p:cNvGrpSpPr/>
          <p:nvPr/>
        </p:nvGrpSpPr>
        <p:grpSpPr>
          <a:xfrm>
            <a:off x="5661850" y="2800825"/>
            <a:ext cx="1242900" cy="319200"/>
            <a:chOff x="5592550" y="1933363"/>
            <a:chExt cx="1242900" cy="319200"/>
          </a:xfrm>
        </p:grpSpPr>
        <p:sp>
          <p:nvSpPr>
            <p:cNvPr id="506" name="Google Shape;506;p36"/>
            <p:cNvSpPr/>
            <p:nvPr/>
          </p:nvSpPr>
          <p:spPr>
            <a:xfrm>
              <a:off x="5766550" y="1933363"/>
              <a:ext cx="1068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3 Activations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7" name="Google Shape;507;p36"/>
          <p:cNvCxnSpPr>
            <a:stCxn id="506" idx="3"/>
            <a:endCxn id="508" idx="2"/>
          </p:cNvCxnSpPr>
          <p:nvPr/>
        </p:nvCxnSpPr>
        <p:spPr>
          <a:xfrm flipH="1" rot="10800000">
            <a:off x="6904750" y="2944525"/>
            <a:ext cx="229200" cy="15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9" name="Google Shape;509;p36"/>
          <p:cNvGrpSpPr/>
          <p:nvPr/>
        </p:nvGrpSpPr>
        <p:grpSpPr>
          <a:xfrm>
            <a:off x="7133938" y="2785000"/>
            <a:ext cx="1115100" cy="319200"/>
            <a:chOff x="4742950" y="1018963"/>
            <a:chExt cx="1115100" cy="319200"/>
          </a:xfrm>
        </p:grpSpPr>
        <p:sp>
          <p:nvSpPr>
            <p:cNvPr id="510" name="Google Shape;510;p36"/>
            <p:cNvSpPr/>
            <p:nvPr/>
          </p:nvSpPr>
          <p:spPr>
            <a:xfrm>
              <a:off x="4916950" y="1018963"/>
              <a:ext cx="941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511" name="Google Shape;511;p36"/>
          <p:cNvCxnSpPr>
            <a:stCxn id="510" idx="3"/>
            <a:endCxn id="512" idx="2"/>
          </p:cNvCxnSpPr>
          <p:nvPr/>
        </p:nvCxnSpPr>
        <p:spPr>
          <a:xfrm flipH="1">
            <a:off x="7191838" y="2944600"/>
            <a:ext cx="1057200" cy="435900"/>
          </a:xfrm>
          <a:prstGeom prst="bentConnector5">
            <a:avLst>
              <a:gd fmla="val -22524" name="adj1"/>
              <a:gd fmla="val 58310" name="adj2"/>
              <a:gd fmla="val 122516" name="adj3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3" name="Google Shape;513;p36"/>
          <p:cNvGrpSpPr/>
          <p:nvPr/>
        </p:nvGrpSpPr>
        <p:grpSpPr>
          <a:xfrm>
            <a:off x="7191925" y="3220763"/>
            <a:ext cx="1368900" cy="319200"/>
            <a:chOff x="4742950" y="1018963"/>
            <a:chExt cx="1368900" cy="319200"/>
          </a:xfrm>
        </p:grpSpPr>
        <p:sp>
          <p:nvSpPr>
            <p:cNvPr id="514" name="Google Shape;514;p36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515" name="Google Shape;515;p36"/>
          <p:cNvCxnSpPr>
            <a:stCxn id="454" idx="3"/>
            <a:endCxn id="516" idx="2"/>
          </p:cNvCxnSpPr>
          <p:nvPr/>
        </p:nvCxnSpPr>
        <p:spPr>
          <a:xfrm flipH="1" rot="10800000">
            <a:off x="3951250" y="3730950"/>
            <a:ext cx="241200" cy="816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7" name="Google Shape;517;p36"/>
          <p:cNvGrpSpPr/>
          <p:nvPr/>
        </p:nvGrpSpPr>
        <p:grpSpPr>
          <a:xfrm>
            <a:off x="4192313" y="3586100"/>
            <a:ext cx="1398000" cy="319200"/>
            <a:chOff x="5592550" y="1933350"/>
            <a:chExt cx="1398000" cy="319200"/>
          </a:xfrm>
        </p:grpSpPr>
        <p:sp>
          <p:nvSpPr>
            <p:cNvPr id="518" name="Google Shape;518;p36"/>
            <p:cNvSpPr/>
            <p:nvPr/>
          </p:nvSpPr>
          <p:spPr>
            <a:xfrm>
              <a:off x="5766550" y="1933350"/>
              <a:ext cx="1224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0-2 hidden layer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9" name="Google Shape;519;p36"/>
          <p:cNvCxnSpPr>
            <a:stCxn id="518" idx="3"/>
            <a:endCxn id="520" idx="2"/>
          </p:cNvCxnSpPr>
          <p:nvPr/>
        </p:nvCxnSpPr>
        <p:spPr>
          <a:xfrm>
            <a:off x="5590313" y="3745700"/>
            <a:ext cx="128100" cy="5400"/>
          </a:xfrm>
          <a:prstGeom prst="bentConnector3">
            <a:avLst>
              <a:gd fmla="val 4996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36"/>
          <p:cNvGrpSpPr/>
          <p:nvPr/>
        </p:nvGrpSpPr>
        <p:grpSpPr>
          <a:xfrm>
            <a:off x="5718313" y="3606200"/>
            <a:ext cx="1242900" cy="319200"/>
            <a:chOff x="5592550" y="1933363"/>
            <a:chExt cx="1242900" cy="319200"/>
          </a:xfrm>
        </p:grpSpPr>
        <p:sp>
          <p:nvSpPr>
            <p:cNvPr id="522" name="Google Shape;522;p36"/>
            <p:cNvSpPr/>
            <p:nvPr/>
          </p:nvSpPr>
          <p:spPr>
            <a:xfrm>
              <a:off x="5766550" y="1933363"/>
              <a:ext cx="1068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3 Activations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3" name="Google Shape;523;p36"/>
          <p:cNvCxnSpPr>
            <a:stCxn id="522" idx="3"/>
            <a:endCxn id="524" idx="2"/>
          </p:cNvCxnSpPr>
          <p:nvPr/>
        </p:nvCxnSpPr>
        <p:spPr>
          <a:xfrm flipH="1" rot="10800000">
            <a:off x="6961213" y="3749900"/>
            <a:ext cx="229200" cy="15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5" name="Google Shape;525;p36"/>
          <p:cNvGrpSpPr/>
          <p:nvPr/>
        </p:nvGrpSpPr>
        <p:grpSpPr>
          <a:xfrm>
            <a:off x="7190400" y="3590375"/>
            <a:ext cx="1115100" cy="319200"/>
            <a:chOff x="4742950" y="1018963"/>
            <a:chExt cx="1115100" cy="319200"/>
          </a:xfrm>
        </p:grpSpPr>
        <p:sp>
          <p:nvSpPr>
            <p:cNvPr id="526" name="Google Shape;526;p36"/>
            <p:cNvSpPr/>
            <p:nvPr/>
          </p:nvSpPr>
          <p:spPr>
            <a:xfrm>
              <a:off x="4916950" y="1018963"/>
              <a:ext cx="941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527" name="Google Shape;527;p36"/>
          <p:cNvCxnSpPr>
            <a:stCxn id="526" idx="3"/>
            <a:endCxn id="528" idx="2"/>
          </p:cNvCxnSpPr>
          <p:nvPr/>
        </p:nvCxnSpPr>
        <p:spPr>
          <a:xfrm flipH="1">
            <a:off x="7248300" y="3749975"/>
            <a:ext cx="1057200" cy="435900"/>
          </a:xfrm>
          <a:prstGeom prst="bentConnector5">
            <a:avLst>
              <a:gd fmla="val -22524" name="adj1"/>
              <a:gd fmla="val 58310" name="adj2"/>
              <a:gd fmla="val 122516" name="adj3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9" name="Google Shape;529;p36"/>
          <p:cNvGrpSpPr/>
          <p:nvPr/>
        </p:nvGrpSpPr>
        <p:grpSpPr>
          <a:xfrm>
            <a:off x="7248388" y="4026138"/>
            <a:ext cx="1368900" cy="319200"/>
            <a:chOff x="4742950" y="1018963"/>
            <a:chExt cx="1368900" cy="319200"/>
          </a:xfrm>
        </p:grpSpPr>
        <p:sp>
          <p:nvSpPr>
            <p:cNvPr id="530" name="Google Shape;530;p36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36" name="Google Shape;536;p37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432550" y="1137775"/>
            <a:ext cx="29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38" name="Google Shape;538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{60050391-AC8C-4A27-9311-25D7D2AD9C6B}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hidden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Train:0.949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Train:0.936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Train:0.914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hidden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Train:0.902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Train:0.898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Train:0.889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hidden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Train:0.896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Train:0.902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Test:0.886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311700" y="3510625"/>
            <a:ext cx="84249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7000 training samples and 3000 testing samples out of 45211 instances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regression, support vector machines, and neural networks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regularization, feature transformation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649825" y="1121400"/>
            <a:ext cx="2634000" cy="1702200"/>
          </a:xfrm>
          <a:prstGeom prst="rightArrowCallout">
            <a:avLst>
              <a:gd fmla="val 25000" name="adj1"/>
              <a:gd fmla="val 25790" name="adj2"/>
              <a:gd fmla="val 25000" name="adj3"/>
              <a:gd fmla="val 4391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1649825" y="1134150"/>
            <a:ext cx="11763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283925" y="1580550"/>
            <a:ext cx="2912100" cy="9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967475" y="1657050"/>
            <a:ext cx="345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Will the client subscribe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product (bank term deposit) 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86" y="3000075"/>
            <a:ext cx="8184439" cy="43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650" y="1409801"/>
            <a:ext cx="1171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 b="11142" l="0" r="0" t="0"/>
          <a:stretch/>
        </p:blipFill>
        <p:spPr>
          <a:xfrm>
            <a:off x="311700" y="1475101"/>
            <a:ext cx="1171575" cy="10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44" name="Google Shape;544;p38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432550" y="1137775"/>
            <a:ext cx="298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hidden 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3375"/>
            <a:ext cx="3064024" cy="26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8"/>
          <p:cNvSpPr txBox="1"/>
          <p:nvPr/>
        </p:nvSpPr>
        <p:spPr>
          <a:xfrm>
            <a:off x="2952600" y="1046600"/>
            <a:ext cx="261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 hidden layer</a:t>
            </a:r>
            <a:endParaRPr/>
          </a:p>
        </p:txBody>
      </p:sp>
      <p:pic>
        <p:nvPicPr>
          <p:cNvPr id="548" name="Google Shape;5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725" y="1933375"/>
            <a:ext cx="2695924" cy="24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8"/>
          <p:cNvSpPr txBox="1"/>
          <p:nvPr/>
        </p:nvSpPr>
        <p:spPr>
          <a:xfrm>
            <a:off x="5999175" y="1081350"/>
            <a:ext cx="262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hidden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0" name="Google Shape;55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575" y="1997625"/>
            <a:ext cx="2613900" cy="249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56" name="Google Shape;556;p39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432550" y="1137775"/>
            <a:ext cx="298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hidden 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2952600" y="1046600"/>
            <a:ext cx="261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 hidden layer</a:t>
            </a:r>
            <a:endParaRPr/>
          </a:p>
        </p:txBody>
      </p:sp>
      <p:sp>
        <p:nvSpPr>
          <p:cNvPr id="559" name="Google Shape;559;p39"/>
          <p:cNvSpPr txBox="1"/>
          <p:nvPr/>
        </p:nvSpPr>
        <p:spPr>
          <a:xfrm>
            <a:off x="5999175" y="1081350"/>
            <a:ext cx="262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hidden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00" y="1754725"/>
            <a:ext cx="2311901" cy="26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00" y="1877900"/>
            <a:ext cx="2858397" cy="26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053" y="1849688"/>
            <a:ext cx="3052535" cy="27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432550" y="1137775"/>
            <a:ext cx="298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hidden 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952600" y="1046600"/>
            <a:ext cx="261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 hidden layer</a:t>
            </a:r>
            <a:endParaRPr/>
          </a:p>
        </p:txBody>
      </p:sp>
      <p:sp>
        <p:nvSpPr>
          <p:cNvPr id="571" name="Google Shape;571;p40"/>
          <p:cNvSpPr txBox="1"/>
          <p:nvPr/>
        </p:nvSpPr>
        <p:spPr>
          <a:xfrm>
            <a:off x="5999175" y="1081350"/>
            <a:ext cx="262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L2 regularization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hidden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2" name="Google Shape;5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0" y="1929763"/>
            <a:ext cx="2798799" cy="2550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425" y="1933375"/>
            <a:ext cx="2720076" cy="241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900" y="1849700"/>
            <a:ext cx="3003694" cy="27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80" name="Google Shape;580;p41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407175" y="991125"/>
            <a:ext cx="768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Best Neural Network Model for our Dataset: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 hidden layer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L2 Regularization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Tanh activation function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 = 0.1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41"/>
          <p:cNvPicPr preferRelativeResize="0"/>
          <p:nvPr/>
        </p:nvPicPr>
        <p:blipFill rotWithShape="1">
          <a:blip r:embed="rId3">
            <a:alphaModFix/>
          </a:blip>
          <a:srcRect b="62834" l="0" r="1574" t="0"/>
          <a:stretch/>
        </p:blipFill>
        <p:spPr>
          <a:xfrm>
            <a:off x="638226" y="2702850"/>
            <a:ext cx="4366578" cy="157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407175" y="1218100"/>
            <a:ext cx="66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42"/>
          <p:cNvSpPr txBox="1"/>
          <p:nvPr>
            <p:ph type="title"/>
          </p:nvPr>
        </p:nvSpPr>
        <p:spPr>
          <a:xfrm>
            <a:off x="426850" y="5611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590" name="Google Shape;590;p42"/>
          <p:cNvSpPr txBox="1"/>
          <p:nvPr>
            <p:ph type="title"/>
          </p:nvPr>
        </p:nvSpPr>
        <p:spPr>
          <a:xfrm>
            <a:off x="969150" y="1527675"/>
            <a:ext cx="23034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Logistic Regression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90.09%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89.63%</a:t>
            </a:r>
            <a:endParaRPr sz="4000"/>
          </a:p>
        </p:txBody>
      </p:sp>
      <p:sp>
        <p:nvSpPr>
          <p:cNvPr id="591" name="Google Shape;591;p42"/>
          <p:cNvSpPr txBox="1"/>
          <p:nvPr>
            <p:ph type="title"/>
          </p:nvPr>
        </p:nvSpPr>
        <p:spPr>
          <a:xfrm>
            <a:off x="3566350" y="1661000"/>
            <a:ext cx="2145900" cy="23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88.90</a:t>
            </a:r>
            <a:r>
              <a:rPr lang="en" sz="4000"/>
              <a:t>%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89.77%</a:t>
            </a:r>
            <a:endParaRPr sz="4000"/>
          </a:p>
        </p:txBody>
      </p:sp>
      <p:sp>
        <p:nvSpPr>
          <p:cNvPr id="592" name="Google Shape;592;p42"/>
          <p:cNvSpPr txBox="1"/>
          <p:nvPr>
            <p:ph type="title"/>
          </p:nvPr>
        </p:nvSpPr>
        <p:spPr>
          <a:xfrm>
            <a:off x="5895750" y="1553750"/>
            <a:ext cx="23034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Neural Network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91.74%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89.03%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/>
          <p:nvPr>
            <p:ph type="title"/>
          </p:nvPr>
        </p:nvSpPr>
        <p:spPr>
          <a:xfrm>
            <a:off x="311700" y="530675"/>
            <a:ext cx="42603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12% of clients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Bought the product </a:t>
            </a:r>
            <a:endParaRPr/>
          </a:p>
        </p:txBody>
      </p:sp>
      <p:pic>
        <p:nvPicPr>
          <p:cNvPr id="598" name="Google Shape;598;p43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>
            <a:off x="5678649" y="1986275"/>
            <a:ext cx="2460200" cy="24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3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6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3"/>
          <p:cNvSpPr txBox="1"/>
          <p:nvPr/>
        </p:nvSpPr>
        <p:spPr>
          <a:xfrm>
            <a:off x="311700" y="2812275"/>
            <a:ext cx="661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Possible solution: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Train all the 54,211 samples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4"/>
          <p:cNvSpPr txBox="1"/>
          <p:nvPr/>
        </p:nvSpPr>
        <p:spPr>
          <a:xfrm>
            <a:off x="407175" y="1158750"/>
            <a:ext cx="66132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Bank Marketing Dataset: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S. Moro, R. Laureano and P. Cortez. Using Data Mining for Bank Direct Marketing: An Application of the CRISP-DM Methodology. In P. Novais et al. (Eds.), Proceedings of the European Simulation and Modelling Conference - ESM'2011, pp. 117-121, Guimarães, Portugal, October, 2011. EUROSIS.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https://www.openml.org/search?type=data&amp;status=active&amp;sort=runs&amp;id=1461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Sklearn Logistic Regression: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https://scikit-learn.org/stable/modules/generated/sklearn.linear_model.LogisticRegression.html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Logistic Regression in Python: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https://realpython.com/logistic-regression-python/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Sklearn SVM: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https://scikit-learn.org/stable/modules/generated/sklearn.svm.SVC.html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Neuron Networks in Python: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https://www.pluralsight.com/guides/machine-learning-neural-networks-scikit-learn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4"/>
          <p:cNvSpPr txBox="1"/>
          <p:nvPr>
            <p:ph type="title"/>
          </p:nvPr>
        </p:nvSpPr>
        <p:spPr>
          <a:xfrm>
            <a:off x="338975" y="561155"/>
            <a:ext cx="84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Works Cited</a:t>
            </a:r>
            <a:endParaRPr sz="3600"/>
          </a:p>
        </p:txBody>
      </p:sp>
      <p:pic>
        <p:nvPicPr>
          <p:cNvPr id="608" name="Google Shape;608;p44"/>
          <p:cNvPicPr preferRelativeResize="0"/>
          <p:nvPr/>
        </p:nvPicPr>
        <p:blipFill rotWithShape="1">
          <a:blip r:embed="rId8">
            <a:alphaModFix/>
          </a:blip>
          <a:srcRect b="0" l="15828" r="14104" t="0"/>
          <a:stretch/>
        </p:blipFill>
        <p:spPr>
          <a:xfrm>
            <a:off x="7020375" y="2262750"/>
            <a:ext cx="1779550" cy="2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712" y="1054025"/>
            <a:ext cx="43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Import Dataset &amp; Dataset Cleaning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11688" y="1940750"/>
            <a:ext cx="267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Categorical Encoding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07600"/>
            <a:ext cx="6404701" cy="4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1" y="1434175"/>
            <a:ext cx="8184439" cy="430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11700" y="2768050"/>
            <a:ext cx="57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Scaling (Normalize): age, balance, contact duration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81025"/>
            <a:ext cx="6988162" cy="4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311700" y="35972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Splitting (7000 training, 3000 testing) &amp; Data Transformation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11700" y="3902050"/>
            <a:ext cx="81105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[1.037371   1   1   2   2   -0.309556   1   2   3     7.0       5       -0.687574   1.0   -1.0   0.0   1]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[1.076139   1   1   4   4    0.095825   1   4   9     49.0     25      0.472758   1.0    1.0   0.0   1]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84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22"/>
          <p:cNvCxnSpPr>
            <a:stCxn id="147" idx="6"/>
            <a:endCxn id="148" idx="2"/>
          </p:cNvCxnSpPr>
          <p:nvPr/>
        </p:nvCxnSpPr>
        <p:spPr>
          <a:xfrm>
            <a:off x="703425" y="2571750"/>
            <a:ext cx="702000" cy="133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2"/>
          <p:cNvCxnSpPr>
            <a:stCxn id="147" idx="6"/>
            <a:endCxn id="150" idx="2"/>
          </p:cNvCxnSpPr>
          <p:nvPr/>
        </p:nvCxnSpPr>
        <p:spPr>
          <a:xfrm flipH="1" rot="10800000">
            <a:off x="703425" y="1420950"/>
            <a:ext cx="702300" cy="115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1" name="Google Shape;151;p22"/>
          <p:cNvGrpSpPr/>
          <p:nvPr/>
        </p:nvGrpSpPr>
        <p:grpSpPr>
          <a:xfrm>
            <a:off x="1405725" y="1261200"/>
            <a:ext cx="1942500" cy="319200"/>
            <a:chOff x="3650050" y="1476150"/>
            <a:chExt cx="1942500" cy="319200"/>
          </a:xfrm>
        </p:grpSpPr>
        <p:sp>
          <p:nvSpPr>
            <p:cNvPr id="152" name="Google Shape;152;p22"/>
            <p:cNvSpPr/>
            <p:nvPr/>
          </p:nvSpPr>
          <p:spPr>
            <a:xfrm>
              <a:off x="3824050" y="1476150"/>
              <a:ext cx="17685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No Regularization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2"/>
          <p:cNvGrpSpPr/>
          <p:nvPr/>
        </p:nvGrpSpPr>
        <p:grpSpPr>
          <a:xfrm>
            <a:off x="407175" y="2412150"/>
            <a:ext cx="296250" cy="319200"/>
            <a:chOff x="2662775" y="2412150"/>
            <a:chExt cx="296250" cy="319200"/>
          </a:xfrm>
        </p:grpSpPr>
        <p:sp>
          <p:nvSpPr>
            <p:cNvPr id="154" name="Google Shape;154;p22"/>
            <p:cNvSpPr/>
            <p:nvPr/>
          </p:nvSpPr>
          <p:spPr>
            <a:xfrm>
              <a:off x="2662775" y="2412150"/>
              <a:ext cx="116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2"/>
          <p:cNvGrpSpPr/>
          <p:nvPr/>
        </p:nvGrpSpPr>
        <p:grpSpPr>
          <a:xfrm>
            <a:off x="1405425" y="3750250"/>
            <a:ext cx="2532300" cy="319200"/>
            <a:chOff x="3650050" y="3348150"/>
            <a:chExt cx="2532300" cy="319200"/>
          </a:xfrm>
        </p:grpSpPr>
        <p:sp>
          <p:nvSpPr>
            <p:cNvPr id="156" name="Google Shape;156;p22"/>
            <p:cNvSpPr/>
            <p:nvPr/>
          </p:nvSpPr>
          <p:spPr>
            <a:xfrm>
              <a:off x="3824050" y="3348150"/>
              <a:ext cx="2358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Elasticnet Regularization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1405650" y="2010050"/>
            <a:ext cx="1878300" cy="319200"/>
            <a:chOff x="3650050" y="1476163"/>
            <a:chExt cx="1878300" cy="319200"/>
          </a:xfrm>
        </p:grpSpPr>
        <p:sp>
          <p:nvSpPr>
            <p:cNvPr id="158" name="Google Shape;158;p22"/>
            <p:cNvSpPr/>
            <p:nvPr/>
          </p:nvSpPr>
          <p:spPr>
            <a:xfrm>
              <a:off x="3824050" y="1476163"/>
              <a:ext cx="1704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L1 Regularization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2"/>
          <p:cNvCxnSpPr>
            <a:stCxn id="147" idx="6"/>
            <a:endCxn id="159" idx="2"/>
          </p:cNvCxnSpPr>
          <p:nvPr/>
        </p:nvCxnSpPr>
        <p:spPr>
          <a:xfrm flipH="1" rot="10800000">
            <a:off x="703425" y="2169750"/>
            <a:ext cx="702300" cy="402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1" name="Google Shape;161;p22"/>
          <p:cNvGrpSpPr/>
          <p:nvPr/>
        </p:nvGrpSpPr>
        <p:grpSpPr>
          <a:xfrm>
            <a:off x="1437825" y="2880150"/>
            <a:ext cx="1878300" cy="319200"/>
            <a:chOff x="3650050" y="1476163"/>
            <a:chExt cx="1878300" cy="319200"/>
          </a:xfrm>
        </p:grpSpPr>
        <p:sp>
          <p:nvSpPr>
            <p:cNvPr id="162" name="Google Shape;162;p22"/>
            <p:cNvSpPr/>
            <p:nvPr/>
          </p:nvSpPr>
          <p:spPr>
            <a:xfrm>
              <a:off x="3824050" y="1476163"/>
              <a:ext cx="1704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L2 Regularization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4" name="Google Shape;164;p22"/>
          <p:cNvCxnSpPr>
            <a:endCxn id="163" idx="2"/>
          </p:cNvCxnSpPr>
          <p:nvPr/>
        </p:nvCxnSpPr>
        <p:spPr>
          <a:xfrm flipH="1" rot="-5400000">
            <a:off x="1024425" y="2626338"/>
            <a:ext cx="445200" cy="3816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2"/>
          <p:cNvCxnSpPr>
            <a:stCxn id="158" idx="3"/>
            <a:endCxn id="166" idx="2"/>
          </p:cNvCxnSpPr>
          <p:nvPr/>
        </p:nvCxnSpPr>
        <p:spPr>
          <a:xfrm flipH="1" rot="10800000">
            <a:off x="3283950" y="2014250"/>
            <a:ext cx="1198800" cy="155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2"/>
          <p:cNvCxnSpPr>
            <a:stCxn id="158" idx="3"/>
            <a:endCxn id="168" idx="2"/>
          </p:cNvCxnSpPr>
          <p:nvPr/>
        </p:nvCxnSpPr>
        <p:spPr>
          <a:xfrm>
            <a:off x="3283950" y="2169650"/>
            <a:ext cx="1198800" cy="2619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22"/>
          <p:cNvGrpSpPr/>
          <p:nvPr/>
        </p:nvGrpSpPr>
        <p:grpSpPr>
          <a:xfrm>
            <a:off x="4482825" y="1854800"/>
            <a:ext cx="504300" cy="319200"/>
            <a:chOff x="5592550" y="1018963"/>
            <a:chExt cx="504300" cy="319200"/>
          </a:xfrm>
        </p:grpSpPr>
        <p:sp>
          <p:nvSpPr>
            <p:cNvPr id="170" name="Google Shape;170;p22"/>
            <p:cNvSpPr/>
            <p:nvPr/>
          </p:nvSpPr>
          <p:spPr>
            <a:xfrm>
              <a:off x="5766550" y="1018963"/>
              <a:ext cx="330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171" name="Google Shape;171;p22"/>
          <p:cNvGrpSpPr/>
          <p:nvPr/>
        </p:nvGrpSpPr>
        <p:grpSpPr>
          <a:xfrm>
            <a:off x="4482825" y="2286625"/>
            <a:ext cx="738900" cy="319200"/>
            <a:chOff x="5592550" y="1933363"/>
            <a:chExt cx="738900" cy="319200"/>
          </a:xfrm>
        </p:grpSpPr>
        <p:sp>
          <p:nvSpPr>
            <p:cNvPr id="172" name="Google Shape;172;p22"/>
            <p:cNvSpPr/>
            <p:nvPr/>
          </p:nvSpPr>
          <p:spPr>
            <a:xfrm>
              <a:off x="5766550" y="1933363"/>
              <a:ext cx="56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X^2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" name="Google Shape;173;p22"/>
          <p:cNvCxnSpPr>
            <a:stCxn id="170" idx="3"/>
            <a:endCxn id="174" idx="2"/>
          </p:cNvCxnSpPr>
          <p:nvPr/>
        </p:nvCxnSpPr>
        <p:spPr>
          <a:xfrm>
            <a:off x="4987125" y="2014400"/>
            <a:ext cx="564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5" name="Google Shape;175;p22"/>
          <p:cNvGrpSpPr/>
          <p:nvPr/>
        </p:nvGrpSpPr>
        <p:grpSpPr>
          <a:xfrm>
            <a:off x="5552125" y="1854800"/>
            <a:ext cx="1368900" cy="319200"/>
            <a:chOff x="4742950" y="1018963"/>
            <a:chExt cx="1368900" cy="319200"/>
          </a:xfrm>
        </p:grpSpPr>
        <p:sp>
          <p:nvSpPr>
            <p:cNvPr id="176" name="Google Shape;176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177" name="Google Shape;177;p22"/>
          <p:cNvCxnSpPr>
            <a:stCxn id="176" idx="3"/>
            <a:endCxn id="178" idx="2"/>
          </p:cNvCxnSpPr>
          <p:nvPr/>
        </p:nvCxnSpPr>
        <p:spPr>
          <a:xfrm>
            <a:off x="6921025" y="2014400"/>
            <a:ext cx="48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" name="Google Shape;179;p22"/>
          <p:cNvGrpSpPr/>
          <p:nvPr/>
        </p:nvGrpSpPr>
        <p:grpSpPr>
          <a:xfrm>
            <a:off x="7403725" y="1854800"/>
            <a:ext cx="1368900" cy="319200"/>
            <a:chOff x="4742950" y="1018963"/>
            <a:chExt cx="1368900" cy="319200"/>
          </a:xfrm>
        </p:grpSpPr>
        <p:sp>
          <p:nvSpPr>
            <p:cNvPr id="180" name="Google Shape;180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181" name="Google Shape;181;p22"/>
          <p:cNvCxnSpPr>
            <a:stCxn id="172" idx="3"/>
            <a:endCxn id="182" idx="2"/>
          </p:cNvCxnSpPr>
          <p:nvPr/>
        </p:nvCxnSpPr>
        <p:spPr>
          <a:xfrm>
            <a:off x="5221725" y="2446225"/>
            <a:ext cx="3303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3" name="Google Shape;183;p22"/>
          <p:cNvGrpSpPr/>
          <p:nvPr/>
        </p:nvGrpSpPr>
        <p:grpSpPr>
          <a:xfrm>
            <a:off x="5552125" y="2286625"/>
            <a:ext cx="1368900" cy="319200"/>
            <a:chOff x="4742950" y="1018963"/>
            <a:chExt cx="1368900" cy="319200"/>
          </a:xfrm>
        </p:grpSpPr>
        <p:sp>
          <p:nvSpPr>
            <p:cNvPr id="184" name="Google Shape;184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185" name="Google Shape;185;p22"/>
          <p:cNvCxnSpPr>
            <a:stCxn id="184" idx="3"/>
            <a:endCxn id="186" idx="2"/>
          </p:cNvCxnSpPr>
          <p:nvPr/>
        </p:nvCxnSpPr>
        <p:spPr>
          <a:xfrm>
            <a:off x="6921025" y="2446225"/>
            <a:ext cx="48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" name="Google Shape;187;p22"/>
          <p:cNvGrpSpPr/>
          <p:nvPr/>
        </p:nvGrpSpPr>
        <p:grpSpPr>
          <a:xfrm>
            <a:off x="7403725" y="2286625"/>
            <a:ext cx="1368900" cy="319200"/>
            <a:chOff x="4742950" y="1018963"/>
            <a:chExt cx="1368900" cy="319200"/>
          </a:xfrm>
        </p:grpSpPr>
        <p:sp>
          <p:nvSpPr>
            <p:cNvPr id="188" name="Google Shape;188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189" name="Google Shape;189;p22"/>
          <p:cNvCxnSpPr>
            <a:stCxn id="162" idx="3"/>
            <a:endCxn id="190" idx="2"/>
          </p:cNvCxnSpPr>
          <p:nvPr/>
        </p:nvCxnSpPr>
        <p:spPr>
          <a:xfrm flipH="1" rot="10800000">
            <a:off x="3316125" y="2823750"/>
            <a:ext cx="1190400" cy="21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2"/>
          <p:cNvCxnSpPr>
            <a:stCxn id="162" idx="3"/>
            <a:endCxn id="192" idx="2"/>
          </p:cNvCxnSpPr>
          <p:nvPr/>
        </p:nvCxnSpPr>
        <p:spPr>
          <a:xfrm>
            <a:off x="3316125" y="3039750"/>
            <a:ext cx="1190400" cy="201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3" name="Google Shape;193;p22"/>
          <p:cNvGrpSpPr/>
          <p:nvPr/>
        </p:nvGrpSpPr>
        <p:grpSpPr>
          <a:xfrm>
            <a:off x="4506575" y="2664238"/>
            <a:ext cx="504300" cy="319200"/>
            <a:chOff x="5592550" y="1018963"/>
            <a:chExt cx="504300" cy="319200"/>
          </a:xfrm>
        </p:grpSpPr>
        <p:sp>
          <p:nvSpPr>
            <p:cNvPr id="194" name="Google Shape;194;p22"/>
            <p:cNvSpPr/>
            <p:nvPr/>
          </p:nvSpPr>
          <p:spPr>
            <a:xfrm>
              <a:off x="5766550" y="1018963"/>
              <a:ext cx="330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195" name="Google Shape;195;p22"/>
          <p:cNvGrpSpPr/>
          <p:nvPr/>
        </p:nvGrpSpPr>
        <p:grpSpPr>
          <a:xfrm>
            <a:off x="4506575" y="3096063"/>
            <a:ext cx="738900" cy="319200"/>
            <a:chOff x="5592550" y="1933363"/>
            <a:chExt cx="738900" cy="319200"/>
          </a:xfrm>
        </p:grpSpPr>
        <p:sp>
          <p:nvSpPr>
            <p:cNvPr id="196" name="Google Shape;196;p22"/>
            <p:cNvSpPr/>
            <p:nvPr/>
          </p:nvSpPr>
          <p:spPr>
            <a:xfrm>
              <a:off x="5766550" y="1933363"/>
              <a:ext cx="56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X^2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7" name="Google Shape;197;p22"/>
          <p:cNvCxnSpPr>
            <a:stCxn id="194" idx="3"/>
            <a:endCxn id="198" idx="2"/>
          </p:cNvCxnSpPr>
          <p:nvPr/>
        </p:nvCxnSpPr>
        <p:spPr>
          <a:xfrm>
            <a:off x="5010875" y="2823838"/>
            <a:ext cx="564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9" name="Google Shape;199;p22"/>
          <p:cNvGrpSpPr/>
          <p:nvPr/>
        </p:nvGrpSpPr>
        <p:grpSpPr>
          <a:xfrm>
            <a:off x="5575875" y="2664238"/>
            <a:ext cx="1368900" cy="319200"/>
            <a:chOff x="4742950" y="1018963"/>
            <a:chExt cx="1368900" cy="319200"/>
          </a:xfrm>
        </p:grpSpPr>
        <p:sp>
          <p:nvSpPr>
            <p:cNvPr id="200" name="Google Shape;200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01" name="Google Shape;201;p22"/>
          <p:cNvCxnSpPr>
            <a:stCxn id="200" idx="3"/>
            <a:endCxn id="202" idx="2"/>
          </p:cNvCxnSpPr>
          <p:nvPr/>
        </p:nvCxnSpPr>
        <p:spPr>
          <a:xfrm flipH="1" rot="10800000">
            <a:off x="6944775" y="2822938"/>
            <a:ext cx="493500" cy="9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3" name="Google Shape;203;p22"/>
          <p:cNvGrpSpPr/>
          <p:nvPr/>
        </p:nvGrpSpPr>
        <p:grpSpPr>
          <a:xfrm>
            <a:off x="7438200" y="2663213"/>
            <a:ext cx="1368900" cy="319200"/>
            <a:chOff x="4742950" y="1018963"/>
            <a:chExt cx="1368900" cy="319200"/>
          </a:xfrm>
        </p:grpSpPr>
        <p:sp>
          <p:nvSpPr>
            <p:cNvPr id="204" name="Google Shape;204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05" name="Google Shape;205;p22"/>
          <p:cNvCxnSpPr>
            <a:stCxn id="196" idx="3"/>
            <a:endCxn id="206" idx="2"/>
          </p:cNvCxnSpPr>
          <p:nvPr/>
        </p:nvCxnSpPr>
        <p:spPr>
          <a:xfrm>
            <a:off x="5245475" y="3255663"/>
            <a:ext cx="3303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" name="Google Shape;207;p22"/>
          <p:cNvGrpSpPr/>
          <p:nvPr/>
        </p:nvGrpSpPr>
        <p:grpSpPr>
          <a:xfrm>
            <a:off x="5575875" y="3096063"/>
            <a:ext cx="1368900" cy="319200"/>
            <a:chOff x="4742950" y="1018963"/>
            <a:chExt cx="1368900" cy="319200"/>
          </a:xfrm>
        </p:grpSpPr>
        <p:sp>
          <p:nvSpPr>
            <p:cNvPr id="208" name="Google Shape;208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09" name="Google Shape;209;p22"/>
          <p:cNvCxnSpPr>
            <a:stCxn id="208" idx="3"/>
            <a:endCxn id="210" idx="2"/>
          </p:cNvCxnSpPr>
          <p:nvPr/>
        </p:nvCxnSpPr>
        <p:spPr>
          <a:xfrm>
            <a:off x="6944775" y="3255663"/>
            <a:ext cx="4935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1" name="Google Shape;211;p22"/>
          <p:cNvGrpSpPr/>
          <p:nvPr/>
        </p:nvGrpSpPr>
        <p:grpSpPr>
          <a:xfrm>
            <a:off x="7438200" y="3096063"/>
            <a:ext cx="1368900" cy="319200"/>
            <a:chOff x="4742950" y="1018963"/>
            <a:chExt cx="1368900" cy="319200"/>
          </a:xfrm>
        </p:grpSpPr>
        <p:sp>
          <p:nvSpPr>
            <p:cNvPr id="212" name="Google Shape;212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13" name="Google Shape;213;p22"/>
          <p:cNvCxnSpPr>
            <a:endCxn id="214" idx="2"/>
          </p:cNvCxnSpPr>
          <p:nvPr/>
        </p:nvCxnSpPr>
        <p:spPr>
          <a:xfrm flipH="1" rot="10800000">
            <a:off x="3839900" y="3687488"/>
            <a:ext cx="677400" cy="21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2"/>
          <p:cNvCxnSpPr>
            <a:endCxn id="216" idx="2"/>
          </p:cNvCxnSpPr>
          <p:nvPr/>
        </p:nvCxnSpPr>
        <p:spPr>
          <a:xfrm>
            <a:off x="3839900" y="3902413"/>
            <a:ext cx="677400" cy="20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p22"/>
          <p:cNvGrpSpPr/>
          <p:nvPr/>
        </p:nvGrpSpPr>
        <p:grpSpPr>
          <a:xfrm>
            <a:off x="4517300" y="3527900"/>
            <a:ext cx="504300" cy="319200"/>
            <a:chOff x="5592550" y="1018963"/>
            <a:chExt cx="504300" cy="319200"/>
          </a:xfrm>
        </p:grpSpPr>
        <p:sp>
          <p:nvSpPr>
            <p:cNvPr id="218" name="Google Shape;218;p22"/>
            <p:cNvSpPr/>
            <p:nvPr/>
          </p:nvSpPr>
          <p:spPr>
            <a:xfrm>
              <a:off x="5766550" y="1018963"/>
              <a:ext cx="330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19" name="Google Shape;219;p22"/>
          <p:cNvGrpSpPr/>
          <p:nvPr/>
        </p:nvGrpSpPr>
        <p:grpSpPr>
          <a:xfrm>
            <a:off x="4517300" y="3959725"/>
            <a:ext cx="738900" cy="319200"/>
            <a:chOff x="5592550" y="1933363"/>
            <a:chExt cx="738900" cy="319200"/>
          </a:xfrm>
        </p:grpSpPr>
        <p:sp>
          <p:nvSpPr>
            <p:cNvPr id="220" name="Google Shape;220;p22"/>
            <p:cNvSpPr/>
            <p:nvPr/>
          </p:nvSpPr>
          <p:spPr>
            <a:xfrm>
              <a:off x="5766550" y="1933363"/>
              <a:ext cx="56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X^2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1" name="Google Shape;221;p22"/>
          <p:cNvCxnSpPr>
            <a:stCxn id="218" idx="3"/>
            <a:endCxn id="222" idx="2"/>
          </p:cNvCxnSpPr>
          <p:nvPr/>
        </p:nvCxnSpPr>
        <p:spPr>
          <a:xfrm>
            <a:off x="5021600" y="3687500"/>
            <a:ext cx="564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3" name="Google Shape;223;p22"/>
          <p:cNvGrpSpPr/>
          <p:nvPr/>
        </p:nvGrpSpPr>
        <p:grpSpPr>
          <a:xfrm>
            <a:off x="5586600" y="3527900"/>
            <a:ext cx="1368900" cy="319200"/>
            <a:chOff x="4742950" y="1018963"/>
            <a:chExt cx="1368900" cy="319200"/>
          </a:xfrm>
        </p:grpSpPr>
        <p:sp>
          <p:nvSpPr>
            <p:cNvPr id="224" name="Google Shape;224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25" name="Google Shape;225;p22"/>
          <p:cNvCxnSpPr>
            <a:stCxn id="224" idx="3"/>
            <a:endCxn id="226" idx="2"/>
          </p:cNvCxnSpPr>
          <p:nvPr/>
        </p:nvCxnSpPr>
        <p:spPr>
          <a:xfrm>
            <a:off x="6955500" y="3687500"/>
            <a:ext cx="48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7" name="Google Shape;227;p22"/>
          <p:cNvGrpSpPr/>
          <p:nvPr/>
        </p:nvGrpSpPr>
        <p:grpSpPr>
          <a:xfrm>
            <a:off x="7438200" y="3527900"/>
            <a:ext cx="1368900" cy="319200"/>
            <a:chOff x="4742950" y="1018963"/>
            <a:chExt cx="1368900" cy="319200"/>
          </a:xfrm>
        </p:grpSpPr>
        <p:sp>
          <p:nvSpPr>
            <p:cNvPr id="228" name="Google Shape;228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29" name="Google Shape;229;p22"/>
          <p:cNvCxnSpPr>
            <a:stCxn id="220" idx="3"/>
            <a:endCxn id="230" idx="2"/>
          </p:cNvCxnSpPr>
          <p:nvPr/>
        </p:nvCxnSpPr>
        <p:spPr>
          <a:xfrm>
            <a:off x="5256200" y="4119325"/>
            <a:ext cx="3303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1" name="Google Shape;231;p22"/>
          <p:cNvGrpSpPr/>
          <p:nvPr/>
        </p:nvGrpSpPr>
        <p:grpSpPr>
          <a:xfrm>
            <a:off x="5586600" y="3959725"/>
            <a:ext cx="1368900" cy="319200"/>
            <a:chOff x="4742950" y="1018963"/>
            <a:chExt cx="1368900" cy="319200"/>
          </a:xfrm>
        </p:grpSpPr>
        <p:sp>
          <p:nvSpPr>
            <p:cNvPr id="232" name="Google Shape;232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Different C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33" name="Google Shape;233;p22"/>
          <p:cNvCxnSpPr>
            <a:stCxn id="232" idx="3"/>
            <a:endCxn id="234" idx="2"/>
          </p:cNvCxnSpPr>
          <p:nvPr/>
        </p:nvCxnSpPr>
        <p:spPr>
          <a:xfrm>
            <a:off x="6955500" y="4119325"/>
            <a:ext cx="48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2"/>
          <p:cNvGrpSpPr/>
          <p:nvPr/>
        </p:nvGrpSpPr>
        <p:grpSpPr>
          <a:xfrm>
            <a:off x="7438200" y="3959725"/>
            <a:ext cx="1368900" cy="319200"/>
            <a:chOff x="4742950" y="1018963"/>
            <a:chExt cx="1368900" cy="319200"/>
          </a:xfrm>
        </p:grpSpPr>
        <p:sp>
          <p:nvSpPr>
            <p:cNvPr id="236" name="Google Shape;236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37" name="Google Shape;237;p22"/>
          <p:cNvSpPr/>
          <p:nvPr/>
        </p:nvSpPr>
        <p:spPr>
          <a:xfrm>
            <a:off x="3757200" y="4551150"/>
            <a:ext cx="16296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Best best W</a:t>
            </a:r>
            <a:endParaRPr b="1" sz="2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2"/>
          <p:cNvSpPr/>
          <p:nvPr/>
        </p:nvSpPr>
        <p:spPr>
          <a:xfrm rot="10800000">
            <a:off x="5386825" y="4391475"/>
            <a:ext cx="2649900" cy="465000"/>
          </a:xfrm>
          <a:prstGeom prst="bentArrow">
            <a:avLst>
              <a:gd fmla="val 31418" name="adj1"/>
              <a:gd fmla="val 25000" name="adj2"/>
              <a:gd fmla="val 25000" name="adj3"/>
              <a:gd fmla="val 3998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2"/>
          <p:cNvCxnSpPr>
            <a:stCxn id="152" idx="3"/>
            <a:endCxn id="240" idx="2"/>
          </p:cNvCxnSpPr>
          <p:nvPr/>
        </p:nvCxnSpPr>
        <p:spPr>
          <a:xfrm flipH="1" rot="10800000">
            <a:off x="3348225" y="1206900"/>
            <a:ext cx="1134600" cy="213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2"/>
          <p:cNvCxnSpPr>
            <a:stCxn id="152" idx="3"/>
            <a:endCxn id="242" idx="2"/>
          </p:cNvCxnSpPr>
          <p:nvPr/>
        </p:nvCxnSpPr>
        <p:spPr>
          <a:xfrm>
            <a:off x="3348225" y="1420800"/>
            <a:ext cx="1134600" cy="203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p22"/>
          <p:cNvGrpSpPr/>
          <p:nvPr/>
        </p:nvGrpSpPr>
        <p:grpSpPr>
          <a:xfrm>
            <a:off x="4482750" y="1047450"/>
            <a:ext cx="504300" cy="319200"/>
            <a:chOff x="5592550" y="1018963"/>
            <a:chExt cx="504300" cy="319200"/>
          </a:xfrm>
        </p:grpSpPr>
        <p:sp>
          <p:nvSpPr>
            <p:cNvPr id="244" name="Google Shape;244;p22"/>
            <p:cNvSpPr/>
            <p:nvPr/>
          </p:nvSpPr>
          <p:spPr>
            <a:xfrm>
              <a:off x="5766550" y="1018963"/>
              <a:ext cx="330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45" name="Google Shape;245;p22"/>
          <p:cNvGrpSpPr/>
          <p:nvPr/>
        </p:nvGrpSpPr>
        <p:grpSpPr>
          <a:xfrm>
            <a:off x="4482750" y="1479275"/>
            <a:ext cx="738900" cy="319200"/>
            <a:chOff x="5592550" y="1933363"/>
            <a:chExt cx="738900" cy="319200"/>
          </a:xfrm>
        </p:grpSpPr>
        <p:sp>
          <p:nvSpPr>
            <p:cNvPr id="246" name="Google Shape;246;p22"/>
            <p:cNvSpPr/>
            <p:nvPr/>
          </p:nvSpPr>
          <p:spPr>
            <a:xfrm>
              <a:off x="5766550" y="1933363"/>
              <a:ext cx="56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X^2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7" name="Google Shape;247;p22"/>
          <p:cNvCxnSpPr>
            <a:stCxn id="244" idx="3"/>
            <a:endCxn id="248" idx="2"/>
          </p:cNvCxnSpPr>
          <p:nvPr/>
        </p:nvCxnSpPr>
        <p:spPr>
          <a:xfrm>
            <a:off x="4987050" y="1207050"/>
            <a:ext cx="24165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p22"/>
          <p:cNvGrpSpPr/>
          <p:nvPr/>
        </p:nvGrpSpPr>
        <p:grpSpPr>
          <a:xfrm>
            <a:off x="7403650" y="1047450"/>
            <a:ext cx="1368900" cy="319200"/>
            <a:chOff x="4742950" y="1018963"/>
            <a:chExt cx="1368900" cy="319200"/>
          </a:xfrm>
        </p:grpSpPr>
        <p:sp>
          <p:nvSpPr>
            <p:cNvPr id="250" name="Google Shape;250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cxnSp>
        <p:nvCxnSpPr>
          <p:cNvPr id="251" name="Google Shape;251;p22"/>
          <p:cNvCxnSpPr>
            <a:stCxn id="246" idx="3"/>
            <a:endCxn id="252" idx="2"/>
          </p:cNvCxnSpPr>
          <p:nvPr/>
        </p:nvCxnSpPr>
        <p:spPr>
          <a:xfrm>
            <a:off x="5221650" y="1638875"/>
            <a:ext cx="2181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3" name="Google Shape;253;p22"/>
          <p:cNvGrpSpPr/>
          <p:nvPr/>
        </p:nvGrpSpPr>
        <p:grpSpPr>
          <a:xfrm>
            <a:off x="7403650" y="1479275"/>
            <a:ext cx="1368900" cy="319200"/>
            <a:chOff x="4742950" y="1018963"/>
            <a:chExt cx="1368900" cy="319200"/>
          </a:xfrm>
        </p:grpSpPr>
        <p:sp>
          <p:nvSpPr>
            <p:cNvPr id="254" name="Google Shape;254;p22"/>
            <p:cNvSpPr/>
            <p:nvPr/>
          </p:nvSpPr>
          <p:spPr>
            <a:xfrm>
              <a:off x="4916950" y="1018963"/>
              <a:ext cx="1194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Best W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4742950" y="1091550"/>
              <a:ext cx="174000" cy="1740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0" y="1762425"/>
            <a:ext cx="3984784" cy="14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/>
        </p:nvSpPr>
        <p:spPr>
          <a:xfrm>
            <a:off x="278700" y="1393125"/>
            <a:ext cx="29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Logistic Regression - No regularization  - 1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4778450" y="1393121"/>
            <a:ext cx="29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Logistic Regression - No regularization - 2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075" y="1762400"/>
            <a:ext cx="3931537" cy="137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12" y="535513"/>
            <a:ext cx="19716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725" y="511700"/>
            <a:ext cx="20002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88" y="3107273"/>
            <a:ext cx="3774100" cy="1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4802" y="3111348"/>
            <a:ext cx="3774075" cy="133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b="0" l="4142" r="4416" t="0"/>
          <a:stretch/>
        </p:blipFill>
        <p:spPr>
          <a:xfrm>
            <a:off x="1210750" y="432700"/>
            <a:ext cx="2000250" cy="262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952" y="455175"/>
            <a:ext cx="2000250" cy="258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17" y="3057700"/>
            <a:ext cx="3872532" cy="13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7575" y="3035225"/>
            <a:ext cx="4037018" cy="13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/>
        </p:nvSpPr>
        <p:spPr>
          <a:xfrm>
            <a:off x="311702" y="223466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7699"/>
            <a:ext cx="4037025" cy="14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340" y="45932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975" y="3057700"/>
            <a:ext cx="4106142" cy="14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402" y="459325"/>
            <a:ext cx="25812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7"/>
          <p:cNvSpPr txBox="1"/>
          <p:nvPr>
            <p:ph type="title"/>
          </p:nvPr>
        </p:nvSpPr>
        <p:spPr>
          <a:xfrm>
            <a:off x="338975" y="5611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Logistic Regression</a:t>
            </a:r>
            <a:endParaRPr sz="3600"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75" y="1274775"/>
            <a:ext cx="7977849" cy="21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5137375" y="1481050"/>
            <a:ext cx="522900" cy="30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5137375" y="1274775"/>
            <a:ext cx="522900" cy="20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338975" y="1481050"/>
            <a:ext cx="522900" cy="30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