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A3DFD5-E03F-455B-A075-D09B5D18165A}">
  <a:tblStyle styleId="{E6A3DFD5-E03F-455B-A075-D09B5D181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1" autoAdjust="0"/>
    <p:restoredTop sz="75185" autoAdjust="0"/>
  </p:normalViewPr>
  <p:slideViewPr>
    <p:cSldViewPr snapToGrid="0">
      <p:cViewPr varScale="1">
        <p:scale>
          <a:sx n="113" d="100"/>
          <a:sy n="113" d="100"/>
        </p:scale>
        <p:origin x="145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3a122ff6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3a122ff6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3a122ff6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3a122ff6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3a122ff6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3a122ff6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3a122ff6f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3a122ff6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3a122ff6f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3a122ff6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3a122ff6f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3a122ff6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3a122ff6f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3a122ff6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3a122ff6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3a122ff6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3a122ff6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3a122ff6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3a122ff6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3a122ff6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Fake News Detection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altLang="zh-CN" sz="1800" dirty="0" err="1"/>
              <a:t>Kaiwen</a:t>
            </a:r>
            <a:r>
              <a:rPr lang="en-US" altLang="zh-CN" sz="1800" dirty="0"/>
              <a:t> Hu, </a:t>
            </a:r>
            <a:r>
              <a:rPr lang="en-US" altLang="zh-CN" sz="1800" dirty="0" err="1"/>
              <a:t>Yijia</a:t>
            </a:r>
            <a:r>
              <a:rPr lang="en-US" altLang="zh-CN" sz="1800" dirty="0"/>
              <a:t> Xue, </a:t>
            </a:r>
            <a:r>
              <a:rPr lang="en-US" altLang="zh-CN" sz="1800" dirty="0" err="1"/>
              <a:t>Yuzhao</a:t>
            </a:r>
            <a:r>
              <a:rPr lang="en-US" altLang="zh-CN" sz="1800" dirty="0"/>
              <a:t> Kang, </a:t>
            </a:r>
            <a:r>
              <a:rPr lang="en-US" altLang="zh-CN" sz="1800" dirty="0" err="1"/>
              <a:t>Zhixuan</a:t>
            </a:r>
            <a:r>
              <a:rPr lang="en-US" altLang="zh-CN" sz="1800" dirty="0"/>
              <a:t>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6DE1C-7BF9-8BF2-66B4-D17B16540B4D}"/>
              </a:ext>
            </a:extLst>
          </p:cNvPr>
          <p:cNvSpPr>
            <a:spLocks noGrp="1"/>
          </p:cNvSpPr>
          <p:nvPr>
            <p:ph type="title"/>
          </p:nvPr>
        </p:nvSpPr>
        <p:spPr/>
        <p:txBody>
          <a:bodyPr>
            <a:normAutofit fontScale="90000"/>
          </a:bodyPr>
          <a:lstStyle/>
          <a:p>
            <a:r>
              <a:rPr lang="en-US" altLang="zh-CN" dirty="0"/>
              <a:t>Extension-2: BERT + LSTM</a:t>
            </a:r>
            <a:endParaRPr lang="en-US" dirty="0"/>
          </a:p>
        </p:txBody>
      </p:sp>
      <p:sp>
        <p:nvSpPr>
          <p:cNvPr id="3" name="文本占位符 2">
            <a:extLst>
              <a:ext uri="{FF2B5EF4-FFF2-40B4-BE49-F238E27FC236}">
                <a16:creationId xmlns:a16="http://schemas.microsoft.com/office/drawing/2014/main" id="{0BCEFA9E-43FE-EBF0-91F3-D9D9DA0BCA73}"/>
              </a:ext>
            </a:extLst>
          </p:cNvPr>
          <p:cNvSpPr>
            <a:spLocks noGrp="1"/>
          </p:cNvSpPr>
          <p:nvPr>
            <p:ph type="body" idx="1"/>
          </p:nvPr>
        </p:nvSpPr>
        <p:spPr/>
        <p:txBody>
          <a:bodyPr>
            <a:normAutofit/>
          </a:bodyPr>
          <a:lstStyle/>
          <a:p>
            <a:pPr marL="114300" indent="0">
              <a:buNone/>
            </a:pPr>
            <a:r>
              <a:rPr lang="en-US" sz="1300" dirty="0">
                <a:solidFill>
                  <a:srgbClr val="000000"/>
                </a:solidFill>
                <a:latin typeface="Arial"/>
                <a:cs typeface="Arial"/>
              </a:rPr>
              <a:t>Just like in Section 4.2, we employed the "</a:t>
            </a:r>
            <a:r>
              <a:rPr lang="en-US" sz="1300" dirty="0" err="1">
                <a:solidFill>
                  <a:srgbClr val="000000"/>
                </a:solidFill>
                <a:latin typeface="Arial"/>
                <a:cs typeface="Arial"/>
              </a:rPr>
              <a:t>bert</a:t>
            </a:r>
            <a:r>
              <a:rPr lang="en-US" sz="1300" dirty="0">
                <a:solidFill>
                  <a:srgbClr val="000000"/>
                </a:solidFill>
                <a:latin typeface="Arial"/>
                <a:cs typeface="Arial"/>
              </a:rPr>
              <a:t>-base-uncased" model from Hugging Face, coupled with an LSTM model. The tokenizer was loaded using </a:t>
            </a:r>
            <a:r>
              <a:rPr lang="en-US" sz="1300" dirty="0" err="1">
                <a:solidFill>
                  <a:srgbClr val="000000"/>
                </a:solidFill>
                <a:latin typeface="Arial"/>
                <a:cs typeface="Arial"/>
              </a:rPr>
              <a:t>AutoTokenizer</a:t>
            </a:r>
            <a:r>
              <a:rPr lang="en-US" sz="1300" dirty="0">
                <a:solidFill>
                  <a:srgbClr val="000000"/>
                </a:solidFill>
                <a:latin typeface="Arial"/>
                <a:cs typeface="Arial"/>
              </a:rPr>
              <a:t> for the BERT model. Initially, the "statement" and "context" fields of fake news were concatenated with [SEP], then tokenized using the tokenizer. The tokenized results were fed into the BERT model, and the output from the last layer was passed into the input of a two-layer LSTM model, incorporating bidirectional encoding. The final hidden layer output from the last time step of the LSTM was fed into a fully connected layer with a </a:t>
            </a:r>
            <a:r>
              <a:rPr lang="en-US" sz="1300" dirty="0" err="1">
                <a:solidFill>
                  <a:srgbClr val="000000"/>
                </a:solidFill>
                <a:latin typeface="Arial"/>
                <a:cs typeface="Arial"/>
              </a:rPr>
              <a:t>ReLU</a:t>
            </a:r>
            <a:r>
              <a:rPr lang="en-US" sz="1300" dirty="0">
                <a:solidFill>
                  <a:srgbClr val="000000"/>
                </a:solidFill>
                <a:latin typeface="Arial"/>
                <a:cs typeface="Arial"/>
              </a:rPr>
              <a:t> activation function, resulting in a two-dimensional output. After evaluation on the test set, the accuracy of the BERT + LSTM model reached 70.24\%, with an F1 score of 0.558</a:t>
            </a:r>
            <a:r>
              <a:rPr lang="en-US" dirty="0"/>
              <a:t>.</a:t>
            </a:r>
          </a:p>
        </p:txBody>
      </p:sp>
    </p:spTree>
    <p:extLst>
      <p:ext uri="{BB962C8B-B14F-4D97-AF65-F5344CB8AC3E}">
        <p14:creationId xmlns:p14="http://schemas.microsoft.com/office/powerpoint/2010/main" val="420868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zh-CN"/>
              <a:t>Model Evaluation Metrics</a:t>
            </a:r>
            <a:endParaRPr/>
          </a:p>
          <a:p>
            <a:pPr marL="0" lvl="0" indent="0" algn="l" rtl="0">
              <a:spcBef>
                <a:spcPts val="0"/>
              </a:spcBef>
              <a:spcAft>
                <a:spcPts val="0"/>
              </a:spcAft>
              <a:buNone/>
            </a:pPr>
            <a:endParaRPr/>
          </a:p>
        </p:txBody>
      </p:sp>
      <p:graphicFrame>
        <p:nvGraphicFramePr>
          <p:cNvPr id="144" name="Google Shape;144;p22"/>
          <p:cNvGraphicFramePr/>
          <p:nvPr>
            <p:extLst>
              <p:ext uri="{D42A27DB-BD31-4B8C-83A1-F6EECF244321}">
                <p14:modId xmlns:p14="http://schemas.microsoft.com/office/powerpoint/2010/main" val="2080981501"/>
              </p:ext>
            </p:extLst>
          </p:nvPr>
        </p:nvGraphicFramePr>
        <p:xfrm>
          <a:off x="952500" y="1809750"/>
          <a:ext cx="7239000" cy="2834490"/>
        </p:xfrm>
        <a:graphic>
          <a:graphicData uri="http://schemas.openxmlformats.org/drawingml/2006/table">
            <a:tbl>
              <a:tblPr>
                <a:noFill/>
                <a:tableStyleId>{E6A3DFD5-E03F-455B-A075-D09B5D18165A}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zh-CN" dirty="0"/>
                        <a:t>Model</a:t>
                      </a:r>
                      <a:endParaRPr dirty="0"/>
                    </a:p>
                  </a:txBody>
                  <a:tcPr marL="91425" marR="91425" marT="91425" marB="91425"/>
                </a:tc>
                <a:tc>
                  <a:txBody>
                    <a:bodyPr/>
                    <a:lstStyle/>
                    <a:p>
                      <a:pPr marL="0" lvl="0" indent="0" algn="ctr" rtl="0">
                        <a:spcBef>
                          <a:spcPts val="0"/>
                        </a:spcBef>
                        <a:spcAft>
                          <a:spcPts val="0"/>
                        </a:spcAft>
                        <a:buNone/>
                      </a:pPr>
                      <a:r>
                        <a:rPr lang="zh-CN"/>
                        <a:t>Accuarcy</a:t>
                      </a:r>
                      <a:endParaRPr/>
                    </a:p>
                  </a:txBody>
                  <a:tcPr marL="91425" marR="91425" marT="91425" marB="91425"/>
                </a:tc>
                <a:tc>
                  <a:txBody>
                    <a:bodyPr/>
                    <a:lstStyle/>
                    <a:p>
                      <a:pPr marL="0" lvl="0" indent="0" algn="ctr" rtl="0">
                        <a:spcBef>
                          <a:spcPts val="0"/>
                        </a:spcBef>
                        <a:spcAft>
                          <a:spcPts val="0"/>
                        </a:spcAft>
                        <a:buNone/>
                      </a:pPr>
                      <a:r>
                        <a:rPr lang="zh-CN"/>
                        <a:t>F1-Score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CN" dirty="0"/>
                        <a:t>Simple Baseline</a:t>
                      </a:r>
                      <a:r>
                        <a:rPr lang="en-US" altLang="zh-CN" dirty="0"/>
                        <a:t>:</a:t>
                      </a:r>
                    </a:p>
                    <a:p>
                      <a:pPr marL="0" lvl="0" indent="0" algn="ctr" rtl="0">
                        <a:spcBef>
                          <a:spcPts val="0"/>
                        </a:spcBef>
                        <a:spcAft>
                          <a:spcPts val="0"/>
                        </a:spcAft>
                        <a:buNone/>
                      </a:pPr>
                      <a:r>
                        <a:rPr lang="en-US" altLang="zh-CN" dirty="0"/>
                        <a:t>Feed Forward Network</a:t>
                      </a:r>
                      <a:endParaRPr dirty="0"/>
                    </a:p>
                  </a:txBody>
                  <a:tcPr marL="91425" marR="91425" marT="91425" marB="91425"/>
                </a:tc>
                <a:tc>
                  <a:txBody>
                    <a:bodyPr/>
                    <a:lstStyle/>
                    <a:p>
                      <a:pPr marL="0" lvl="0" indent="0" algn="ctr" rtl="0">
                        <a:lnSpc>
                          <a:spcPct val="95000"/>
                        </a:lnSpc>
                        <a:spcBef>
                          <a:spcPts val="0"/>
                        </a:spcBef>
                        <a:spcAft>
                          <a:spcPts val="0"/>
                        </a:spcAft>
                        <a:buClr>
                          <a:srgbClr val="000000"/>
                        </a:buClr>
                        <a:buSzPts val="935"/>
                        <a:buFont typeface="Arial"/>
                        <a:buNone/>
                      </a:pPr>
                      <a:r>
                        <a:rPr lang="zh-CN" dirty="0"/>
                        <a:t>64.72%</a:t>
                      </a:r>
                      <a:endParaRPr dirty="0"/>
                    </a:p>
                  </a:txBody>
                  <a:tcPr marL="91425" marR="91425" marT="91425" marB="91425"/>
                </a:tc>
                <a:tc>
                  <a:txBody>
                    <a:bodyPr/>
                    <a:lstStyle/>
                    <a:p>
                      <a:pPr marL="0" lvl="0" indent="0" algn="ctr" rtl="0">
                        <a:spcBef>
                          <a:spcPts val="0"/>
                        </a:spcBef>
                        <a:spcAft>
                          <a:spcPts val="0"/>
                        </a:spcAft>
                        <a:buNone/>
                      </a:pPr>
                      <a:r>
                        <a:rPr lang="zh-CN"/>
                        <a:t>0.40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CN" dirty="0"/>
                        <a:t>Strong Baseline</a:t>
                      </a:r>
                      <a:r>
                        <a:rPr lang="en-US" altLang="zh-CN" dirty="0"/>
                        <a:t>:</a:t>
                      </a:r>
                    </a:p>
                    <a:p>
                      <a:pPr marL="0" lvl="0" indent="0" algn="ctr" rtl="0">
                        <a:spcBef>
                          <a:spcPts val="0"/>
                        </a:spcBef>
                        <a:spcAft>
                          <a:spcPts val="0"/>
                        </a:spcAft>
                        <a:buNone/>
                      </a:pPr>
                      <a:r>
                        <a:rPr lang="en-US" dirty="0"/>
                        <a:t>LSTM</a:t>
                      </a:r>
                      <a:endParaRPr dirty="0"/>
                    </a:p>
                  </a:txBody>
                  <a:tcPr marL="91425" marR="91425" marT="91425" marB="91425"/>
                </a:tc>
                <a:tc>
                  <a:txBody>
                    <a:bodyPr/>
                    <a:lstStyle/>
                    <a:p>
                      <a:pPr marL="0" lvl="0" indent="0" algn="ctr" rtl="0">
                        <a:spcBef>
                          <a:spcPts val="0"/>
                        </a:spcBef>
                        <a:spcAft>
                          <a:spcPts val="0"/>
                        </a:spcAft>
                        <a:buNone/>
                      </a:pPr>
                      <a:r>
                        <a:rPr lang="en-US" altLang="zh-CN" dirty="0"/>
                        <a:t>61.64</a:t>
                      </a:r>
                      <a:r>
                        <a:rPr lang="zh-CN" dirty="0"/>
                        <a:t>%</a:t>
                      </a:r>
                      <a:endParaRPr sz="1700" dirty="0"/>
                    </a:p>
                  </a:txBody>
                  <a:tcPr marL="91425" marR="91425" marT="91425" marB="91425"/>
                </a:tc>
                <a:tc>
                  <a:txBody>
                    <a:bodyPr/>
                    <a:lstStyle/>
                    <a:p>
                      <a:pPr marL="0" lvl="0" indent="0" algn="ctr" rtl="0">
                        <a:spcBef>
                          <a:spcPts val="0"/>
                        </a:spcBef>
                        <a:spcAft>
                          <a:spcPts val="0"/>
                        </a:spcAft>
                        <a:buNone/>
                      </a:pPr>
                      <a:r>
                        <a:rPr lang="zh-CN" dirty="0"/>
                        <a:t>0.</a:t>
                      </a:r>
                      <a:r>
                        <a:rPr lang="en-US" altLang="zh-CN" dirty="0"/>
                        <a:t>52</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zh-CN" dirty="0"/>
                        <a:t>Extension</a:t>
                      </a:r>
                      <a:r>
                        <a:rPr lang="zh-CN" dirty="0"/>
                        <a:t>-1</a:t>
                      </a:r>
                      <a:r>
                        <a:rPr lang="en-US" altLang="zh-CN" dirty="0"/>
                        <a:t>:</a:t>
                      </a:r>
                    </a:p>
                    <a:p>
                      <a:pPr marL="0" lvl="0" indent="0" algn="ctr" rtl="0">
                        <a:spcBef>
                          <a:spcPts val="0"/>
                        </a:spcBef>
                        <a:spcAft>
                          <a:spcPts val="0"/>
                        </a:spcAft>
                        <a:buNone/>
                      </a:pPr>
                      <a:r>
                        <a:rPr lang="en-US" dirty="0"/>
                        <a:t>BERT</a:t>
                      </a:r>
                      <a:endParaRPr dirty="0"/>
                    </a:p>
                  </a:txBody>
                  <a:tcPr marL="91425" marR="91425" marT="91425" marB="91425"/>
                </a:tc>
                <a:tc>
                  <a:txBody>
                    <a:bodyPr/>
                    <a:lstStyle/>
                    <a:p>
                      <a:pPr marL="0" lvl="0" indent="0" algn="ctr" rtl="0">
                        <a:lnSpc>
                          <a:spcPct val="115000"/>
                        </a:lnSpc>
                        <a:spcBef>
                          <a:spcPts val="0"/>
                        </a:spcBef>
                        <a:spcAft>
                          <a:spcPts val="0"/>
                        </a:spcAft>
                        <a:buNone/>
                      </a:pPr>
                      <a:r>
                        <a:rPr lang="zh-CN" dirty="0"/>
                        <a:t>68.</a:t>
                      </a:r>
                      <a:r>
                        <a:rPr lang="en-US" altLang="zh-CN" dirty="0"/>
                        <a:t>82</a:t>
                      </a:r>
                      <a:r>
                        <a:rPr lang="zh-CN" dirty="0"/>
                        <a:t>%</a:t>
                      </a:r>
                      <a:endParaRPr dirty="0"/>
                    </a:p>
                  </a:txBody>
                  <a:tcPr marL="91425" marR="91425" marT="91425" marB="91425"/>
                </a:tc>
                <a:tc>
                  <a:txBody>
                    <a:bodyPr/>
                    <a:lstStyle/>
                    <a:p>
                      <a:pPr marL="0" lvl="0" indent="0" algn="ctr" rtl="0">
                        <a:spcBef>
                          <a:spcPts val="0"/>
                        </a:spcBef>
                        <a:spcAft>
                          <a:spcPts val="0"/>
                        </a:spcAft>
                        <a:buNone/>
                      </a:pPr>
                      <a:r>
                        <a:rPr lang="zh-CN" dirty="0"/>
                        <a:t>0.5</a:t>
                      </a:r>
                      <a:r>
                        <a:rPr lang="en-US" altLang="zh-CN" dirty="0"/>
                        <a:t>1</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dirty="0"/>
                        <a:t>Extension-2:</a:t>
                      </a:r>
                    </a:p>
                    <a:p>
                      <a:pPr marL="0" lvl="0" indent="0" algn="ctr" rtl="0">
                        <a:spcBef>
                          <a:spcPts val="0"/>
                        </a:spcBef>
                        <a:spcAft>
                          <a:spcPts val="0"/>
                        </a:spcAft>
                        <a:buNone/>
                      </a:pPr>
                      <a:r>
                        <a:rPr lang="en-US" dirty="0"/>
                        <a:t>BERT + LSTM</a:t>
                      </a:r>
                      <a:endParaRPr dirty="0"/>
                    </a:p>
                  </a:txBody>
                  <a:tcPr marL="91425" marR="91425" marT="91425" marB="91425"/>
                </a:tc>
                <a:tc>
                  <a:txBody>
                    <a:bodyPr/>
                    <a:lstStyle/>
                    <a:p>
                      <a:pPr marL="0" lvl="0" indent="0" algn="ctr" rtl="0">
                        <a:lnSpc>
                          <a:spcPct val="115000"/>
                        </a:lnSpc>
                        <a:spcBef>
                          <a:spcPts val="0"/>
                        </a:spcBef>
                        <a:spcAft>
                          <a:spcPts val="0"/>
                        </a:spcAft>
                        <a:buNone/>
                      </a:pPr>
                      <a:r>
                        <a:rPr lang="en-US" dirty="0"/>
                        <a:t>70.24%</a:t>
                      </a:r>
                      <a:endParaRPr dirty="0"/>
                    </a:p>
                  </a:txBody>
                  <a:tcPr marL="91425" marR="91425" marT="91425" marB="91425"/>
                </a:tc>
                <a:tc>
                  <a:txBody>
                    <a:bodyPr/>
                    <a:lstStyle/>
                    <a:p>
                      <a:pPr marL="0" lvl="0" indent="0" algn="ctr" rtl="0">
                        <a:spcBef>
                          <a:spcPts val="0"/>
                        </a:spcBef>
                        <a:spcAft>
                          <a:spcPts val="0"/>
                        </a:spcAft>
                        <a:buNone/>
                      </a:pPr>
                      <a:r>
                        <a:rPr lang="en-US"/>
                        <a:t>0.56</a:t>
                      </a:r>
                      <a:endParaRPr dirty="0"/>
                    </a:p>
                  </a:txBody>
                  <a:tcPr marL="91425" marR="91425" marT="91425" marB="91425"/>
                </a:tc>
                <a:extLst>
                  <a:ext uri="{0D108BD9-81ED-4DB2-BD59-A6C34878D82A}">
                    <a16:rowId xmlns:a16="http://schemas.microsoft.com/office/drawing/2014/main" val="427111832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311700" y="1676225"/>
            <a:ext cx="8520600" cy="597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1018"/>
              <a:buNone/>
            </a:pPr>
            <a:r>
              <a:rPr lang="zh-CN" sz="4082"/>
              <a:t>Thanks</a:t>
            </a:r>
            <a:endParaRPr sz="408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Topic</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zh-CN" sz="1300">
                <a:solidFill>
                  <a:srgbClr val="000000"/>
                </a:solidFill>
                <a:latin typeface="Arial"/>
                <a:ea typeface="Arial"/>
                <a:cs typeface="Arial"/>
                <a:sym typeface="Arial"/>
              </a:rPr>
              <a:t>    In the latter part of the twenty’s century, the internet revolutionized how people share information, often without stringent editorial standards. Recently, social media has emerged as a significant news source for a considerable number of individuals. As reported by Statistica1, approximately 3.6 billion people worldwide are active social media users. Social media offers evident advantages in news dissemination, including immediate access to information, free distribution, no time constraints, and diverse content. However, these platforms lack substantial regulation and oversight.</a:t>
            </a: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300">
                <a:solidFill>
                  <a:srgbClr val="000000"/>
                </a:solidFill>
                <a:latin typeface="Arial"/>
                <a:ea typeface="Arial"/>
                <a:cs typeface="Arial"/>
                <a:sym typeface="Arial"/>
              </a:rPr>
              <a:t>  Fake news detection falls under the umbrella of text classification, where it is divided into binary classification (distinguishing between real and fake news) or multi-class classification for higher granularity. We are interested in reviewing the state-of-the-art approaches for labelling the fake news detection using various datasets of different languages. The main goal of our project will be building a mix-dataset with different news domains.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3200">
              <a:solidFill>
                <a:srgbClr val="000000"/>
              </a:solidFill>
              <a:latin typeface="Arial"/>
              <a:ea typeface="Arial"/>
              <a:cs typeface="Arial"/>
              <a:sym typeface="Arial"/>
            </a:endParaRPr>
          </a:p>
          <a:p>
            <a:pPr marL="0" lvl="0" indent="0" algn="l" rtl="0">
              <a:spcBef>
                <a:spcPts val="1200"/>
              </a:spcBef>
              <a:spcAft>
                <a:spcPts val="12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Relation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SzPts val="1018"/>
              <a:buNone/>
            </a:pPr>
            <a:r>
              <a:rPr lang="zh-CN" sz="1500" b="1">
                <a:latin typeface="Arial"/>
                <a:ea typeface="Arial"/>
                <a:cs typeface="Arial"/>
                <a:sym typeface="Arial"/>
              </a:rPr>
              <a:t>Deep Learning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Neural Networks: Input layer, hidden layers, activation functions, output layer. Evaluation Metrics: Accuracy, precision, recall, F1 score.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Training: Understanding forward propagation, backward propagation, gradient updates, loss computation, and the working principles of optimizers.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Evaluation: Learning to save and load models, as well as using evaluation metrics to assess model performance.</a:t>
            </a:r>
            <a:endParaRPr sz="1300">
              <a:latin typeface="Arial"/>
              <a:ea typeface="Arial"/>
              <a:cs typeface="Arial"/>
              <a:sym typeface="Arial"/>
            </a:endParaRPr>
          </a:p>
          <a:p>
            <a:pPr marL="0" lvl="0" indent="0" algn="just" rtl="0">
              <a:lnSpc>
                <a:spcPct val="95000"/>
              </a:lnSpc>
              <a:spcBef>
                <a:spcPts val="0"/>
              </a:spcBef>
              <a:spcAft>
                <a:spcPts val="0"/>
              </a:spcAft>
              <a:buSzPts val="1018"/>
              <a:buNone/>
            </a:pPr>
            <a:endParaRPr sz="1300">
              <a:latin typeface="Arial"/>
              <a:ea typeface="Arial"/>
              <a:cs typeface="Arial"/>
              <a:sym typeface="Arial"/>
            </a:endParaRPr>
          </a:p>
          <a:p>
            <a:pPr marL="0" lvl="0" indent="0" algn="just" rtl="0">
              <a:lnSpc>
                <a:spcPct val="95000"/>
              </a:lnSpc>
              <a:spcBef>
                <a:spcPts val="0"/>
              </a:spcBef>
              <a:spcAft>
                <a:spcPts val="0"/>
              </a:spcAft>
              <a:buSzPts val="1018"/>
              <a:buNone/>
            </a:pPr>
            <a:r>
              <a:rPr lang="zh-CN" sz="1500" b="1">
                <a:latin typeface="Arial"/>
                <a:ea typeface="Arial"/>
                <a:cs typeface="Arial"/>
                <a:sym typeface="Arial"/>
              </a:rPr>
              <a:t>Natural Language Processing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Application of a simple multi-layer fully connected neural network in text classification.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Principles of RNNs models and how to use them in text classification tasks.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Utilizing pre-trained models (such as BERT) for text classification tasks.</a:t>
            </a:r>
            <a:endParaRPr sz="1300">
              <a:latin typeface="Arial"/>
              <a:ea typeface="Arial"/>
              <a:cs typeface="Arial"/>
              <a:sym typeface="Arial"/>
            </a:endParaRPr>
          </a:p>
          <a:p>
            <a:pPr marL="0" lvl="0" indent="0" algn="l" rtl="0">
              <a:lnSpc>
                <a:spcPct val="95000"/>
              </a:lnSpc>
              <a:spcBef>
                <a:spcPts val="0"/>
              </a:spcBef>
              <a:spcAft>
                <a:spcPts val="1200"/>
              </a:spcAft>
              <a:buSzPts val="1018"/>
              <a:buNone/>
            </a:pPr>
            <a:endParaRPr sz="1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Dataset</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zh-CN" sz="1500" b="1">
                <a:solidFill>
                  <a:srgbClr val="000000"/>
                </a:solidFill>
                <a:latin typeface="Arial"/>
                <a:ea typeface="Arial"/>
                <a:cs typeface="Arial"/>
                <a:sym typeface="Arial"/>
              </a:rPr>
              <a:t>FNC-1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well-known dataset in natural language processing and machine learning. The Fake News Challenge is an initiative that aims to explore and improve the automatic detection of fake news. The FNC-1 dataset specifically focuses on the task of stance detection, where the goal is to determine the stance of a body of text (typically a news article) with respect to a headline. The dataset was released as part of a competition.</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500" b="1">
                <a:solidFill>
                  <a:srgbClr val="000000"/>
                </a:solidFill>
                <a:latin typeface="Arial"/>
                <a:ea typeface="Arial"/>
                <a:cs typeface="Arial"/>
                <a:sym typeface="Arial"/>
              </a:rPr>
              <a:t>LIAR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dataset created for the purpose of advancing research in the field of fake news detection. It was introduced in the paper titled "Fake News: A New Benchmark Dataset" by William Yang Wang, published in 2017. The dataset is designed to facilitate the development and evaluation of algorithms for the automatic detection of fake news or misinformation.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Metric Method</a:t>
            </a:r>
            <a:endParaRPr/>
          </a:p>
        </p:txBody>
      </p:sp>
      <p:sp>
        <p:nvSpPr>
          <p:cNvPr id="110" name="Google Shape;110;p17"/>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zh-CN" sz="1500" b="1">
                <a:latin typeface="Arial"/>
                <a:ea typeface="Arial"/>
                <a:cs typeface="Arial"/>
                <a:sym typeface="Arial"/>
              </a:rPr>
              <a:t>Accuracy</a:t>
            </a:r>
            <a:r>
              <a:rPr lang="zh-CN" sz="1300">
                <a:latin typeface="Arial"/>
                <a:ea typeface="Arial"/>
                <a:cs typeface="Arial"/>
                <a:sym typeface="Arial"/>
              </a:rPr>
              <a:t>: The fraction of correct predictions among the total number of cases evaluated.</a:t>
            </a:r>
            <a:endParaRPr sz="1300">
              <a:latin typeface="Arial"/>
              <a:ea typeface="Arial"/>
              <a:cs typeface="Arial"/>
              <a:sym typeface="Arial"/>
            </a:endParaRPr>
          </a:p>
          <a:p>
            <a:pPr marL="0" lvl="0" indent="0" algn="just" rtl="0">
              <a:spcBef>
                <a:spcPts val="0"/>
              </a:spcBef>
              <a:spcAft>
                <a:spcPts val="0"/>
              </a:spcAft>
              <a:buNone/>
            </a:pPr>
            <a:r>
              <a:rPr lang="zh-CN" sz="1300">
                <a:latin typeface="Arial"/>
                <a:ea typeface="Arial"/>
                <a:cs typeface="Arial"/>
                <a:sym typeface="Arial"/>
              </a:rPr>
              <a:t>					</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Precision</a:t>
            </a:r>
            <a:r>
              <a:rPr lang="zh-CN" sz="1300">
                <a:latin typeface="Arial"/>
                <a:ea typeface="Arial"/>
                <a:cs typeface="Arial"/>
                <a:sym typeface="Arial"/>
              </a:rPr>
              <a:t>: The ratio of correctly predicted positive observations to the total predicted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Recall (Sensitivity)</a:t>
            </a:r>
            <a:r>
              <a:rPr lang="zh-CN" sz="1300">
                <a:latin typeface="Arial"/>
                <a:ea typeface="Arial"/>
                <a:cs typeface="Arial"/>
                <a:sym typeface="Arial"/>
              </a:rPr>
              <a:t>: The ratio of correctly predicted positive observations to all actual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500" b="1">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F1 Score</a:t>
            </a:r>
            <a:r>
              <a:rPr lang="zh-CN" sz="1300">
                <a:latin typeface="Arial"/>
                <a:ea typeface="Arial"/>
                <a:cs typeface="Arial"/>
                <a:sym typeface="Arial"/>
              </a:rPr>
              <a:t>: The weighted average of Precision and Recall.</a:t>
            </a:r>
            <a:endParaRPr sz="1300">
              <a:latin typeface="Arial"/>
              <a:ea typeface="Arial"/>
              <a:cs typeface="Arial"/>
              <a:sym typeface="Arial"/>
            </a:endParaRPr>
          </a:p>
          <a:p>
            <a:pPr marL="0" lvl="0" indent="0" algn="l" rtl="0">
              <a:spcBef>
                <a:spcPts val="0"/>
              </a:spcBef>
              <a:spcAft>
                <a:spcPts val="1200"/>
              </a:spcAft>
              <a:buNone/>
            </a:pPr>
            <a:endParaRPr sz="1300">
              <a:latin typeface="Arial"/>
              <a:ea typeface="Arial"/>
              <a:cs typeface="Arial"/>
              <a:sym typeface="Arial"/>
            </a:endParaRPr>
          </a:p>
        </p:txBody>
      </p:sp>
      <p:pic>
        <p:nvPicPr>
          <p:cNvPr id="111" name="Google Shape;111;p17"/>
          <p:cNvPicPr preferRelativeResize="0"/>
          <p:nvPr/>
        </p:nvPicPr>
        <p:blipFill>
          <a:blip r:embed="rId3">
            <a:alphaModFix/>
          </a:blip>
          <a:stretch>
            <a:fillRect/>
          </a:stretch>
        </p:blipFill>
        <p:spPr>
          <a:xfrm>
            <a:off x="2879150" y="1426500"/>
            <a:ext cx="3296875" cy="560750"/>
          </a:xfrm>
          <a:prstGeom prst="rect">
            <a:avLst/>
          </a:prstGeom>
          <a:noFill/>
          <a:ln>
            <a:noFill/>
          </a:ln>
        </p:spPr>
      </p:pic>
      <p:pic>
        <p:nvPicPr>
          <p:cNvPr id="112" name="Google Shape;112;p17"/>
          <p:cNvPicPr preferRelativeResize="0"/>
          <p:nvPr/>
        </p:nvPicPr>
        <p:blipFill>
          <a:blip r:embed="rId4">
            <a:alphaModFix/>
          </a:blip>
          <a:stretch>
            <a:fillRect/>
          </a:stretch>
        </p:blipFill>
        <p:spPr>
          <a:xfrm>
            <a:off x="3312000" y="2291375"/>
            <a:ext cx="2242977" cy="560750"/>
          </a:xfrm>
          <a:prstGeom prst="rect">
            <a:avLst/>
          </a:prstGeom>
          <a:noFill/>
          <a:ln>
            <a:noFill/>
          </a:ln>
        </p:spPr>
      </p:pic>
      <p:pic>
        <p:nvPicPr>
          <p:cNvPr id="113" name="Google Shape;113;p17"/>
          <p:cNvPicPr preferRelativeResize="0"/>
          <p:nvPr/>
        </p:nvPicPr>
        <p:blipFill>
          <a:blip r:embed="rId5">
            <a:alphaModFix/>
          </a:blip>
          <a:stretch>
            <a:fillRect/>
          </a:stretch>
        </p:blipFill>
        <p:spPr>
          <a:xfrm>
            <a:off x="3546288" y="3156250"/>
            <a:ext cx="1962600" cy="510675"/>
          </a:xfrm>
          <a:prstGeom prst="rect">
            <a:avLst/>
          </a:prstGeom>
          <a:noFill/>
          <a:ln>
            <a:noFill/>
          </a:ln>
        </p:spPr>
      </p:pic>
      <p:pic>
        <p:nvPicPr>
          <p:cNvPr id="114" name="Google Shape;114;p17"/>
          <p:cNvPicPr preferRelativeResize="0"/>
          <p:nvPr/>
        </p:nvPicPr>
        <p:blipFill>
          <a:blip r:embed="rId6">
            <a:alphaModFix/>
          </a:blip>
          <a:stretch>
            <a:fillRect/>
          </a:stretch>
        </p:blipFill>
        <p:spPr>
          <a:xfrm>
            <a:off x="3316586" y="4024225"/>
            <a:ext cx="2510819" cy="51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Baselines</a:t>
            </a:r>
            <a:endParaRPr/>
          </a:p>
        </p:txBody>
      </p:sp>
      <p:sp>
        <p:nvSpPr>
          <p:cNvPr id="120" name="Google Shape;120;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500" b="1">
                <a:latin typeface="Arial"/>
                <a:ea typeface="Arial"/>
                <a:cs typeface="Arial"/>
                <a:sym typeface="Arial"/>
              </a:rPr>
              <a:t>Simple Baseline</a:t>
            </a:r>
            <a:endParaRPr sz="1500" b="1">
              <a:latin typeface="Arial"/>
              <a:ea typeface="Arial"/>
              <a:cs typeface="Arial"/>
              <a:sym typeface="Arial"/>
            </a:endParaRPr>
          </a:p>
          <a:p>
            <a:pPr marL="0" lvl="0" indent="457200" algn="just" rtl="0">
              <a:spcBef>
                <a:spcPts val="1200"/>
              </a:spcBef>
              <a:spcAft>
                <a:spcPts val="0"/>
              </a:spcAft>
              <a:buNone/>
            </a:pPr>
            <a:r>
              <a:rPr lang="zh-CN" sz="1300">
                <a:solidFill>
                  <a:srgbClr val="000000"/>
                </a:solidFill>
                <a:latin typeface="Arial"/>
                <a:ea typeface="Arial"/>
                <a:cs typeface="Arial"/>
                <a:sym typeface="Arial"/>
              </a:rPr>
              <a:t>The simple baseline is built by a simple and shallow neural network written with Keras, consisting of a stack of densely connected layers (Dense) with the ‘relu’ activation function. The output layer uses the ‘sigmoid’ activation, appropriate for binary classification tasks.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l" rtl="0">
              <a:spcBef>
                <a:spcPts val="0"/>
              </a:spcBef>
              <a:spcAft>
                <a:spcPts val="0"/>
              </a:spcAft>
              <a:buNone/>
            </a:pPr>
            <a:r>
              <a:rPr lang="zh-CN" sz="1500" b="1">
                <a:latin typeface="Arial"/>
                <a:ea typeface="Arial"/>
                <a:cs typeface="Arial"/>
                <a:sym typeface="Arial"/>
              </a:rPr>
              <a:t>Strong Baseline</a:t>
            </a:r>
            <a:endParaRPr sz="1300">
              <a:solidFill>
                <a:srgbClr val="000000"/>
              </a:solidFill>
              <a:latin typeface="Arial"/>
              <a:ea typeface="Arial"/>
              <a:cs typeface="Arial"/>
              <a:sym typeface="Arial"/>
            </a:endParaRPr>
          </a:p>
          <a:p>
            <a:pPr marL="0" lvl="0" indent="457200" algn="just" rtl="0">
              <a:spcBef>
                <a:spcPts val="1200"/>
              </a:spcBef>
              <a:spcAft>
                <a:spcPts val="0"/>
              </a:spcAft>
              <a:buNone/>
            </a:pPr>
            <a:r>
              <a:rPr lang="zh-CN" sz="1200">
                <a:solidFill>
                  <a:srgbClr val="000000"/>
                </a:solidFill>
                <a:latin typeface="Arial"/>
                <a:ea typeface="Arial"/>
                <a:cs typeface="Arial"/>
                <a:sym typeface="Arial"/>
              </a:rPr>
              <a:t>The strong baseline is built by LSTMs that are used to process word vectors generated from news content(FNC and LIAR datasets). By utilizing the word2vec model to convert text into numerical vectors, these vectors become the input for the LSTM network.</a:t>
            </a:r>
            <a:endParaRPr sz="1200">
              <a:solidFill>
                <a:srgbClr val="000000"/>
              </a:solidFill>
              <a:latin typeface="Arial"/>
              <a:ea typeface="Arial"/>
              <a:cs typeface="Arial"/>
              <a:sym typeface="Arial"/>
            </a:endParaRPr>
          </a:p>
          <a:p>
            <a:pPr marL="0" lvl="0" indent="0" algn="l" rtl="0">
              <a:spcBef>
                <a:spcPts val="0"/>
              </a:spcBef>
              <a:spcAft>
                <a:spcPts val="1200"/>
              </a:spcAft>
              <a:buNone/>
            </a:pPr>
            <a:endParaRPr sz="1500"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Simple Baseline</a:t>
            </a:r>
            <a:endParaRPr/>
          </a:p>
        </p:txBody>
      </p:sp>
      <p:sp>
        <p:nvSpPr>
          <p:cNvPr id="126" name="Google Shape;126;p19"/>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We use two datasets in this project. It reads data from two distinct datasets, the LIAR dataset and the FNC-1 dataset, processes the text to remove noise and standardize the format, and subsequently converts the textual data into numerical representations using Term FrequencyInverse Document Frequency (TF-IDF) vectorization. Specifically, we map the multi-class labels from both datasets to a binary classification scheme:</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LIAR dataset, statements categorized as “false”, “half-true”, “pants-fire”, and “barelytrue” are mapped to 0, and “mostly-true”, and “true” are mapped to 1.</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FNC-1 dataset, labels “agree”, “disagree”, and “discuss” are mapped to 1, while “unrelated is mapped to 0. This mapping suggests a focus on distinguishing related from unrelated statements rather than the traditional stance detection.</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We train a 4-layer neural network model with only the LIAR dataset of 10 epochs and a batch size of 256. The accuracy on testset is </a:t>
            </a:r>
            <a:r>
              <a:rPr lang="zh-CN" sz="1120" b="1" dirty="0">
                <a:solidFill>
                  <a:srgbClr val="000000"/>
                </a:solidFill>
                <a:latin typeface="Arial"/>
                <a:ea typeface="Arial"/>
                <a:cs typeface="Arial"/>
                <a:sym typeface="Arial"/>
              </a:rPr>
              <a:t>64.72% </a:t>
            </a:r>
            <a:r>
              <a:rPr lang="zh-CN" sz="1120" dirty="0">
                <a:solidFill>
                  <a:srgbClr val="000000"/>
                </a:solidFill>
                <a:latin typeface="Arial"/>
                <a:ea typeface="Arial"/>
                <a:cs typeface="Arial"/>
                <a:sym typeface="Arial"/>
              </a:rPr>
              <a:t>and the F1 score is </a:t>
            </a:r>
            <a:r>
              <a:rPr lang="zh-CN" sz="1120" b="1" dirty="0">
                <a:solidFill>
                  <a:srgbClr val="000000"/>
                </a:solidFill>
                <a:latin typeface="Arial"/>
                <a:ea typeface="Arial"/>
                <a:cs typeface="Arial"/>
                <a:sym typeface="Arial"/>
              </a:rPr>
              <a:t>0.40</a:t>
            </a:r>
            <a:r>
              <a:rPr lang="zh-CN" sz="1120" dirty="0">
                <a:solidFill>
                  <a:srgbClr val="000000"/>
                </a:solidFill>
                <a:latin typeface="Arial"/>
                <a:ea typeface="Arial"/>
                <a:cs typeface="Arial"/>
                <a:sym typeface="Arial"/>
              </a:rPr>
              <a:t>.</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To use the FNC dataset which gives the relation label for news body and news title, we trained a simple neural network. We got </a:t>
            </a:r>
            <a:r>
              <a:rPr lang="zh-CN" sz="1120" b="1" i="1" dirty="0">
                <a:solidFill>
                  <a:srgbClr val="000000"/>
                </a:solidFill>
                <a:latin typeface="Arial"/>
                <a:ea typeface="Arial"/>
                <a:cs typeface="Arial"/>
                <a:sym typeface="Arial"/>
              </a:rPr>
              <a:t>64.85% </a:t>
            </a:r>
            <a:r>
              <a:rPr lang="zh-CN" sz="1120" dirty="0">
                <a:solidFill>
                  <a:srgbClr val="000000"/>
                </a:solidFill>
                <a:latin typeface="Arial"/>
                <a:ea typeface="Arial"/>
                <a:cs typeface="Arial"/>
                <a:sym typeface="Arial"/>
              </a:rPr>
              <a:t>accuracy and </a:t>
            </a:r>
            <a:r>
              <a:rPr lang="zh-CN" sz="1120" b="1" i="1" dirty="0">
                <a:solidFill>
                  <a:srgbClr val="000000"/>
                </a:solidFill>
                <a:latin typeface="Arial"/>
                <a:ea typeface="Arial"/>
                <a:cs typeface="Arial"/>
                <a:sym typeface="Arial"/>
              </a:rPr>
              <a:t>0.51 </a:t>
            </a:r>
            <a:r>
              <a:rPr lang="zh-CN" sz="1120" dirty="0">
                <a:solidFill>
                  <a:srgbClr val="000000"/>
                </a:solidFill>
                <a:latin typeface="Arial"/>
                <a:ea typeface="Arial"/>
                <a:cs typeface="Arial"/>
                <a:sym typeface="Arial"/>
              </a:rPr>
              <a:t>f1 score for this model. We are assuming this model should have some feature extraction function after training. Then, we feed the LIAR data into this model, we can get a binary label indicating a potential relationship between the first sentence and the rest sentence.</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With the extra feature obtained from the FNC model, we train a new neural network with the structure as the first model. The f1 score is better than the model using just LIAR dataset - </a:t>
            </a:r>
            <a:r>
              <a:rPr lang="zh-CN" sz="1120" b="1" dirty="0">
                <a:solidFill>
                  <a:srgbClr val="000000"/>
                </a:solidFill>
                <a:latin typeface="Arial"/>
                <a:ea typeface="Arial"/>
                <a:cs typeface="Arial"/>
                <a:sym typeface="Arial"/>
              </a:rPr>
              <a:t>0.45</a:t>
            </a:r>
            <a:r>
              <a:rPr lang="zh-CN" sz="1120" dirty="0">
                <a:solidFill>
                  <a:srgbClr val="000000"/>
                </a:solidFill>
                <a:latin typeface="Arial"/>
                <a:ea typeface="Arial"/>
                <a:cs typeface="Arial"/>
                <a:sym typeface="Arial"/>
              </a:rPr>
              <a:t>, but the accuracy, </a:t>
            </a:r>
            <a:r>
              <a:rPr lang="zh-CN" sz="1120" b="1" dirty="0">
                <a:solidFill>
                  <a:srgbClr val="000000"/>
                </a:solidFill>
                <a:latin typeface="Arial"/>
                <a:ea typeface="Arial"/>
                <a:cs typeface="Arial"/>
                <a:sym typeface="Arial"/>
              </a:rPr>
              <a:t>62.11%</a:t>
            </a:r>
            <a:r>
              <a:rPr lang="zh-CN" sz="1120" dirty="0">
                <a:solidFill>
                  <a:srgbClr val="000000"/>
                </a:solidFill>
                <a:latin typeface="Arial"/>
                <a:ea typeface="Arial"/>
                <a:cs typeface="Arial"/>
                <a:sym typeface="Arial"/>
              </a:rPr>
              <a:t>, is lower than the first model.</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en-US" altLang="zh-CN" sz="1120" dirty="0">
                <a:solidFill>
                  <a:srgbClr val="000000"/>
                </a:solidFill>
                <a:latin typeface="Arial"/>
                <a:ea typeface="Arial"/>
                <a:cs typeface="Arial"/>
                <a:sym typeface="Arial"/>
              </a:rPr>
              <a:t>            We noticed that the best result </a:t>
            </a:r>
            <a:r>
              <a:rPr lang="zh-CN" sz="1120" dirty="0">
                <a:solidFill>
                  <a:srgbClr val="000000"/>
                </a:solidFill>
                <a:latin typeface="Arial"/>
                <a:ea typeface="Arial"/>
                <a:cs typeface="Arial"/>
                <a:sym typeface="Arial"/>
              </a:rPr>
              <a:t>on the LIAR-PLUS test set</a:t>
            </a:r>
            <a:r>
              <a:rPr lang="en-US" altLang="zh-CN" sz="1120" dirty="0">
                <a:solidFill>
                  <a:srgbClr val="000000"/>
                </a:solidFill>
                <a:latin typeface="Arial"/>
                <a:ea typeface="Arial"/>
                <a:cs typeface="Arial"/>
                <a:sym typeface="Arial"/>
              </a:rPr>
              <a:t> is</a:t>
            </a:r>
            <a:r>
              <a:rPr lang="zh-CN" sz="1120" dirty="0">
                <a:solidFill>
                  <a:srgbClr val="000000"/>
                </a:solidFill>
                <a:latin typeface="Arial"/>
                <a:ea typeface="Arial"/>
                <a:cs typeface="Arial"/>
                <a:sym typeface="Arial"/>
              </a:rPr>
              <a:t> </a:t>
            </a:r>
            <a:r>
              <a:rPr lang="zh-CN" sz="1120" b="1" dirty="0">
                <a:solidFill>
                  <a:srgbClr val="000000"/>
                </a:solidFill>
                <a:latin typeface="Arial"/>
                <a:ea typeface="Arial"/>
                <a:cs typeface="Arial"/>
                <a:sym typeface="Arial"/>
              </a:rPr>
              <a:t>77.2% </a:t>
            </a:r>
            <a:r>
              <a:rPr lang="zh-CN" sz="1120" dirty="0">
                <a:solidFill>
                  <a:srgbClr val="000000"/>
                </a:solidFill>
                <a:latin typeface="Arial"/>
                <a:ea typeface="Arial"/>
                <a:cs typeface="Arial"/>
                <a:sym typeface="Arial"/>
              </a:rPr>
              <a:t>accuracy for binary classification, and a </a:t>
            </a:r>
            <a:r>
              <a:rPr lang="zh-CN" sz="1120" b="1" dirty="0">
                <a:solidFill>
                  <a:srgbClr val="000000"/>
                </a:solidFill>
                <a:latin typeface="Arial"/>
                <a:ea typeface="Arial"/>
                <a:cs typeface="Arial"/>
                <a:sym typeface="Arial"/>
              </a:rPr>
              <a:t>37.4% </a:t>
            </a:r>
            <a:r>
              <a:rPr lang="zh-CN" sz="1120" dirty="0">
                <a:solidFill>
                  <a:srgbClr val="000000"/>
                </a:solidFill>
                <a:latin typeface="Arial"/>
                <a:ea typeface="Arial"/>
                <a:cs typeface="Arial"/>
                <a:sym typeface="Arial"/>
              </a:rPr>
              <a:t>accuracy for 6-class classification. </a:t>
            </a:r>
            <a:endParaRPr sz="1120" dirty="0">
              <a:solidFill>
                <a:srgbClr val="000000"/>
              </a:solidFill>
              <a:latin typeface="Arial"/>
              <a:ea typeface="Arial"/>
              <a:cs typeface="Arial"/>
              <a:sym typeface="Arial"/>
            </a:endParaRPr>
          </a:p>
          <a:p>
            <a:pPr marL="0" lvl="0" indent="0" algn="l" rtl="0">
              <a:lnSpc>
                <a:spcPct val="95000"/>
              </a:lnSpc>
              <a:spcBef>
                <a:spcPts val="0"/>
              </a:spcBef>
              <a:spcAft>
                <a:spcPts val="1200"/>
              </a:spcAft>
              <a:buSzPts val="935"/>
              <a:buNone/>
            </a:pPr>
            <a:endParaRPr sz="1629"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Strong Baseline</a:t>
            </a:r>
            <a:endParaRPr/>
          </a:p>
        </p:txBody>
      </p:sp>
      <p:sp>
        <p:nvSpPr>
          <p:cNvPr id="132" name="Google Shape;132;p20"/>
          <p:cNvSpPr txBox="1">
            <a:spLocks noGrp="1"/>
          </p:cNvSpPr>
          <p:nvPr>
            <p:ph type="body" idx="1"/>
          </p:nvPr>
        </p:nvSpPr>
        <p:spPr>
          <a:xfrm>
            <a:off x="311700" y="1311000"/>
            <a:ext cx="8520600" cy="2521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a:solidFill>
                  <a:srgbClr val="000000"/>
                </a:solidFill>
                <a:latin typeface="Arial"/>
                <a:ea typeface="Arial"/>
                <a:cs typeface="Arial"/>
                <a:sym typeface="Arial"/>
              </a:rPr>
              <a:t>Traditional RNNs may have problems on long-term dependencies due to the vanishing gradient problem. LSTMs solves this with the structure of input, forget, and output gates. It allow them to retain information over longer periods, which is crucial for understanding the context in news articles. Unlike feedforward networks, LSTMs can model sequences of variable lengths, which is essential in news content where article lengths can vary significantly. In this project, the LSTM structure is a double-layered LSTM with 128 hidden units per layer, incorporating dropout of 0.5 for regularization. The batch size is 64. It processes input features through these LSTM layers, followed by a dropout and a linear layer, to perform binary classification of textual data for fake news detection.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Extension</a:t>
            </a:r>
            <a:r>
              <a:rPr lang="zh-CN" dirty="0"/>
              <a:t>-</a:t>
            </a:r>
            <a:r>
              <a:rPr lang="en-US" altLang="zh-CN" dirty="0"/>
              <a:t>1: LSTM</a:t>
            </a:r>
            <a:endParaRPr dirty="0"/>
          </a:p>
        </p:txBody>
      </p:sp>
      <p:sp>
        <p:nvSpPr>
          <p:cNvPr id="138" name="Google Shape;138;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dirty="0">
                <a:solidFill>
                  <a:srgbClr val="000000"/>
                </a:solidFill>
                <a:latin typeface="Arial"/>
                <a:ea typeface="Arial"/>
                <a:cs typeface="Arial"/>
                <a:sym typeface="Arial"/>
              </a:rPr>
              <a:t>In this </a:t>
            </a:r>
            <a:r>
              <a:rPr lang="en-US" altLang="zh-CN" sz="1300" dirty="0">
                <a:solidFill>
                  <a:srgbClr val="000000"/>
                </a:solidFill>
                <a:latin typeface="Arial"/>
                <a:ea typeface="Arial"/>
                <a:cs typeface="Arial"/>
                <a:sym typeface="Arial"/>
              </a:rPr>
              <a:t>extension</a:t>
            </a:r>
            <a:r>
              <a:rPr lang="zh-CN" sz="1300" dirty="0">
                <a:solidFill>
                  <a:srgbClr val="000000"/>
                </a:solidFill>
                <a:latin typeface="Arial"/>
                <a:ea typeface="Arial"/>
                <a:cs typeface="Arial"/>
                <a:sym typeface="Arial"/>
              </a:rPr>
              <a:t>, we used the </a:t>
            </a:r>
            <a:r>
              <a:rPr lang="zh-CN" sz="1300" i="1" dirty="0">
                <a:solidFill>
                  <a:srgbClr val="000000"/>
                </a:solidFill>
                <a:latin typeface="Arial"/>
                <a:ea typeface="Arial"/>
                <a:cs typeface="Arial"/>
                <a:sym typeface="Arial"/>
              </a:rPr>
              <a:t>"bert-base-uncased" </a:t>
            </a:r>
            <a:r>
              <a:rPr lang="zh-CN" sz="1300" dirty="0">
                <a:solidFill>
                  <a:srgbClr val="000000"/>
                </a:solidFill>
                <a:latin typeface="Arial"/>
                <a:ea typeface="Arial"/>
                <a:cs typeface="Arial"/>
                <a:sym typeface="Arial"/>
              </a:rPr>
              <a:t>model from HuggingFace. Considering model training time, complexity leading to overfitting, and GPU memory constraints, we set the number of BERT model layers to 2. When constructing the model, we used the </a:t>
            </a:r>
            <a:r>
              <a:rPr lang="zh-CN" sz="1300" i="1" dirty="0">
                <a:solidFill>
                  <a:srgbClr val="000000"/>
                </a:solidFill>
                <a:latin typeface="Arial"/>
                <a:ea typeface="Arial"/>
                <a:cs typeface="Arial"/>
                <a:sym typeface="Arial"/>
              </a:rPr>
              <a:t>AutoTokenizer</a:t>
            </a:r>
            <a:r>
              <a:rPr lang="zh-CN" sz="1300" dirty="0">
                <a:solidFill>
                  <a:srgbClr val="000000"/>
                </a:solidFill>
                <a:latin typeface="Arial"/>
                <a:ea typeface="Arial"/>
                <a:cs typeface="Arial"/>
                <a:sym typeface="Arial"/>
              </a:rPr>
              <a:t> and </a:t>
            </a:r>
            <a:r>
              <a:rPr lang="zh-CN" sz="1300" i="1" dirty="0">
                <a:solidFill>
                  <a:srgbClr val="000000"/>
                </a:solidFill>
                <a:latin typeface="Arial"/>
                <a:ea typeface="Arial"/>
                <a:cs typeface="Arial"/>
                <a:sym typeface="Arial"/>
              </a:rPr>
              <a:t>AutoModelForSequenceClassification</a:t>
            </a:r>
            <a:r>
              <a:rPr lang="zh-CN" sz="1300" dirty="0">
                <a:solidFill>
                  <a:srgbClr val="000000"/>
                </a:solidFill>
                <a:latin typeface="Arial"/>
                <a:ea typeface="Arial"/>
                <a:cs typeface="Arial"/>
                <a:sym typeface="Arial"/>
              </a:rPr>
              <a:t> from the transformers library to load the tokenizer and model, respectively. For model training, we employed the AdamW optimizer, which introduces weight decay to address potential overfitting issues with Adam in certain cases. The learning rate was set to 2e-5, and weight decay was set to 0.01. Additionally, we used a learning rate scheduler, starting with a small learning rate in the early training stages, gradually increasing it, and then maintaining a relatively stable learning rate in the later stages. This helps improve the model's stability in the early training phase and accelerates convergence in the later stages. We set the warm-up steps to 0.1 times the total steps.</a:t>
            </a:r>
            <a:endParaRPr sz="13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1564</Words>
  <Application>Microsoft Office PowerPoint</Application>
  <PresentationFormat>全屏显示(16:9)</PresentationFormat>
  <Paragraphs>76</Paragraphs>
  <Slides>12</Slides>
  <Notes>11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Roboto</vt:lpstr>
      <vt:lpstr>Arial</vt:lpstr>
      <vt:lpstr>Geometric</vt:lpstr>
      <vt:lpstr>Fake News Detection</vt:lpstr>
      <vt:lpstr>Topic</vt:lpstr>
      <vt:lpstr>Relation</vt:lpstr>
      <vt:lpstr>Dataset</vt:lpstr>
      <vt:lpstr>Metric Method</vt:lpstr>
      <vt:lpstr>Baselines</vt:lpstr>
      <vt:lpstr>Simple Baseline</vt:lpstr>
      <vt:lpstr>Strong Baseline</vt:lpstr>
      <vt:lpstr>Extension-1: LSTM</vt:lpstr>
      <vt:lpstr>Extension-2: BERT + LSTM</vt:lpstr>
      <vt:lpstr>Model Evaluation Metrics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Kaiwen Hu</cp:lastModifiedBy>
  <cp:revision>8</cp:revision>
  <dcterms:modified xsi:type="dcterms:W3CDTF">2023-12-22T19:45:56Z</dcterms:modified>
</cp:coreProperties>
</file>