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1" autoAdjust="0"/>
    <p:restoredTop sz="75185" autoAdjust="0"/>
  </p:normalViewPr>
  <p:slideViewPr>
    <p:cSldViewPr snapToGrid="0">
      <p:cViewPr varScale="1">
        <p:scale>
          <a:sx n="113" d="100"/>
          <a:sy n="113" d="100"/>
        </p:scale>
        <p:origin x="145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altLang="zh-CN" sz="1800" dirty="0" err="1"/>
              <a:t>Kaiwen</a:t>
            </a:r>
            <a:r>
              <a:rPr lang="en-US" altLang="zh-CN" sz="1800" dirty="0"/>
              <a:t> Hu, </a:t>
            </a:r>
            <a:r>
              <a:rPr lang="en-US" altLang="zh-CN" sz="1800" dirty="0" err="1"/>
              <a:t>Yijia</a:t>
            </a:r>
            <a:r>
              <a:rPr lang="en-US" altLang="zh-CN" sz="1800" dirty="0"/>
              <a:t> Xue, </a:t>
            </a:r>
            <a:r>
              <a:rPr lang="en-US" altLang="zh-CN" sz="1800" dirty="0" err="1"/>
              <a:t>Yuzhao</a:t>
            </a:r>
            <a:r>
              <a:rPr lang="en-US" altLang="zh-CN" sz="1800" dirty="0"/>
              <a:t> Kang, </a:t>
            </a:r>
            <a:r>
              <a:rPr lang="en-US" altLang="zh-CN" sz="1800" dirty="0" err="1"/>
              <a:t>Zhixuan</a:t>
            </a:r>
            <a:r>
              <a:rPr lang="en-US" altLang="zh-CN" sz="1800"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1716658513"/>
              </p:ext>
            </p:extLst>
          </p:nvPr>
        </p:nvGraphicFramePr>
        <p:xfrm>
          <a:off x="952500" y="1809750"/>
          <a:ext cx="7239000" cy="2224920"/>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a:t>Accuarcy</a:t>
                      </a:r>
                      <a:endParaRPr/>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dirty="0"/>
                        <a:t>Simple Baseline</a:t>
                      </a:r>
                      <a:r>
                        <a:rPr lang="en-US" altLang="zh-CN" dirty="0"/>
                        <a:t>:</a:t>
                      </a:r>
                    </a:p>
                    <a:p>
                      <a:pPr marL="0" lvl="0" indent="0" algn="ctr" rtl="0">
                        <a:spcBef>
                          <a:spcPts val="0"/>
                        </a:spcBef>
                        <a:spcAft>
                          <a:spcPts val="0"/>
                        </a:spcAft>
                        <a:buNone/>
                      </a:pPr>
                      <a:r>
                        <a:rPr lang="en-US" altLang="zh-CN" dirty="0"/>
                        <a:t>Feed Forward Network</a:t>
                      </a:r>
                      <a:endParaRPr dirty="0"/>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dirty="0"/>
                        <a:t>64.72%</a:t>
                      </a:r>
                      <a:endParaRPr dirty="0"/>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dirty="0"/>
                        <a:t>Strong Baseline</a:t>
                      </a:r>
                      <a:r>
                        <a:rPr lang="en-US" altLang="zh-CN" dirty="0"/>
                        <a:t>:</a:t>
                      </a:r>
                    </a:p>
                    <a:p>
                      <a:pPr marL="0" lvl="0" indent="0" algn="ctr" rtl="0">
                        <a:spcBef>
                          <a:spcPts val="0"/>
                        </a:spcBef>
                        <a:spcAft>
                          <a:spcPts val="0"/>
                        </a:spcAft>
                        <a:buNone/>
                      </a:pPr>
                      <a:r>
                        <a:rPr lang="en-US" dirty="0"/>
                        <a:t>LSTM</a:t>
                      </a:r>
                      <a:endParaRPr dirty="0"/>
                    </a:p>
                  </a:txBody>
                  <a:tcPr marL="91425" marR="91425" marT="91425" marB="91425"/>
                </a:tc>
                <a:tc>
                  <a:txBody>
                    <a:bodyPr/>
                    <a:lstStyle/>
                    <a:p>
                      <a:pPr marL="0" lvl="0" indent="0" algn="ctr" rtl="0">
                        <a:spcBef>
                          <a:spcPts val="0"/>
                        </a:spcBef>
                        <a:spcAft>
                          <a:spcPts val="0"/>
                        </a:spcAft>
                        <a:buNone/>
                      </a:pPr>
                      <a:r>
                        <a:rPr lang="en-US" altLang="zh-CN" dirty="0"/>
                        <a:t>61.64</a:t>
                      </a:r>
                      <a:r>
                        <a:rPr lang="zh-CN" dirty="0"/>
                        <a:t>%</a:t>
                      </a:r>
                      <a:endParaRPr sz="1700" dirty="0"/>
                    </a:p>
                  </a:txBody>
                  <a:tcPr marL="91425" marR="91425" marT="91425" marB="91425"/>
                </a:tc>
                <a:tc>
                  <a:txBody>
                    <a:bodyPr/>
                    <a:lstStyle/>
                    <a:p>
                      <a:pPr marL="0" lvl="0" indent="0" algn="ctr" rtl="0">
                        <a:spcBef>
                          <a:spcPts val="0"/>
                        </a:spcBef>
                        <a:spcAft>
                          <a:spcPts val="0"/>
                        </a:spcAft>
                        <a:buNone/>
                      </a:pPr>
                      <a:r>
                        <a:rPr lang="zh-CN" dirty="0"/>
                        <a:t>0.</a:t>
                      </a:r>
                      <a:r>
                        <a:rPr lang="en-US" altLang="zh-CN" dirty="0"/>
                        <a:t>52</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r>
                        <a:rPr lang="en-US" altLang="zh-CN" dirty="0"/>
                        <a:t>:</a:t>
                      </a:r>
                    </a:p>
                    <a:p>
                      <a:pPr marL="0" lvl="0" indent="0" algn="ctr" rtl="0">
                        <a:spcBef>
                          <a:spcPts val="0"/>
                        </a:spcBef>
                        <a:spcAft>
                          <a:spcPts val="0"/>
                        </a:spcAft>
                        <a:buNone/>
                      </a:pPr>
                      <a:r>
                        <a:rPr lang="en-US" dirty="0"/>
                        <a:t>BERT</a:t>
                      </a:r>
                      <a:endParaRPr dirty="0"/>
                    </a:p>
                  </a:txBody>
                  <a:tcPr marL="91425" marR="91425" marT="91425" marB="91425"/>
                </a:tc>
                <a:tc>
                  <a:txBody>
                    <a:bodyPr/>
                    <a:lstStyle/>
                    <a:p>
                      <a:pPr marL="0" lvl="0" indent="0" algn="ctr" rtl="0">
                        <a:lnSpc>
                          <a:spcPct val="115000"/>
                        </a:lnSpc>
                        <a:spcBef>
                          <a:spcPts val="0"/>
                        </a:spcBef>
                        <a:spcAft>
                          <a:spcPts val="0"/>
                        </a:spcAft>
                        <a:buNone/>
                      </a:pPr>
                      <a:r>
                        <a:rPr lang="zh-CN" dirty="0"/>
                        <a:t>68.63%</a:t>
                      </a:r>
                      <a:endParaRPr dirty="0"/>
                    </a:p>
                  </a:txBody>
                  <a:tcPr marL="91425" marR="91425" marT="91425" marB="91425"/>
                </a:tc>
                <a:tc>
                  <a:txBody>
                    <a:bodyPr/>
                    <a:lstStyle/>
                    <a:p>
                      <a:pPr marL="0" lvl="0" indent="0" algn="ctr" rtl="0">
                        <a:spcBef>
                          <a:spcPts val="0"/>
                        </a:spcBef>
                        <a:spcAft>
                          <a:spcPts val="0"/>
                        </a:spcAft>
                        <a:buNone/>
                      </a:pPr>
                      <a:r>
                        <a:rPr lang="zh-CN" dirty="0"/>
                        <a:t>0.56</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8" y="31562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Term FrequencyInverse Document Frequency (TF-IDF) vectorization. Specifically, we map the multi-class labels from both datasets to a binary classification scheme:</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train a 4-layer neural network model with only the LIAR dataset of 10 epochs and a batch size of 256. The accuracy on testset is </a:t>
            </a:r>
            <a:r>
              <a:rPr lang="zh-CN" sz="1120" b="1" dirty="0">
                <a:solidFill>
                  <a:srgbClr val="000000"/>
                </a:solidFill>
                <a:latin typeface="Arial"/>
                <a:ea typeface="Arial"/>
                <a:cs typeface="Arial"/>
                <a:sym typeface="Arial"/>
              </a:rPr>
              <a:t>64.72% </a:t>
            </a:r>
            <a:r>
              <a:rPr lang="zh-CN" sz="1120" dirty="0">
                <a:solidFill>
                  <a:srgbClr val="000000"/>
                </a:solidFill>
                <a:latin typeface="Arial"/>
                <a:ea typeface="Arial"/>
                <a:cs typeface="Arial"/>
                <a:sym typeface="Arial"/>
              </a:rPr>
              <a:t>and the F1 score is </a:t>
            </a:r>
            <a:r>
              <a:rPr lang="zh-CN" sz="1120" b="1" dirty="0">
                <a:solidFill>
                  <a:srgbClr val="000000"/>
                </a:solidFill>
                <a:latin typeface="Arial"/>
                <a:ea typeface="Arial"/>
                <a:cs typeface="Arial"/>
                <a:sym typeface="Arial"/>
              </a:rPr>
              <a:t>0.40</a:t>
            </a:r>
            <a:r>
              <a:rPr lang="zh-CN" sz="1120" dirty="0">
                <a:solidFill>
                  <a:srgbClr val="000000"/>
                </a:solidFill>
                <a:latin typeface="Arial"/>
                <a:ea typeface="Arial"/>
                <a:cs typeface="Arial"/>
                <a:sym typeface="Arial"/>
              </a:rPr>
              <a:t>.</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To use the FNC dataset which gives the relation label for news body and news title, we trained a simple neural network. We got </a:t>
            </a:r>
            <a:r>
              <a:rPr lang="zh-CN" sz="1120" b="1" i="1" dirty="0">
                <a:solidFill>
                  <a:srgbClr val="000000"/>
                </a:solidFill>
                <a:latin typeface="Arial"/>
                <a:ea typeface="Arial"/>
                <a:cs typeface="Arial"/>
                <a:sym typeface="Arial"/>
              </a:rPr>
              <a:t>64.85% </a:t>
            </a:r>
            <a:r>
              <a:rPr lang="zh-CN" sz="1120" dirty="0">
                <a:solidFill>
                  <a:srgbClr val="000000"/>
                </a:solidFill>
                <a:latin typeface="Arial"/>
                <a:ea typeface="Arial"/>
                <a:cs typeface="Arial"/>
                <a:sym typeface="Arial"/>
              </a:rPr>
              <a:t>accuracy and </a:t>
            </a:r>
            <a:r>
              <a:rPr lang="zh-CN" sz="1120" b="1" i="1" dirty="0">
                <a:solidFill>
                  <a:srgbClr val="000000"/>
                </a:solidFill>
                <a:latin typeface="Arial"/>
                <a:ea typeface="Arial"/>
                <a:cs typeface="Arial"/>
                <a:sym typeface="Arial"/>
              </a:rPr>
              <a:t>0.51 </a:t>
            </a:r>
            <a:r>
              <a:rPr lang="zh-CN" sz="1120" dirty="0">
                <a:solidFill>
                  <a:srgbClr val="000000"/>
                </a:solidFill>
                <a:latin typeface="Arial"/>
                <a:ea typeface="Arial"/>
                <a:cs typeface="Arial"/>
                <a:sym typeface="Arial"/>
              </a:rPr>
              <a:t>f1 score for this model. We are assuming this model should have some feature extraction function after training. Then, we feed the LIAR data into this model, we can get a binary label indicating a potential relationship between the first sentence and the rest sentence.</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With the extra feature obtained from the FNC model, we train a new neural network with the structure as the first model. The f1 score is better than the model using just LIAR dataset - </a:t>
            </a:r>
            <a:r>
              <a:rPr lang="zh-CN" sz="1120" b="1" dirty="0">
                <a:solidFill>
                  <a:srgbClr val="000000"/>
                </a:solidFill>
                <a:latin typeface="Arial"/>
                <a:ea typeface="Arial"/>
                <a:cs typeface="Arial"/>
                <a:sym typeface="Arial"/>
              </a:rPr>
              <a:t>0.45</a:t>
            </a:r>
            <a:r>
              <a:rPr lang="zh-CN" sz="1120" dirty="0">
                <a:solidFill>
                  <a:srgbClr val="000000"/>
                </a:solidFill>
                <a:latin typeface="Arial"/>
                <a:ea typeface="Arial"/>
                <a:cs typeface="Arial"/>
                <a:sym typeface="Arial"/>
              </a:rPr>
              <a:t>, but the accuracy, </a:t>
            </a:r>
            <a:r>
              <a:rPr lang="zh-CN" sz="1120" b="1" dirty="0">
                <a:solidFill>
                  <a:srgbClr val="000000"/>
                </a:solidFill>
                <a:latin typeface="Arial"/>
                <a:ea typeface="Arial"/>
                <a:cs typeface="Arial"/>
                <a:sym typeface="Arial"/>
              </a:rPr>
              <a:t>62.11%</a:t>
            </a:r>
            <a:r>
              <a:rPr lang="zh-CN" sz="1120" dirty="0">
                <a:solidFill>
                  <a:srgbClr val="000000"/>
                </a:solidFill>
                <a:latin typeface="Arial"/>
                <a:ea typeface="Arial"/>
                <a:cs typeface="Arial"/>
                <a:sym typeface="Arial"/>
              </a:rPr>
              <a:t>, is lower than the first model.</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en-US" altLang="zh-CN" sz="1120" dirty="0">
                <a:solidFill>
                  <a:srgbClr val="000000"/>
                </a:solidFill>
                <a:latin typeface="Arial"/>
                <a:ea typeface="Arial"/>
                <a:cs typeface="Arial"/>
                <a:sym typeface="Arial"/>
              </a:rPr>
              <a:t>            We noticed that the best result </a:t>
            </a:r>
            <a:r>
              <a:rPr lang="zh-CN" sz="1120" dirty="0">
                <a:solidFill>
                  <a:srgbClr val="000000"/>
                </a:solidFill>
                <a:latin typeface="Arial"/>
                <a:ea typeface="Arial"/>
                <a:cs typeface="Arial"/>
                <a:sym typeface="Arial"/>
              </a:rPr>
              <a:t>on the LIAR-PLUS test set</a:t>
            </a:r>
            <a:r>
              <a:rPr lang="en-US" altLang="zh-CN" sz="1120" dirty="0">
                <a:solidFill>
                  <a:srgbClr val="000000"/>
                </a:solidFill>
                <a:latin typeface="Arial"/>
                <a:ea typeface="Arial"/>
                <a:cs typeface="Arial"/>
                <a:sym typeface="Arial"/>
              </a:rPr>
              <a:t> is</a:t>
            </a:r>
            <a:r>
              <a:rPr lang="zh-CN" sz="1120" dirty="0">
                <a:solidFill>
                  <a:srgbClr val="000000"/>
                </a:solidFill>
                <a:latin typeface="Arial"/>
                <a:ea typeface="Arial"/>
                <a:cs typeface="Arial"/>
                <a:sym typeface="Arial"/>
              </a:rPr>
              <a:t> </a:t>
            </a:r>
            <a:r>
              <a:rPr lang="zh-CN" sz="1120" b="1" dirty="0">
                <a:solidFill>
                  <a:srgbClr val="000000"/>
                </a:solidFill>
                <a:latin typeface="Arial"/>
                <a:ea typeface="Arial"/>
                <a:cs typeface="Arial"/>
                <a:sym typeface="Arial"/>
              </a:rPr>
              <a:t>77.2% </a:t>
            </a:r>
            <a:r>
              <a:rPr lang="zh-CN" sz="1120" dirty="0">
                <a:solidFill>
                  <a:srgbClr val="000000"/>
                </a:solidFill>
                <a:latin typeface="Arial"/>
                <a:ea typeface="Arial"/>
                <a:cs typeface="Arial"/>
                <a:sym typeface="Arial"/>
              </a:rPr>
              <a:t>accuracy for binary classification, and a </a:t>
            </a:r>
            <a:r>
              <a:rPr lang="zh-CN" sz="1120" b="1" dirty="0">
                <a:solidFill>
                  <a:srgbClr val="000000"/>
                </a:solidFill>
                <a:latin typeface="Arial"/>
                <a:ea typeface="Arial"/>
                <a:cs typeface="Arial"/>
                <a:sym typeface="Arial"/>
              </a:rPr>
              <a:t>37.4% </a:t>
            </a:r>
            <a:r>
              <a:rPr lang="zh-CN" sz="1120" dirty="0">
                <a:solidFill>
                  <a:srgbClr val="000000"/>
                </a:solidFill>
                <a:latin typeface="Arial"/>
                <a:ea typeface="Arial"/>
                <a:cs typeface="Arial"/>
                <a:sym typeface="Arial"/>
              </a:rPr>
              <a:t>accuracy for 6-class classification. </a:t>
            </a:r>
            <a:endParaRPr sz="1120" dirty="0">
              <a:solidFill>
                <a:srgbClr val="000000"/>
              </a:solidFill>
              <a:latin typeface="Arial"/>
              <a:ea typeface="Arial"/>
              <a:cs typeface="Arial"/>
              <a:sym typeface="Arial"/>
            </a:endParaRPr>
          </a:p>
          <a:p>
            <a:pPr marL="0" lvl="0" indent="0" algn="l" rtl="0">
              <a:lnSpc>
                <a:spcPct val="95000"/>
              </a:lnSpc>
              <a:spcBef>
                <a:spcPts val="0"/>
              </a:spcBef>
              <a:spcAft>
                <a:spcPts val="1200"/>
              </a:spcAft>
              <a:buSzPts val="935"/>
              <a:buNone/>
            </a:pPr>
            <a:endParaRPr sz="1629"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 them to retain information over longer periods, which is crucial for understanding the context in news articles. Unlike feedforward networks, LSTMs can model sequences of variable lengths, which is essential in news content where article lengths can vary significantly. In this project, the LSTM structure is a double-layered LSTM with 128 hidden units per layer, incorporating dropout of 0.5 for regularization. The batch size is 64. It processes input features through these LSTM layers, followed by a dropout and a linear layer, to perform binary classification of textual data for fake news detection.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-1</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a:t>
            </a:r>
            <a:r>
              <a:rPr lang="zh-CN" sz="1300" i="1" dirty="0">
                <a:solidFill>
                  <a:srgbClr val="000000"/>
                </a:solidFill>
                <a:latin typeface="Arial"/>
                <a:ea typeface="Arial"/>
                <a:cs typeface="Arial"/>
                <a:sym typeface="Arial"/>
              </a:rPr>
              <a:t>"bert-base-uncased" </a:t>
            </a:r>
            <a:r>
              <a:rPr lang="zh-CN" sz="1300" dirty="0">
                <a:solidFill>
                  <a:srgbClr val="000000"/>
                </a:solidFill>
                <a:latin typeface="Arial"/>
                <a:ea typeface="Arial"/>
                <a:cs typeface="Arial"/>
                <a:sym typeface="Arial"/>
              </a:rPr>
              <a:t>model from HuggingFace. Considering model training time, complexity leading to overfitting, and GPU memory constraints, we set the number of BERT model layers to 2. When constructing the model, we used the </a:t>
            </a:r>
            <a:r>
              <a:rPr lang="zh-CN" sz="1300" i="1" dirty="0">
                <a:solidFill>
                  <a:srgbClr val="000000"/>
                </a:solidFill>
                <a:latin typeface="Arial"/>
                <a:ea typeface="Arial"/>
                <a:cs typeface="Arial"/>
                <a:sym typeface="Arial"/>
              </a:rPr>
              <a:t>AutoTokenizer</a:t>
            </a:r>
            <a:r>
              <a:rPr lang="zh-CN" sz="1300" dirty="0">
                <a:solidFill>
                  <a:srgbClr val="000000"/>
                </a:solidFill>
                <a:latin typeface="Arial"/>
                <a:ea typeface="Arial"/>
                <a:cs typeface="Arial"/>
                <a:sym typeface="Arial"/>
              </a:rPr>
              <a:t> and </a:t>
            </a:r>
            <a:r>
              <a:rPr lang="zh-CN" sz="1300" i="1" dirty="0">
                <a:solidFill>
                  <a:srgbClr val="000000"/>
                </a:solidFill>
                <a:latin typeface="Arial"/>
                <a:ea typeface="Arial"/>
                <a:cs typeface="Arial"/>
                <a:sym typeface="Arial"/>
              </a:rPr>
              <a:t>AutoModelForSequenceClassification</a:t>
            </a:r>
            <a:r>
              <a:rPr lang="zh-CN" sz="1300" dirty="0">
                <a:solidFill>
                  <a:srgbClr val="000000"/>
                </a:solidFill>
                <a:latin typeface="Arial"/>
                <a:ea typeface="Arial"/>
                <a:cs typeface="Arial"/>
                <a:sym typeface="Arial"/>
              </a:rPr>
              <a:t> from the transformers library to load the tokenizer and model, respectively.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0.1 times 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1400</Words>
  <Application>Microsoft Office PowerPoint</Application>
  <PresentationFormat>全屏显示(16:9)</PresentationFormat>
  <Paragraphs>70</Paragraphs>
  <Slides>11</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Roboto</vt:lpstr>
      <vt:lpstr>Arial</vt:lpstr>
      <vt:lpstr>Geometric</vt:lpstr>
      <vt:lpstr>Fake News Detection</vt:lpstr>
      <vt:lpstr>Topic</vt:lpstr>
      <vt:lpstr>Relation</vt:lpstr>
      <vt:lpstr>Dataset</vt:lpstr>
      <vt:lpstr>Metric Method</vt:lpstr>
      <vt:lpstr>Baselines</vt:lpstr>
      <vt:lpstr>Simple Baseline</vt:lpstr>
      <vt:lpstr>Strong Baseline</vt:lpstr>
      <vt:lpstr>Extension-1</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Kaiwen Hu</cp:lastModifiedBy>
  <cp:revision>5</cp:revision>
  <dcterms:modified xsi:type="dcterms:W3CDTF">2023-12-15T19:10:55Z</dcterms:modified>
</cp:coreProperties>
</file>