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2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884" r:id="rId2"/>
    <p:sldId id="898" r:id="rId3"/>
    <p:sldId id="897" r:id="rId4"/>
    <p:sldId id="928" r:id="rId5"/>
    <p:sldId id="929" r:id="rId6"/>
    <p:sldId id="922" r:id="rId7"/>
    <p:sldId id="923" r:id="rId8"/>
    <p:sldId id="924" r:id="rId9"/>
    <p:sldId id="925" r:id="rId10"/>
    <p:sldId id="930" r:id="rId11"/>
    <p:sldId id="900" r:id="rId12"/>
    <p:sldId id="904" r:id="rId13"/>
    <p:sldId id="902" r:id="rId14"/>
    <p:sldId id="901" r:id="rId15"/>
    <p:sldId id="903" r:id="rId16"/>
    <p:sldId id="905" r:id="rId17"/>
    <p:sldId id="906" r:id="rId18"/>
    <p:sldId id="908" r:id="rId19"/>
    <p:sldId id="907" r:id="rId20"/>
    <p:sldId id="909" r:id="rId21"/>
    <p:sldId id="910" r:id="rId22"/>
    <p:sldId id="911" r:id="rId23"/>
    <p:sldId id="914" r:id="rId24"/>
    <p:sldId id="915" r:id="rId25"/>
    <p:sldId id="916" r:id="rId26"/>
    <p:sldId id="917" r:id="rId27"/>
    <p:sldId id="918" r:id="rId28"/>
    <p:sldId id="926" r:id="rId29"/>
    <p:sldId id="919" r:id="rId30"/>
    <p:sldId id="920" r:id="rId31"/>
    <p:sldId id="927" r:id="rId32"/>
    <p:sldId id="899" r:id="rId33"/>
    <p:sldId id="885" r:id="rId34"/>
  </p:sldIdLst>
  <p:sldSz cx="12195175" cy="6859588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6658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3317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9977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6636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3291" algn="l" defTabSz="913317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39951" algn="l" defTabSz="913317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6612" algn="l" defTabSz="913317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3270" algn="l" defTabSz="913317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FF0000"/>
    <a:srgbClr val="FFFF66"/>
    <a:srgbClr val="C00000"/>
    <a:srgbClr val="0033CC"/>
    <a:srgbClr val="000099"/>
    <a:srgbClr val="000066"/>
    <a:srgbClr val="C0C0C0"/>
    <a:srgbClr val="96969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39" autoAdjust="0"/>
    <p:restoredTop sz="83480" autoAdjust="0"/>
  </p:normalViewPr>
  <p:slideViewPr>
    <p:cSldViewPr snapToGrid="0">
      <p:cViewPr varScale="1">
        <p:scale>
          <a:sx n="50" d="100"/>
          <a:sy n="50" d="100"/>
        </p:scale>
        <p:origin x="42" y="498"/>
      </p:cViewPr>
      <p:guideLst>
        <p:guide orient="horz" pos="2161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1074" y="-7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5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F2B14C6-8D63-436B-BC08-EDE38C4B34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24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3" y="471646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5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1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6355BCD-560A-45E8-A3F4-DF36ECA82A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66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331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699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663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3291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51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12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70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667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311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994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09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16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56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3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23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976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23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65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601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845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85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5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36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78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647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56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094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007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Will be covered in more detail later in the training with official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1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07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23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58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8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56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58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55BCD-560A-45E8-A3F4-DF36ECA82AAA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7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075823"/>
            <a:ext cx="12196986" cy="308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287" y="4251418"/>
            <a:ext cx="10366623" cy="1468986"/>
          </a:xfr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552" y="5839939"/>
            <a:ext cx="8538071" cy="414772"/>
          </a:xfrm>
        </p:spPr>
        <p:txBody>
          <a:bodyPr/>
          <a:lstStyle>
            <a:lvl1pPr marL="0" indent="0" algn="ctr">
              <a:buFontTx/>
              <a:buNone/>
              <a:defRPr sz="2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6" name="Picture 2" descr="C:\Users\Greadu\Desktop\LOGO_Desoutter_WE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377" y="6391821"/>
            <a:ext cx="1533525" cy="3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474"/>
            <a:ext cx="12201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8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0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0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 userDrawn="1"/>
        </p:nvSpPr>
        <p:spPr bwMode="auto">
          <a:xfrm>
            <a:off x="609759" y="3895040"/>
            <a:ext cx="10975658" cy="114485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164" tIns="52082" rIns="104164" bIns="52082" numCol="1" anchor="ctr" anchorCtr="0" compatLnSpc="1">
            <a:prstTxWarp prst="textNoShape">
              <a:avLst/>
            </a:prstTxWarp>
          </a:bodyPr>
          <a:lstStyle>
            <a:lvl1pPr algn="l" defTabSz="104175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4175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2pPr>
            <a:lvl3pPr algn="l" defTabSz="104175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3pPr>
            <a:lvl4pPr algn="l" defTabSz="104175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4pPr>
            <a:lvl5pPr algn="l" defTabSz="104175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5pPr>
            <a:lvl6pPr marL="456658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331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6997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6636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1" kern="0" smtClean="0"/>
              <a:t>More Than Productivity</a:t>
            </a:r>
            <a:endParaRPr lang="en-US" sz="4400" b="1" kern="0" dirty="0"/>
          </a:p>
        </p:txBody>
      </p:sp>
      <p:pic>
        <p:nvPicPr>
          <p:cNvPr id="6" name="Picture 2" descr="C:\Users\Greadu\Desktop\Communication Materials\Warning Not to be shared  __ Desoutter New LOGO\Logo for Power Point\LOGO_Desoutter_WE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55" y="2068133"/>
            <a:ext cx="8368147" cy="194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9B2D6-F5F5-49BD-9CB8-4054661D66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7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2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9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6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7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3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331" y="275076"/>
            <a:ext cx="10343087" cy="80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0132" y="1600050"/>
            <a:ext cx="10974933" cy="452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851" y="6246070"/>
            <a:ext cx="3863495" cy="4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lvl1pPr algn="ctr" defTabSz="1041753">
              <a:defRPr sz="15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5648" y="6238876"/>
            <a:ext cx="2847833" cy="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lvl1pPr defTabSz="1041753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6ACEA42-58D7-41F0-9838-839099DC80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9" name="Picture 2" descr="C:\Users\Greadu\Desktop\LOGO_Desoutter_WEB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377" y="6391821"/>
            <a:ext cx="1533525" cy="3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46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7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6658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3317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69977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6636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90061" indent="-390061" algn="l" defTabSz="1041753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46722" indent="-325054" algn="l" defTabSz="1041753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301796" indent="-260042" algn="l" defTabSz="1041753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823463" indent="-260042" algn="l" defTabSz="1041753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341962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279861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325527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3711938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416859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58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17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77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36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291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51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12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70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287" y="4251417"/>
            <a:ext cx="10366623" cy="2003293"/>
          </a:xfrm>
        </p:spPr>
        <p:txBody>
          <a:bodyPr/>
          <a:lstStyle/>
          <a:p>
            <a:r>
              <a:rPr lang="en-US" dirty="0" smtClean="0"/>
              <a:t>Desoutter Industrial Tools</a:t>
            </a:r>
            <a:br>
              <a:rPr lang="en-US" dirty="0" smtClean="0"/>
            </a:br>
            <a:r>
              <a:rPr lang="en-US" sz="4800" dirty="0"/>
              <a:t>Process Control </a:t>
            </a:r>
            <a:r>
              <a:rPr lang="en-US" sz="4800" dirty="0" smtClean="0"/>
              <a:t>- Installation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 bwMode="auto">
          <a:xfrm>
            <a:off x="1828552" y="5839939"/>
            <a:ext cx="8538071" cy="41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en-US" sz="2100" kern="0" dirty="0" smtClean="0"/>
              <a:t>Burton On Trent, UK – </a:t>
            </a:r>
            <a:r>
              <a:rPr lang="en-US" altLang="en-US" sz="2100" kern="0" dirty="0"/>
              <a:t>0</a:t>
            </a:r>
            <a:r>
              <a:rPr lang="en-US" altLang="en-US" sz="2100" kern="0" dirty="0" smtClean="0"/>
              <a:t>1.09.2016</a:t>
            </a:r>
            <a:endParaRPr lang="fr-FR" altLang="en-US" sz="2100" kern="0" dirty="0"/>
          </a:p>
        </p:txBody>
      </p:sp>
    </p:spTree>
    <p:extLst>
      <p:ext uri="{BB962C8B-B14F-4D97-AF65-F5344CB8AC3E}">
        <p14:creationId xmlns:p14="http://schemas.microsoft.com/office/powerpoint/2010/main" val="10687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2 - Process Control Installation – Infinity </a:t>
            </a:r>
            <a:r>
              <a:rPr lang="en-GB" dirty="0" smtClean="0"/>
              <a:t>Modules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In case of Fusion upgrade </a:t>
            </a:r>
            <a:r>
              <a:rPr lang="fr-FR" altLang="en-US" sz="2000" kern="0" dirty="0" err="1" smtClean="0"/>
              <a:t>we</a:t>
            </a:r>
            <a:r>
              <a:rPr lang="fr-FR" altLang="en-US" sz="2000" kern="0" dirty="0" smtClean="0"/>
              <a:t> have to upgrade the version of </a:t>
            </a:r>
            <a:r>
              <a:rPr lang="fr-FR" altLang="en-US" sz="2000" kern="0" dirty="0" err="1" smtClean="0"/>
              <a:t>Infinity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smtClean="0"/>
              <a:t>modules (</a:t>
            </a:r>
            <a:r>
              <a:rPr lang="fr-FR" altLang="en-US" sz="2000" kern="0" dirty="0" err="1" smtClean="0"/>
              <a:t>Builder</a:t>
            </a:r>
            <a:r>
              <a:rPr lang="fr-FR" altLang="en-US" sz="2000" kern="0" dirty="0" smtClean="0"/>
              <a:t> and </a:t>
            </a:r>
            <a:r>
              <a:rPr lang="fr-FR" altLang="en-US" sz="2000" kern="0" dirty="0" err="1" smtClean="0"/>
              <a:t>Tracker</a:t>
            </a:r>
            <a:r>
              <a:rPr lang="fr-FR" altLang="en-US" sz="2000" kern="0" dirty="0" smtClean="0"/>
              <a:t>)</a:t>
            </a:r>
            <a:endParaRPr lang="fr-FR" altLang="en-US" sz="2000" kern="0" dirty="0" smtClean="0"/>
          </a:p>
          <a:p>
            <a:endParaRPr lang="fr-FR" altLang="en-US" sz="2000" kern="0" dirty="0"/>
          </a:p>
          <a:p>
            <a:r>
              <a:rPr lang="fr-FR" altLang="en-US" sz="2000" kern="0" dirty="0" smtClean="0"/>
              <a:t>To upgrade </a:t>
            </a:r>
            <a:r>
              <a:rPr lang="fr-FR" altLang="en-US" sz="2000" kern="0" dirty="0" err="1" smtClean="0"/>
              <a:t>it</a:t>
            </a:r>
            <a:r>
              <a:rPr lang="fr-FR" altLang="en-US" sz="2000" kern="0" dirty="0" smtClean="0"/>
              <a:t>, </a:t>
            </a:r>
            <a:r>
              <a:rPr lang="fr-FR" altLang="en-US" sz="2000" kern="0" dirty="0" err="1" smtClean="0"/>
              <a:t>you</a:t>
            </a:r>
            <a:r>
              <a:rPr lang="fr-FR" altLang="en-US" sz="2000" kern="0" dirty="0" smtClean="0"/>
              <a:t> have to replace the </a:t>
            </a:r>
            <a:r>
              <a:rPr lang="fr-FR" altLang="en-US" sz="2000" kern="0" dirty="0" err="1" smtClean="0"/>
              <a:t>folder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Pivotware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located</a:t>
            </a:r>
            <a:r>
              <a:rPr lang="fr-FR" altLang="en-US" sz="2000" kern="0" dirty="0" smtClean="0"/>
              <a:t> in C: by the new </a:t>
            </a:r>
            <a:r>
              <a:rPr lang="fr-FR" altLang="en-US" sz="2000" kern="0" dirty="0" err="1" smtClean="0"/>
              <a:t>Pivotware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folder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provided</a:t>
            </a:r>
            <a:r>
              <a:rPr lang="fr-FR" altLang="en-US" sz="2000" kern="0" dirty="0" smtClean="0"/>
              <a:t> in a .zip </a:t>
            </a:r>
            <a:r>
              <a:rPr lang="fr-FR" altLang="en-US" sz="2000" kern="0" dirty="0" smtClean="0"/>
              <a:t>file</a:t>
            </a:r>
          </a:p>
          <a:p>
            <a:endParaRPr lang="fr-FR" altLang="en-US" sz="2000" kern="0" dirty="0"/>
          </a:p>
          <a:p>
            <a:r>
              <a:rPr lang="fr-FR" altLang="en-US" sz="2000" kern="0" dirty="0" err="1" smtClean="0"/>
              <a:t>Same</a:t>
            </a:r>
            <a:r>
              <a:rPr lang="fr-FR" altLang="en-US" sz="2000" kern="0" dirty="0" smtClean="0"/>
              <a:t> .zip file </a:t>
            </a:r>
            <a:r>
              <a:rPr lang="fr-FR" altLang="en-US" sz="2000" kern="0" dirty="0" err="1" smtClean="0"/>
              <a:t>is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used</a:t>
            </a:r>
            <a:r>
              <a:rPr lang="fr-FR" altLang="en-US" sz="2000" kern="0" dirty="0" smtClean="0"/>
              <a:t> to upgrade </a:t>
            </a:r>
            <a:r>
              <a:rPr lang="fr-FR" altLang="en-US" sz="2000" kern="0" dirty="0" err="1" smtClean="0"/>
              <a:t>Infinity</a:t>
            </a:r>
            <a:r>
              <a:rPr lang="fr-FR" altLang="en-US" sz="2000" kern="0" dirty="0" smtClean="0"/>
              <a:t> module </a:t>
            </a:r>
            <a:r>
              <a:rPr lang="fr-FR" altLang="en-US" sz="2000" kern="0" dirty="0" err="1" smtClean="0"/>
              <a:t>Tracker</a:t>
            </a:r>
            <a:r>
              <a:rPr lang="fr-FR" altLang="en-US" sz="2000" kern="0" dirty="0" smtClean="0"/>
              <a:t> and </a:t>
            </a:r>
            <a:r>
              <a:rPr lang="fr-FR" altLang="en-US" sz="2000" kern="0" dirty="0" err="1" smtClean="0"/>
              <a:t>Builder</a:t>
            </a:r>
            <a:r>
              <a:rPr lang="fr-FR" altLang="en-US" sz="2000" kern="0" dirty="0" smtClean="0"/>
              <a:t>. The </a:t>
            </a:r>
            <a:r>
              <a:rPr lang="fr-FR" altLang="en-US" sz="2000" kern="0" dirty="0" err="1" smtClean="0"/>
              <a:t>differenciation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is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done</a:t>
            </a:r>
            <a:r>
              <a:rPr lang="fr-FR" altLang="en-US" sz="2000" kern="0" dirty="0" smtClean="0"/>
              <a:t> in the configuration dent by the Fusion software</a:t>
            </a:r>
            <a:endParaRPr lang="fr-FR" alt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9686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41" name="Sous-titre 2"/>
          <p:cNvSpPr txBox="1">
            <a:spLocks/>
          </p:cNvSpPr>
          <p:nvPr/>
        </p:nvSpPr>
        <p:spPr bwMode="auto">
          <a:xfrm>
            <a:off x="818236" y="1555253"/>
            <a:ext cx="10754332" cy="26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The </a:t>
            </a:r>
            <a:r>
              <a:rPr lang="fr-FR" altLang="en-US" sz="2000" kern="0" dirty="0" err="1" smtClean="0"/>
              <a:t>FusionCORE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is</a:t>
            </a:r>
            <a:r>
              <a:rPr lang="fr-FR" altLang="en-US" sz="2000" kern="0" dirty="0" smtClean="0"/>
              <a:t> a standard Microsoft SQL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created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using</a:t>
            </a:r>
            <a:r>
              <a:rPr lang="fr-FR" altLang="en-US" sz="2000" kern="0" dirty="0" smtClean="0"/>
              <a:t> a SQL </a:t>
            </a:r>
            <a:r>
              <a:rPr lang="fr-FR" altLang="en-US" sz="2000" kern="0" dirty="0" err="1" smtClean="0"/>
              <a:t>Query</a:t>
            </a:r>
            <a:r>
              <a:rPr lang="fr-FR" altLang="en-US" sz="2000" kern="0" dirty="0" smtClean="0"/>
              <a:t>.</a:t>
            </a:r>
          </a:p>
          <a:p>
            <a:endParaRPr lang="fr-FR" altLang="en-US" sz="2000" kern="0" dirty="0"/>
          </a:p>
          <a:p>
            <a:r>
              <a:rPr lang="fr-FR" altLang="en-US" sz="2000" kern="0" dirty="0" smtClean="0"/>
              <a:t>A SQL </a:t>
            </a:r>
            <a:r>
              <a:rPr lang="fr-FR" altLang="en-US" sz="2000" kern="0" dirty="0" err="1" smtClean="0"/>
              <a:t>Query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is</a:t>
            </a:r>
            <a:r>
              <a:rPr lang="fr-FR" altLang="en-US" sz="2000" kern="0" dirty="0" smtClean="0"/>
              <a:t> a set of instructions </a:t>
            </a:r>
            <a:r>
              <a:rPr lang="fr-FR" altLang="en-US" sz="2000" kern="0" dirty="0" err="1" smtClean="0"/>
              <a:t>executed</a:t>
            </a:r>
            <a:r>
              <a:rPr lang="fr-FR" altLang="en-US" sz="2000" kern="0" dirty="0" smtClean="0"/>
              <a:t> by Microsoft SQL Server in </a:t>
            </a:r>
            <a:r>
              <a:rPr lang="fr-FR" altLang="en-US" sz="2000" kern="0" dirty="0" err="1" smtClean="0"/>
              <a:t>order</a:t>
            </a:r>
            <a:r>
              <a:rPr lang="fr-FR" altLang="en-US" sz="2000" kern="0" dirty="0" smtClean="0"/>
              <a:t> to return </a:t>
            </a:r>
            <a:r>
              <a:rPr lang="fr-FR" altLang="en-US" sz="2000" kern="0" dirty="0" err="1" smtClean="0"/>
              <a:t>specific</a:t>
            </a:r>
            <a:r>
              <a:rPr lang="fr-FR" altLang="en-US" sz="2000" kern="0" dirty="0" smtClean="0"/>
              <a:t> values in a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or to action a </a:t>
            </a:r>
            <a:r>
              <a:rPr lang="fr-FR" altLang="en-US" sz="2000" kern="0" dirty="0" err="1" smtClean="0"/>
              <a:t>task</a:t>
            </a:r>
            <a:r>
              <a:rPr lang="fr-FR" altLang="en-US" sz="2000" kern="0" dirty="0" smtClean="0"/>
              <a:t>. </a:t>
            </a:r>
          </a:p>
          <a:p>
            <a:endParaRPr lang="fr-FR" altLang="en-US" sz="2000" kern="0" dirty="0"/>
          </a:p>
          <a:p>
            <a:r>
              <a:rPr lang="fr-FR" altLang="en-US" sz="2000" kern="0" dirty="0" smtClean="0"/>
              <a:t>To </a:t>
            </a:r>
            <a:r>
              <a:rPr lang="fr-FR" altLang="en-US" sz="2000" kern="0" dirty="0" err="1" smtClean="0"/>
              <a:t>create</a:t>
            </a:r>
            <a:r>
              <a:rPr lang="fr-FR" altLang="en-US" sz="2000" kern="0" dirty="0" smtClean="0"/>
              <a:t> the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we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simply</a:t>
            </a:r>
            <a:r>
              <a:rPr lang="fr-FR" altLang="en-US" sz="2000" kern="0" dirty="0" smtClean="0"/>
              <a:t> open the Microsoft SQL Server.</a:t>
            </a:r>
          </a:p>
          <a:p>
            <a:r>
              <a:rPr lang="fr-FR" altLang="en-US" sz="2000" kern="0" dirty="0" err="1"/>
              <a:t>U</a:t>
            </a:r>
            <a:r>
              <a:rPr lang="fr-FR" altLang="en-US" sz="2000" kern="0" dirty="0" err="1" smtClean="0"/>
              <a:t>sing</a:t>
            </a:r>
            <a:r>
              <a:rPr lang="fr-FR" altLang="en-US" sz="2000" kern="0" dirty="0" smtClean="0"/>
              <a:t> the standard menus </a:t>
            </a:r>
            <a:r>
              <a:rPr lang="fr-FR" altLang="en-US" sz="2000" kern="0" dirty="0" err="1" smtClean="0"/>
              <a:t>we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create</a:t>
            </a:r>
            <a:r>
              <a:rPr lang="fr-FR" altLang="en-US" sz="2000" kern="0" dirty="0" smtClean="0"/>
              <a:t> a new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.</a:t>
            </a:r>
          </a:p>
          <a:p>
            <a:r>
              <a:rPr lang="fr-FR" altLang="en-US" sz="2000" kern="0" dirty="0" err="1" smtClean="0"/>
              <a:t>We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run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our</a:t>
            </a:r>
            <a:r>
              <a:rPr lang="fr-FR" altLang="en-US" sz="2000" kern="0" dirty="0" smtClean="0"/>
              <a:t> SQL </a:t>
            </a:r>
            <a:r>
              <a:rPr lang="fr-FR" altLang="en-US" sz="2000" kern="0" dirty="0" err="1" smtClean="0"/>
              <a:t>query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with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our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FusionCORE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as the </a:t>
            </a:r>
            <a:r>
              <a:rPr lang="fr-FR" altLang="en-US" sz="2000" kern="0" dirty="0" err="1" smtClean="0"/>
              <a:t>target</a:t>
            </a:r>
            <a:r>
              <a:rPr lang="fr-FR" altLang="en-US" sz="2000" kern="0" dirty="0" smtClean="0"/>
              <a:t> </a:t>
            </a:r>
          </a:p>
          <a:p>
            <a:pPr marL="0" indent="0">
              <a:buNone/>
            </a:pPr>
            <a:r>
              <a:rPr lang="fr-FR" altLang="en-US" sz="2000" kern="0" dirty="0" smtClean="0"/>
              <a:t>      for the </a:t>
            </a:r>
            <a:r>
              <a:rPr lang="fr-FR" altLang="en-US" sz="2000" kern="0" dirty="0" err="1" smtClean="0"/>
              <a:t>query</a:t>
            </a:r>
            <a:r>
              <a:rPr lang="fr-FR" altLang="en-US" sz="2000" kern="0" dirty="0" smtClean="0"/>
              <a:t>.</a:t>
            </a:r>
          </a:p>
          <a:p>
            <a:pPr marL="0" indent="0">
              <a:buNone/>
            </a:pPr>
            <a:endParaRPr lang="fr-FR" altLang="en-US" sz="2000" kern="0" dirty="0"/>
          </a:p>
          <a:p>
            <a:pPr marL="0" indent="0">
              <a:buNone/>
            </a:pPr>
            <a:endParaRPr lang="fr-FR" altLang="en-US" sz="2000" kern="0" dirty="0" smtClean="0"/>
          </a:p>
          <a:p>
            <a:pPr marL="0" indent="0">
              <a:buNone/>
            </a:pPr>
            <a:r>
              <a:rPr lang="fr-FR" altLang="en-US" sz="2000" kern="0" dirty="0" err="1" smtClean="0"/>
              <a:t>We’ll</a:t>
            </a:r>
            <a:r>
              <a:rPr lang="fr-FR" altLang="en-US" sz="2000" kern="0" dirty="0" smtClean="0"/>
              <a:t> go </a:t>
            </a:r>
            <a:r>
              <a:rPr lang="fr-FR" altLang="en-US" sz="2000" kern="0" dirty="0" err="1" smtClean="0"/>
              <a:t>through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this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step</a:t>
            </a:r>
            <a:r>
              <a:rPr lang="fr-FR" altLang="en-US" sz="2000" kern="0" dirty="0" smtClean="0"/>
              <a:t>-by-</a:t>
            </a:r>
            <a:r>
              <a:rPr lang="fr-FR" altLang="en-US" sz="2000" kern="0" dirty="0" err="1" smtClean="0"/>
              <a:t>step</a:t>
            </a:r>
            <a:r>
              <a:rPr lang="fr-FR" altLang="en-US" sz="2000" kern="0" dirty="0" smtClean="0"/>
              <a:t>… </a:t>
            </a:r>
            <a:endParaRPr lang="fr-FR" altLang="en-US" sz="1400" kern="0" dirty="0" smtClean="0"/>
          </a:p>
        </p:txBody>
      </p:sp>
      <p:pic>
        <p:nvPicPr>
          <p:cNvPr id="11" name="Picture 2" descr="http://www.freeiconspng.com/uploads/sql-server-icon-png-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16" y="4399384"/>
            <a:ext cx="1507577" cy="147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3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26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Open ‘Microsoft SQL Server Management Studio 2014’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1965279"/>
            <a:ext cx="7649497" cy="4143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76" y="3085713"/>
            <a:ext cx="2432511" cy="18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2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557687" cy="60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err="1" smtClean="0"/>
              <a:t>Connect</a:t>
            </a:r>
            <a:r>
              <a:rPr lang="fr-FR" altLang="en-US" sz="2000" kern="0" dirty="0" smtClean="0"/>
              <a:t> to the SQL Server </a:t>
            </a:r>
            <a:r>
              <a:rPr lang="fr-FR" altLang="en-US" sz="2000" kern="0" dirty="0" err="1" smtClean="0"/>
              <a:t>using</a:t>
            </a:r>
            <a:r>
              <a:rPr lang="fr-FR" altLang="en-US" sz="2000" kern="0" dirty="0" smtClean="0"/>
              <a:t> the ‘sa’ </a:t>
            </a:r>
            <a:r>
              <a:rPr lang="fr-FR" altLang="en-US" sz="2000" kern="0" dirty="0" err="1" smtClean="0"/>
              <a:t>account</a:t>
            </a:r>
            <a:r>
              <a:rPr lang="fr-FR" altLang="en-US" sz="2000" kern="0" dirty="0" smtClean="0"/>
              <a:t> if possible.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5" y="1965279"/>
            <a:ext cx="5475263" cy="4119737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 bwMode="auto">
          <a:xfrm>
            <a:off x="6449961" y="4563130"/>
            <a:ext cx="4925962" cy="60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altLang="en-US" sz="1600" kern="0" dirty="0" smtClean="0"/>
              <a:t>If the ‘sa’ </a:t>
            </a:r>
            <a:r>
              <a:rPr lang="fr-FR" altLang="en-US" sz="1600" kern="0" dirty="0" err="1" smtClean="0"/>
              <a:t>account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is</a:t>
            </a:r>
            <a:r>
              <a:rPr lang="fr-FR" altLang="en-US" sz="1600" kern="0" dirty="0" smtClean="0"/>
              <a:t> not </a:t>
            </a:r>
            <a:r>
              <a:rPr lang="fr-FR" altLang="en-US" sz="1600" kern="0" dirty="0" err="1" smtClean="0"/>
              <a:t>available</a:t>
            </a:r>
            <a:r>
              <a:rPr lang="fr-FR" altLang="en-US" sz="1600" kern="0" dirty="0" smtClean="0"/>
              <a:t> for </a:t>
            </a:r>
            <a:r>
              <a:rPr lang="fr-FR" altLang="en-US" sz="1600" kern="0" dirty="0" err="1" smtClean="0"/>
              <a:t>any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reason</a:t>
            </a:r>
            <a:r>
              <a:rPr lang="fr-FR" altLang="en-US" sz="1600" kern="0" dirty="0" smtClean="0"/>
              <a:t> use the </a:t>
            </a:r>
            <a:r>
              <a:rPr lang="fr-FR" altLang="en-US" sz="1600" kern="0" dirty="0" err="1" smtClean="0"/>
              <a:t>account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with</a:t>
            </a:r>
            <a:r>
              <a:rPr lang="fr-FR" altLang="en-US" sz="1600" kern="0" dirty="0" smtClean="0"/>
              <a:t> the </a:t>
            </a:r>
            <a:r>
              <a:rPr lang="fr-FR" altLang="en-US" sz="1600" kern="0" dirty="0" err="1" smtClean="0"/>
              <a:t>most</a:t>
            </a:r>
            <a:r>
              <a:rPr lang="fr-FR" altLang="en-US" sz="1600" kern="0" dirty="0" smtClean="0"/>
              <a:t> permissions possible.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 bwMode="auto">
          <a:xfrm>
            <a:off x="6449961" y="5170974"/>
            <a:ext cx="4925962" cy="60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altLang="en-US" sz="1200" i="1" kern="0" dirty="0" smtClean="0">
                <a:solidFill>
                  <a:srgbClr val="FF0000"/>
                </a:solidFill>
              </a:rPr>
              <a:t>‘sa’ </a:t>
            </a:r>
            <a:r>
              <a:rPr lang="fr-FR" altLang="en-US" sz="1200" i="1" kern="0" dirty="0" err="1" smtClean="0">
                <a:solidFill>
                  <a:srgbClr val="FF0000"/>
                </a:solidFill>
              </a:rPr>
              <a:t>account</a:t>
            </a:r>
            <a:r>
              <a:rPr lang="fr-FR" altLang="en-US" sz="1200" i="1" kern="0" dirty="0" smtClean="0">
                <a:solidFill>
                  <a:srgbClr val="FF0000"/>
                </a:solidFill>
              </a:rPr>
              <a:t> </a:t>
            </a:r>
            <a:r>
              <a:rPr lang="fr-FR" altLang="en-US" sz="1200" i="1" kern="0" dirty="0" err="1" smtClean="0">
                <a:solidFill>
                  <a:srgbClr val="FF0000"/>
                </a:solidFill>
              </a:rPr>
              <a:t>is</a:t>
            </a:r>
            <a:r>
              <a:rPr lang="fr-FR" altLang="en-US" sz="1200" i="1" kern="0" dirty="0" smtClean="0">
                <a:solidFill>
                  <a:srgbClr val="FF0000"/>
                </a:solidFill>
              </a:rPr>
              <a:t> the ‘system </a:t>
            </a:r>
            <a:r>
              <a:rPr lang="fr-FR" altLang="en-US" sz="1200" i="1" kern="0" dirty="0" err="1" smtClean="0">
                <a:solidFill>
                  <a:srgbClr val="FF0000"/>
                </a:solidFill>
              </a:rPr>
              <a:t>administrator</a:t>
            </a:r>
            <a:r>
              <a:rPr lang="fr-FR" altLang="en-US" sz="1200" i="1" kern="0" dirty="0" smtClean="0">
                <a:solidFill>
                  <a:srgbClr val="FF0000"/>
                </a:solidFill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28648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26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Once </a:t>
            </a:r>
            <a:r>
              <a:rPr lang="fr-FR" altLang="en-US" sz="2000" kern="0" dirty="0" err="1" smtClean="0"/>
              <a:t>you</a:t>
            </a:r>
            <a:r>
              <a:rPr lang="fr-FR" altLang="en-US" sz="2000" kern="0" dirty="0" smtClean="0"/>
              <a:t> are </a:t>
            </a:r>
            <a:r>
              <a:rPr lang="fr-FR" altLang="en-US" sz="2000" kern="0" dirty="0" err="1" smtClean="0"/>
              <a:t>logged</a:t>
            </a:r>
            <a:r>
              <a:rPr lang="fr-FR" altLang="en-US" sz="2000" kern="0" dirty="0" smtClean="0"/>
              <a:t> in, right-click on ‘</a:t>
            </a:r>
            <a:r>
              <a:rPr lang="fr-FR" altLang="en-US" sz="2000" kern="0" dirty="0" err="1" smtClean="0"/>
              <a:t>Databases</a:t>
            </a:r>
            <a:r>
              <a:rPr lang="fr-FR" altLang="en-US" sz="2000" kern="0" dirty="0" smtClean="0"/>
              <a:t>’ and </a:t>
            </a:r>
            <a:r>
              <a:rPr lang="fr-FR" altLang="en-US" sz="2000" kern="0" dirty="0" err="1" smtClean="0"/>
              <a:t>choose</a:t>
            </a:r>
            <a:r>
              <a:rPr lang="fr-FR" altLang="en-US" sz="2000" kern="0" dirty="0" smtClean="0"/>
              <a:t> ‘ New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…’</a:t>
            </a:r>
          </a:p>
          <a:p>
            <a:endParaRPr lang="fr-FR" altLang="en-US" sz="2000" kern="0" dirty="0"/>
          </a:p>
          <a:p>
            <a:pPr marL="0" indent="0">
              <a:buNone/>
            </a:pPr>
            <a:r>
              <a:rPr lang="fr-FR" altLang="en-US" sz="1600" kern="0" dirty="0" smtClean="0"/>
              <a:t>This menu </a:t>
            </a:r>
            <a:r>
              <a:rPr lang="fr-FR" altLang="en-US" sz="1600" kern="0" dirty="0" err="1" smtClean="0"/>
              <a:t>you</a:t>
            </a:r>
            <a:r>
              <a:rPr lang="fr-FR" altLang="en-US" sz="1600" kern="0" dirty="0" smtClean="0"/>
              <a:t> are </a:t>
            </a:r>
            <a:r>
              <a:rPr lang="fr-FR" altLang="en-US" sz="1600" kern="0" dirty="0" err="1" smtClean="0"/>
              <a:t>viewing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is</a:t>
            </a:r>
            <a:r>
              <a:rPr lang="fr-FR" altLang="en-US" sz="1600" kern="0" dirty="0" smtClean="0"/>
              <a:t> the Object Explorer – </a:t>
            </a:r>
            <a:r>
              <a:rPr lang="fr-FR" altLang="en-US" sz="1600" kern="0" dirty="0" err="1" smtClean="0"/>
              <a:t>it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is</a:t>
            </a:r>
            <a:r>
              <a:rPr lang="fr-FR" altLang="en-US" sz="1600" kern="0" dirty="0" smtClean="0"/>
              <a:t> a navigation menu </a:t>
            </a:r>
            <a:r>
              <a:rPr lang="fr-FR" altLang="en-US" sz="1600" kern="0" dirty="0" err="1" smtClean="0"/>
              <a:t>where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you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can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access</a:t>
            </a:r>
            <a:r>
              <a:rPr lang="fr-FR" altLang="en-US" sz="1600" kern="0" dirty="0" smtClean="0"/>
              <a:t> all area of </a:t>
            </a:r>
            <a:r>
              <a:rPr lang="fr-FR" altLang="en-US" sz="1600" kern="0" dirty="0" err="1" smtClean="0"/>
              <a:t>your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database</a:t>
            </a:r>
            <a:r>
              <a:rPr lang="fr-FR" altLang="en-US" sz="1600" kern="0" dirty="0" smtClean="0"/>
              <a:t> and all components </a:t>
            </a:r>
            <a:r>
              <a:rPr lang="fr-FR" altLang="en-US" sz="1600" kern="0" dirty="0" err="1" smtClean="0"/>
              <a:t>that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can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integrate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with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it</a:t>
            </a:r>
            <a:r>
              <a:rPr lang="fr-FR" altLang="en-US" sz="1600" kern="0" dirty="0" smtClean="0"/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3019969"/>
            <a:ext cx="4166719" cy="30746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282" y="3019969"/>
            <a:ext cx="4330083" cy="307467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5064159" y="4424447"/>
            <a:ext cx="1768919" cy="5014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954297" y="4326194"/>
            <a:ext cx="2438400" cy="3489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26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You </a:t>
            </a:r>
            <a:r>
              <a:rPr lang="fr-FR" altLang="en-US" sz="2000" kern="0" dirty="0" err="1" smtClean="0"/>
              <a:t>will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see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this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window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after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clicking</a:t>
            </a:r>
            <a:r>
              <a:rPr lang="fr-FR" altLang="en-US" sz="2000" kern="0" dirty="0" smtClean="0"/>
              <a:t> ‘New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…’</a:t>
            </a:r>
          </a:p>
          <a:p>
            <a:r>
              <a:rPr lang="fr-FR" altLang="en-US" sz="2000" kern="0" dirty="0" err="1" smtClean="0"/>
              <a:t>Give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your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a </a:t>
            </a:r>
            <a:r>
              <a:rPr lang="fr-FR" altLang="en-US" sz="2000" kern="0" dirty="0" err="1" smtClean="0"/>
              <a:t>name</a:t>
            </a:r>
            <a:r>
              <a:rPr lang="fr-FR" altLang="en-US" sz="2000" kern="0" dirty="0" smtClean="0"/>
              <a:t> – the standard </a:t>
            </a:r>
            <a:r>
              <a:rPr lang="fr-FR" altLang="en-US" sz="2000" kern="0" dirty="0" err="1" smtClean="0"/>
              <a:t>is</a:t>
            </a:r>
            <a:r>
              <a:rPr lang="fr-FR" altLang="en-US" sz="2000" kern="0" dirty="0" smtClean="0"/>
              <a:t> ‘</a:t>
            </a:r>
            <a:r>
              <a:rPr lang="fr-FR" altLang="en-US" sz="2000" kern="0" dirty="0" err="1" smtClean="0"/>
              <a:t>FusionCORE</a:t>
            </a:r>
            <a:r>
              <a:rPr lang="fr-FR" altLang="en-US" sz="2000" kern="0" dirty="0" smtClean="0"/>
              <a:t>’ - and click ‘OK’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2361274"/>
            <a:ext cx="4137222" cy="3747484"/>
          </a:xfrm>
          <a:prstGeom prst="rect">
            <a:avLst/>
          </a:prstGeom>
        </p:spPr>
      </p:pic>
      <p:sp>
        <p:nvSpPr>
          <p:cNvPr id="8" name="Sous-titre 2"/>
          <p:cNvSpPr txBox="1">
            <a:spLocks/>
          </p:cNvSpPr>
          <p:nvPr/>
        </p:nvSpPr>
        <p:spPr bwMode="auto">
          <a:xfrm>
            <a:off x="6449961" y="4563130"/>
            <a:ext cx="4925962" cy="60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altLang="en-US" sz="1600" kern="0" dirty="0" err="1" smtClean="0"/>
              <a:t>Leave</a:t>
            </a:r>
            <a:r>
              <a:rPr lang="fr-FR" altLang="en-US" sz="1600" kern="0" dirty="0" smtClean="0"/>
              <a:t> all </a:t>
            </a:r>
            <a:r>
              <a:rPr lang="fr-FR" altLang="en-US" sz="1600" kern="0" dirty="0" err="1" smtClean="0"/>
              <a:t>other</a:t>
            </a:r>
            <a:r>
              <a:rPr lang="fr-FR" altLang="en-US" sz="1600" kern="0" dirty="0" smtClean="0"/>
              <a:t> settings as default </a:t>
            </a:r>
            <a:r>
              <a:rPr lang="fr-FR" altLang="en-US" sz="1600" kern="0" dirty="0" err="1" smtClean="0"/>
              <a:t>otherwise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you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risk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changing</a:t>
            </a:r>
            <a:r>
              <a:rPr lang="fr-FR" altLang="en-US" sz="1600" kern="0" dirty="0" smtClean="0"/>
              <a:t> settings </a:t>
            </a:r>
            <a:r>
              <a:rPr lang="fr-FR" altLang="en-US" sz="1600" kern="0" dirty="0" err="1" smtClean="0"/>
              <a:t>which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can</a:t>
            </a:r>
            <a:r>
              <a:rPr lang="fr-FR" altLang="en-US" sz="1600" kern="0" dirty="0" smtClean="0"/>
              <a:t> alter how </a:t>
            </a:r>
            <a:r>
              <a:rPr lang="fr-FR" altLang="en-US" sz="1600" kern="0" dirty="0" err="1" smtClean="0"/>
              <a:t>your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database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will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run</a:t>
            </a:r>
            <a:r>
              <a:rPr lang="fr-FR" altLang="en-US" sz="1600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4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You </a:t>
            </a:r>
            <a:r>
              <a:rPr lang="fr-FR" altLang="en-US" sz="2000" kern="0" dirty="0" err="1" smtClean="0"/>
              <a:t>should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automatically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see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your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now</a:t>
            </a:r>
            <a:r>
              <a:rPr lang="fr-FR" altLang="en-US" sz="2000" kern="0" dirty="0" smtClean="0"/>
              <a:t> in the ‘Object Explorer’ if </a:t>
            </a:r>
            <a:r>
              <a:rPr lang="fr-FR" altLang="en-US" sz="2000" kern="0" dirty="0" err="1" smtClean="0"/>
              <a:t>you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expand</a:t>
            </a:r>
            <a:r>
              <a:rPr lang="fr-FR" altLang="en-US" sz="2000" kern="0" dirty="0" smtClean="0"/>
              <a:t> the ‘</a:t>
            </a:r>
            <a:r>
              <a:rPr lang="fr-FR" altLang="en-US" sz="2000" kern="0" dirty="0" err="1" smtClean="0"/>
              <a:t>Databases</a:t>
            </a:r>
            <a:r>
              <a:rPr lang="fr-FR" altLang="en-US" sz="2000" kern="0" dirty="0" smtClean="0"/>
              <a:t>’ </a:t>
            </a:r>
            <a:r>
              <a:rPr lang="fr-FR" altLang="en-US" sz="2000" kern="0" dirty="0" err="1" smtClean="0"/>
              <a:t>category</a:t>
            </a:r>
            <a:endParaRPr lang="fr-FR" altLang="en-US" sz="20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2410518"/>
            <a:ext cx="4992630" cy="36841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9806"/>
          <a:stretch/>
        </p:blipFill>
        <p:spPr>
          <a:xfrm>
            <a:off x="818235" y="2390762"/>
            <a:ext cx="4992630" cy="38035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376515" y="5103686"/>
            <a:ext cx="1555114" cy="3040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err="1" smtClean="0"/>
              <a:t>Locate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your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Creation</a:t>
            </a:r>
            <a:r>
              <a:rPr lang="fr-FR" altLang="en-US" sz="2000" kern="0" dirty="0" smtClean="0"/>
              <a:t> Script. It </a:t>
            </a:r>
            <a:r>
              <a:rPr lang="fr-FR" altLang="en-US" sz="2000" kern="0" dirty="0" err="1" smtClean="0"/>
              <a:t>will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be</a:t>
            </a:r>
            <a:r>
              <a:rPr lang="fr-FR" altLang="en-US" sz="2000" kern="0" dirty="0" smtClean="0"/>
              <a:t> a .</a:t>
            </a:r>
            <a:r>
              <a:rPr lang="fr-FR" altLang="en-US" sz="2000" kern="0" dirty="0" err="1" smtClean="0"/>
              <a:t>sql</a:t>
            </a:r>
            <a:r>
              <a:rPr lang="fr-FR" altLang="en-US" sz="2000" kern="0" dirty="0" smtClean="0"/>
              <a:t> file. This file </a:t>
            </a:r>
            <a:r>
              <a:rPr lang="fr-FR" altLang="en-US" sz="2000" kern="0" dirty="0" err="1" smtClean="0"/>
              <a:t>will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give</a:t>
            </a:r>
            <a:r>
              <a:rPr lang="fr-FR" altLang="en-US" sz="2000" kern="0" dirty="0" smtClean="0"/>
              <a:t> SQL Server instructions on how to </a:t>
            </a:r>
            <a:r>
              <a:rPr lang="fr-FR" altLang="en-US" sz="2000" kern="0" dirty="0" err="1" smtClean="0"/>
              <a:t>create</a:t>
            </a:r>
            <a:r>
              <a:rPr lang="fr-FR" altLang="en-US" sz="2000" kern="0" dirty="0" smtClean="0"/>
              <a:t> the correct </a:t>
            </a:r>
            <a:r>
              <a:rPr lang="fr-FR" altLang="en-US" sz="2000" kern="0" dirty="0" err="1" smtClean="0"/>
              <a:t>layour</a:t>
            </a:r>
            <a:r>
              <a:rPr lang="fr-FR" altLang="en-US" sz="2000" kern="0" dirty="0" smtClean="0"/>
              <a:t> for the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.</a:t>
            </a:r>
          </a:p>
          <a:p>
            <a:r>
              <a:rPr lang="fr-FR" altLang="en-US" sz="2000" kern="0" dirty="0" err="1" smtClean="0"/>
              <a:t>Double-click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this</a:t>
            </a:r>
            <a:r>
              <a:rPr lang="fr-FR" altLang="en-US" sz="2000" kern="0" dirty="0" smtClean="0"/>
              <a:t> file to open </a:t>
            </a:r>
            <a:r>
              <a:rPr lang="fr-FR" altLang="en-US" sz="2000" kern="0" dirty="0" err="1" smtClean="0"/>
              <a:t>it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inside</a:t>
            </a:r>
            <a:r>
              <a:rPr lang="fr-FR" altLang="en-US" sz="2000" kern="0" dirty="0" smtClean="0"/>
              <a:t> of SQL Server Management Studio 2014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2606957"/>
            <a:ext cx="76009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6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1965279"/>
            <a:ext cx="7649498" cy="414347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26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The </a:t>
            </a:r>
            <a:r>
              <a:rPr lang="fr-FR" altLang="en-US" sz="2000" kern="0" dirty="0" err="1" smtClean="0"/>
              <a:t>query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will</a:t>
            </a:r>
            <a:r>
              <a:rPr lang="fr-FR" altLang="en-US" sz="2000" kern="0" dirty="0" smtClean="0"/>
              <a:t> open in the main </a:t>
            </a:r>
            <a:r>
              <a:rPr lang="fr-FR" altLang="en-US" sz="2000" kern="0" dirty="0" err="1" smtClean="0"/>
              <a:t>window</a:t>
            </a:r>
            <a:r>
              <a:rPr lang="fr-FR" altLang="en-US" sz="2000" kern="0" dirty="0" smtClean="0"/>
              <a:t> – </a:t>
            </a:r>
            <a:r>
              <a:rPr lang="fr-FR" altLang="en-US" sz="2000" kern="0" dirty="0" err="1" smtClean="0"/>
              <a:t>you</a:t>
            </a:r>
            <a:r>
              <a:rPr lang="fr-FR" altLang="en-US" sz="2000" kern="0" dirty="0" smtClean="0"/>
              <a:t> do not </a:t>
            </a:r>
            <a:r>
              <a:rPr lang="fr-FR" altLang="en-US" sz="2000" kern="0" dirty="0" err="1" smtClean="0"/>
              <a:t>need</a:t>
            </a:r>
            <a:r>
              <a:rPr lang="fr-FR" altLang="en-US" sz="2000" kern="0" dirty="0" smtClean="0"/>
              <a:t> to alter ANTHING in the </a:t>
            </a:r>
            <a:r>
              <a:rPr lang="fr-FR" altLang="en-US" sz="2000" kern="0" dirty="0" err="1" smtClean="0"/>
              <a:t>query</a:t>
            </a:r>
            <a:endParaRPr lang="fr-FR" alt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7862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1964638"/>
            <a:ext cx="7649498" cy="414347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26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err="1" smtClean="0"/>
              <a:t>Ensure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that</a:t>
            </a:r>
            <a:r>
              <a:rPr lang="fr-FR" altLang="en-US" sz="2000" kern="0" dirty="0" smtClean="0"/>
              <a:t> the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being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targeted</a:t>
            </a:r>
            <a:r>
              <a:rPr lang="fr-FR" altLang="en-US" sz="2000" kern="0" dirty="0" smtClean="0"/>
              <a:t> for the </a:t>
            </a:r>
            <a:r>
              <a:rPr lang="fr-FR" altLang="en-US" sz="2000" kern="0" dirty="0" err="1" smtClean="0"/>
              <a:t>query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is</a:t>
            </a:r>
            <a:r>
              <a:rPr lang="fr-FR" altLang="en-US" sz="2000" kern="0" dirty="0" smtClean="0"/>
              <a:t> ‘</a:t>
            </a:r>
            <a:r>
              <a:rPr lang="fr-FR" altLang="en-US" sz="2000" kern="0" dirty="0" err="1" smtClean="0"/>
              <a:t>FusionCORE</a:t>
            </a:r>
            <a:r>
              <a:rPr lang="fr-FR" altLang="en-US" sz="2000" kern="0" dirty="0" smtClean="0"/>
              <a:t>’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22553" y="2193337"/>
            <a:ext cx="717756" cy="1762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38D7D0-67D1-4271-93A8-442C99C01352}" type="slidenum">
              <a:rPr lang="fr-FR" altLang="en-US"/>
              <a:pPr/>
              <a:t>2</a:t>
            </a:fld>
            <a:endParaRPr lang="fr-FR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82331" y="275076"/>
            <a:ext cx="10343087" cy="803622"/>
          </a:xfrm>
        </p:spPr>
        <p:txBody>
          <a:bodyPr/>
          <a:lstStyle/>
          <a:p>
            <a:r>
              <a:rPr lang="en-GB" dirty="0" smtClean="0"/>
              <a:t>Revision History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62887"/>
              </p:ext>
            </p:extLst>
          </p:nvPr>
        </p:nvGraphicFramePr>
        <p:xfrm>
          <a:off x="1061886" y="1673484"/>
          <a:ext cx="9730024" cy="32537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26472"/>
                <a:gridCol w="1746914"/>
                <a:gridCol w="5008728"/>
                <a:gridCol w="1647910"/>
              </a:tblGrid>
              <a:tr h="373376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Revision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Comments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Author</a:t>
                      </a:r>
                      <a:endParaRPr lang="en-GB" sz="1600" dirty="0"/>
                    </a:p>
                  </a:txBody>
                  <a:tcPr/>
                </a:tc>
              </a:tr>
              <a:tr h="373376">
                <a:tc>
                  <a:txBody>
                    <a:bodyPr/>
                    <a:lstStyle/>
                    <a:p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01.09.16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Initial</a:t>
                      </a:r>
                      <a:r>
                        <a:rPr lang="en-GB" baseline="0" dirty="0" smtClean="0"/>
                        <a:t> revision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A. Pain</a:t>
                      </a:r>
                      <a:endParaRPr lang="en-GB" dirty="0"/>
                    </a:p>
                  </a:txBody>
                  <a:tcPr/>
                </a:tc>
              </a:tr>
              <a:tr h="373376">
                <a:tc>
                  <a:txBody>
                    <a:bodyPr/>
                    <a:lstStyle/>
                    <a:p>
                      <a:r>
                        <a:rPr lang="en-GB" dirty="0" smtClean="0"/>
                        <a:t>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13.10.2016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 Infinity station update + Core service </a:t>
                      </a:r>
                      <a:r>
                        <a:rPr lang="en-GB" dirty="0" smtClean="0"/>
                        <a:t>configuration + modules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X. Richard</a:t>
                      </a:r>
                      <a:endParaRPr lang="en-GB" dirty="0"/>
                    </a:p>
                  </a:txBody>
                  <a:tcPr/>
                </a:tc>
              </a:tr>
              <a:tr h="37337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337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337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337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337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26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1964638"/>
            <a:ext cx="7649497" cy="414347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26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Click the ‘</a:t>
            </a:r>
            <a:r>
              <a:rPr lang="fr-FR" altLang="en-US" sz="2000" kern="0" dirty="0" err="1"/>
              <a:t>P</a:t>
            </a:r>
            <a:r>
              <a:rPr lang="fr-FR" altLang="en-US" sz="2000" kern="0" dirty="0" err="1" smtClean="0"/>
              <a:t>arse</a:t>
            </a:r>
            <a:r>
              <a:rPr lang="fr-FR" altLang="en-US" sz="2000" kern="0" dirty="0" smtClean="0"/>
              <a:t>’ </a:t>
            </a:r>
            <a:r>
              <a:rPr lang="fr-FR" altLang="en-US" sz="2000" kern="0" dirty="0" err="1" smtClean="0"/>
              <a:t>button</a:t>
            </a:r>
            <a:r>
              <a:rPr lang="fr-FR" altLang="en-US" sz="2000" kern="0" dirty="0" smtClean="0"/>
              <a:t> to </a:t>
            </a:r>
            <a:r>
              <a:rPr lang="fr-FR" altLang="en-US" sz="2000" kern="0" dirty="0" err="1" smtClean="0"/>
              <a:t>ensure</a:t>
            </a:r>
            <a:r>
              <a:rPr lang="fr-FR" altLang="en-US" sz="2000" kern="0" dirty="0" smtClean="0"/>
              <a:t> the </a:t>
            </a:r>
            <a:r>
              <a:rPr lang="fr-FR" altLang="en-US" sz="2000" kern="0" dirty="0" err="1" smtClean="0"/>
              <a:t>query</a:t>
            </a:r>
            <a:r>
              <a:rPr lang="fr-FR" altLang="en-US" sz="2000" kern="0" dirty="0" smtClean="0"/>
              <a:t> has no </a:t>
            </a:r>
            <a:r>
              <a:rPr lang="fr-FR" altLang="en-US" sz="2000" kern="0" dirty="0" err="1" smtClean="0"/>
              <a:t>errors</a:t>
            </a:r>
            <a:endParaRPr lang="fr-FR" altLang="en-US" sz="2000" kern="0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2362200" y="2206037"/>
            <a:ext cx="171858" cy="1561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1964638"/>
            <a:ext cx="7649497" cy="414347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26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Click the ‘</a:t>
            </a:r>
            <a:r>
              <a:rPr lang="fr-FR" altLang="en-US" sz="2000" kern="0" dirty="0" err="1" smtClean="0"/>
              <a:t>Execute</a:t>
            </a:r>
            <a:r>
              <a:rPr lang="fr-FR" altLang="en-US" sz="2000" kern="0" dirty="0" smtClean="0"/>
              <a:t>’ </a:t>
            </a:r>
            <a:r>
              <a:rPr lang="fr-FR" altLang="en-US" sz="2000" kern="0" dirty="0" err="1" smtClean="0"/>
              <a:t>button</a:t>
            </a:r>
            <a:r>
              <a:rPr lang="fr-FR" altLang="en-US" sz="2000" kern="0" dirty="0" smtClean="0"/>
              <a:t> to </a:t>
            </a:r>
            <a:r>
              <a:rPr lang="fr-FR" altLang="en-US" sz="2000" kern="0" dirty="0" err="1" smtClean="0"/>
              <a:t>execute</a:t>
            </a:r>
            <a:r>
              <a:rPr lang="fr-FR" altLang="en-US" sz="2000" kern="0" dirty="0" smtClean="0"/>
              <a:t> the </a:t>
            </a:r>
            <a:r>
              <a:rPr lang="fr-FR" altLang="en-US" sz="2000" kern="0" dirty="0" err="1" smtClean="0"/>
              <a:t>query</a:t>
            </a:r>
            <a:r>
              <a:rPr lang="fr-FR" altLang="en-US" sz="2000" kern="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46250" y="2206037"/>
            <a:ext cx="330608" cy="1561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6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3 - Process Control Installation – </a:t>
            </a:r>
            <a:r>
              <a:rPr lang="en-GB" dirty="0" err="1" smtClean="0"/>
              <a:t>FusionCORE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If </a:t>
            </a:r>
            <a:r>
              <a:rPr lang="fr-FR" altLang="en-US" sz="2000" kern="0" dirty="0" err="1" smtClean="0"/>
              <a:t>you</a:t>
            </a:r>
            <a:r>
              <a:rPr lang="fr-FR" altLang="en-US" sz="2000" kern="0" dirty="0" smtClean="0"/>
              <a:t> look in the ‘Object Explorer’ and </a:t>
            </a:r>
            <a:r>
              <a:rPr lang="fr-FR" altLang="en-US" sz="2000" kern="0" dirty="0" err="1" smtClean="0"/>
              <a:t>expand</a:t>
            </a:r>
            <a:r>
              <a:rPr lang="fr-FR" altLang="en-US" sz="2000" kern="0" dirty="0" smtClean="0"/>
              <a:t> as </a:t>
            </a:r>
            <a:r>
              <a:rPr lang="fr-FR" altLang="en-US" sz="2000" kern="0" dirty="0" err="1" smtClean="0"/>
              <a:t>follows</a:t>
            </a:r>
            <a:r>
              <a:rPr lang="fr-FR" altLang="en-US" sz="2000" kern="0" dirty="0" smtClean="0"/>
              <a:t>:</a:t>
            </a:r>
          </a:p>
          <a:p>
            <a:pPr marL="0" indent="0">
              <a:buNone/>
            </a:pPr>
            <a:r>
              <a:rPr lang="fr-FR" altLang="en-US" sz="2000" kern="0" dirty="0" smtClean="0"/>
              <a:t>	</a:t>
            </a:r>
            <a:r>
              <a:rPr lang="fr-FR" altLang="en-US" sz="2000" kern="0" dirty="0" err="1" smtClean="0"/>
              <a:t>Databases</a:t>
            </a:r>
            <a:r>
              <a:rPr lang="fr-FR" altLang="en-US" sz="2000" kern="0" dirty="0" smtClean="0"/>
              <a:t> &gt;&gt; </a:t>
            </a:r>
            <a:r>
              <a:rPr lang="fr-FR" altLang="en-US" sz="2000" kern="0" dirty="0" err="1" smtClean="0"/>
              <a:t>FusionCORE</a:t>
            </a:r>
            <a:r>
              <a:rPr lang="fr-FR" altLang="en-US" sz="2000" kern="0" dirty="0" smtClean="0"/>
              <a:t> &gt;&gt; Tables</a:t>
            </a:r>
          </a:p>
          <a:p>
            <a:pPr marL="0" indent="0">
              <a:buNone/>
            </a:pPr>
            <a:endParaRPr lang="fr-FR" altLang="en-US" sz="2000" kern="0" dirty="0"/>
          </a:p>
          <a:p>
            <a:r>
              <a:rPr lang="fr-FR" altLang="en-US" sz="2000" kern="0" dirty="0" smtClean="0"/>
              <a:t>You </a:t>
            </a:r>
            <a:r>
              <a:rPr lang="fr-FR" altLang="en-US" sz="2000" kern="0" dirty="0" err="1" smtClean="0"/>
              <a:t>will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see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that</a:t>
            </a:r>
            <a:r>
              <a:rPr lang="fr-FR" altLang="en-US" sz="2000" kern="0" dirty="0" smtClean="0"/>
              <a:t> all </a:t>
            </a:r>
            <a:r>
              <a:rPr lang="fr-FR" altLang="en-US" sz="2000" kern="0" dirty="0" err="1" smtClean="0"/>
              <a:t>your</a:t>
            </a:r>
            <a:r>
              <a:rPr lang="fr-FR" altLang="en-US" sz="2000" kern="0" dirty="0" smtClean="0"/>
              <a:t> tables have been </a:t>
            </a:r>
            <a:r>
              <a:rPr lang="fr-FR" altLang="en-US" sz="2000" kern="0" dirty="0" err="1" smtClean="0"/>
              <a:t>created</a:t>
            </a:r>
            <a:r>
              <a:rPr lang="fr-FR" altLang="en-US" sz="2000" kern="0" dirty="0" smtClean="0"/>
              <a:t>.</a:t>
            </a:r>
          </a:p>
          <a:p>
            <a:pPr marL="0" indent="0">
              <a:buNone/>
            </a:pPr>
            <a:endParaRPr lang="fr-FR" altLang="en-US" sz="2000" kern="0" dirty="0"/>
          </a:p>
          <a:p>
            <a:pPr marL="0" indent="0">
              <a:buNone/>
            </a:pPr>
            <a:r>
              <a:rPr lang="fr-FR" altLang="en-US" sz="1600" kern="0" dirty="0" smtClean="0"/>
              <a:t>CVI Fusion </a:t>
            </a:r>
            <a:r>
              <a:rPr lang="fr-FR" altLang="en-US" sz="1600" kern="0" dirty="0" err="1" smtClean="0"/>
              <a:t>will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write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process</a:t>
            </a:r>
            <a:r>
              <a:rPr lang="fr-FR" altLang="en-US" sz="1600" kern="0" dirty="0" smtClean="0"/>
              <a:t> information to </a:t>
            </a:r>
            <a:r>
              <a:rPr lang="fr-FR" altLang="en-US" sz="1600" kern="0" dirty="0" err="1" smtClean="0"/>
              <a:t>these</a:t>
            </a:r>
            <a:r>
              <a:rPr lang="fr-FR" altLang="en-US" sz="1600" kern="0" dirty="0" smtClean="0"/>
              <a:t> tables.</a:t>
            </a:r>
          </a:p>
          <a:p>
            <a:pPr marL="0" indent="0">
              <a:buNone/>
            </a:pPr>
            <a:r>
              <a:rPr lang="fr-FR" altLang="en-US" sz="1600" kern="0" dirty="0" smtClean="0"/>
              <a:t>CVI Fusion </a:t>
            </a:r>
            <a:r>
              <a:rPr lang="fr-FR" altLang="en-US" sz="1600" kern="0" dirty="0" err="1" smtClean="0"/>
              <a:t>will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read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traceability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from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these</a:t>
            </a:r>
            <a:r>
              <a:rPr lang="fr-FR" altLang="en-US" sz="1600" kern="0" dirty="0" smtClean="0"/>
              <a:t> tables.</a:t>
            </a:r>
          </a:p>
          <a:p>
            <a:pPr marL="0" indent="0">
              <a:buNone/>
            </a:pPr>
            <a:r>
              <a:rPr lang="fr-FR" altLang="en-US" sz="1600" kern="0" dirty="0" smtClean="0"/>
              <a:t>Desoutter CORE Services </a:t>
            </a:r>
            <a:r>
              <a:rPr lang="fr-FR" altLang="en-US" sz="1600" kern="0" dirty="0" err="1" smtClean="0"/>
              <a:t>will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read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from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these</a:t>
            </a:r>
            <a:r>
              <a:rPr lang="fr-FR" altLang="en-US" sz="1600" kern="0" dirty="0" smtClean="0"/>
              <a:t> tables.</a:t>
            </a:r>
          </a:p>
          <a:p>
            <a:pPr marL="0" indent="0">
              <a:buNone/>
            </a:pPr>
            <a:r>
              <a:rPr lang="fr-FR" altLang="en-US" sz="1600" kern="0" dirty="0" smtClean="0"/>
              <a:t>Desoutter CORE Services </a:t>
            </a:r>
            <a:r>
              <a:rPr lang="fr-FR" altLang="en-US" sz="1600" kern="0" dirty="0" err="1" smtClean="0"/>
              <a:t>will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write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tracebility</a:t>
            </a:r>
            <a:r>
              <a:rPr lang="fr-FR" altLang="en-US" sz="1600" kern="0" dirty="0" smtClean="0"/>
              <a:t> to </a:t>
            </a:r>
            <a:r>
              <a:rPr lang="fr-FR" altLang="en-US" sz="1600" kern="0" dirty="0" err="1" smtClean="0"/>
              <a:t>these</a:t>
            </a:r>
            <a:r>
              <a:rPr lang="fr-FR" altLang="en-US" sz="1600" kern="0" dirty="0" smtClean="0"/>
              <a:t>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418" y="1090596"/>
            <a:ext cx="31051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2606957"/>
            <a:ext cx="7600950" cy="32385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 - Process Control Installation – CORE Services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err="1" smtClean="0"/>
              <a:t>Locate</a:t>
            </a:r>
            <a:r>
              <a:rPr lang="fr-FR" altLang="en-US" sz="2000" kern="0" dirty="0" smtClean="0"/>
              <a:t> the </a:t>
            </a:r>
            <a:r>
              <a:rPr lang="fr-FR" altLang="en-US" sz="2000" kern="0" dirty="0" err="1" smtClean="0"/>
              <a:t>folder</a:t>
            </a:r>
            <a:r>
              <a:rPr lang="fr-FR" altLang="en-US" sz="2000" kern="0" dirty="0" smtClean="0"/>
              <a:t> for the ‘</a:t>
            </a:r>
            <a:r>
              <a:rPr lang="fr-FR" altLang="en-US" sz="2000" kern="0" dirty="0" err="1" smtClean="0"/>
              <a:t>Core.Host.Service</a:t>
            </a:r>
            <a:r>
              <a:rPr lang="fr-FR" altLang="en-US" sz="2000" kern="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6994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2606957"/>
            <a:ext cx="7600950" cy="32385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4 - Process Control Installation – CORE Services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Copy </a:t>
            </a:r>
            <a:r>
              <a:rPr lang="fr-FR" altLang="en-US" sz="2000" kern="0" dirty="0" err="1" smtClean="0"/>
              <a:t>this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folder</a:t>
            </a:r>
            <a:r>
              <a:rPr lang="fr-FR" altLang="en-US" sz="2000" kern="0" dirty="0" smtClean="0"/>
              <a:t> on to a server. This server must </a:t>
            </a:r>
            <a:r>
              <a:rPr lang="fr-FR" altLang="en-US" sz="2000" kern="0" dirty="0" err="1" smtClean="0"/>
              <a:t>be</a:t>
            </a:r>
            <a:r>
              <a:rPr lang="fr-FR" altLang="en-US" sz="2000" kern="0" dirty="0" smtClean="0"/>
              <a:t> active at all times and have network </a:t>
            </a:r>
            <a:r>
              <a:rPr lang="fr-FR" altLang="en-US" sz="2000" kern="0" dirty="0" err="1" smtClean="0"/>
              <a:t>access</a:t>
            </a:r>
            <a:r>
              <a:rPr lang="fr-FR" altLang="en-US" sz="2000" kern="0" dirty="0" smtClean="0"/>
              <a:t> to </a:t>
            </a:r>
            <a:r>
              <a:rPr lang="fr-FR" altLang="en-US" sz="2000" kern="0" dirty="0" err="1" smtClean="0"/>
              <a:t>both</a:t>
            </a:r>
            <a:r>
              <a:rPr lang="fr-FR" altLang="en-US" sz="2000" kern="0" dirty="0" smtClean="0"/>
              <a:t> the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and the </a:t>
            </a:r>
            <a:r>
              <a:rPr lang="fr-FR" altLang="en-US" sz="2000" kern="0" dirty="0" err="1" smtClean="0"/>
              <a:t>Infinity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devices</a:t>
            </a:r>
            <a:r>
              <a:rPr lang="fr-FR" altLang="en-US" sz="2000" kern="0" dirty="0" smtClean="0"/>
              <a:t>.</a:t>
            </a:r>
          </a:p>
          <a:p>
            <a:r>
              <a:rPr lang="fr-FR" altLang="en-US" sz="2000" kern="0" dirty="0" smtClean="0"/>
              <a:t>Copy </a:t>
            </a:r>
            <a:r>
              <a:rPr lang="fr-FR" altLang="en-US" sz="2000" kern="0" dirty="0" err="1" smtClean="0"/>
              <a:t>it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into</a:t>
            </a:r>
            <a:r>
              <a:rPr lang="fr-FR" altLang="en-US" sz="2000" kern="0" dirty="0" smtClean="0"/>
              <a:t> the </a:t>
            </a:r>
            <a:r>
              <a:rPr lang="fr-FR" altLang="en-US" sz="2000" kern="0" dirty="0" err="1" smtClean="0"/>
              <a:t>folder</a:t>
            </a:r>
            <a:r>
              <a:rPr lang="fr-FR" altLang="en-US" sz="2000" kern="0" dirty="0"/>
              <a:t>: C:\Program Files (x86)\Desoutter</a:t>
            </a:r>
            <a:endParaRPr lang="fr-FR" alt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8824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2606957"/>
            <a:ext cx="7600950" cy="32385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4 - Process Control Installation – CORE Services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Once </a:t>
            </a:r>
            <a:r>
              <a:rPr lang="fr-FR" altLang="en-US" sz="2000" kern="0" dirty="0" err="1" smtClean="0"/>
              <a:t>it</a:t>
            </a:r>
            <a:r>
              <a:rPr lang="fr-FR" altLang="en-US" sz="2000" kern="0" dirty="0" smtClean="0"/>
              <a:t> has been </a:t>
            </a:r>
            <a:r>
              <a:rPr lang="fr-FR" altLang="en-US" sz="2000" kern="0" dirty="0" err="1" smtClean="0"/>
              <a:t>copied</a:t>
            </a:r>
            <a:r>
              <a:rPr lang="fr-FR" altLang="en-US" sz="2000" kern="0" dirty="0" smtClean="0"/>
              <a:t> to the server; </a:t>
            </a:r>
            <a:r>
              <a:rPr lang="fr-FR" altLang="en-US" sz="2000" kern="0" dirty="0" err="1" smtClean="0"/>
              <a:t>remove</a:t>
            </a:r>
            <a:r>
              <a:rPr lang="fr-FR" altLang="en-US" sz="2000" kern="0" dirty="0" smtClean="0"/>
              <a:t> the version </a:t>
            </a:r>
            <a:r>
              <a:rPr lang="fr-FR" altLang="en-US" sz="2000" kern="0" dirty="0" err="1" smtClean="0"/>
              <a:t>number</a:t>
            </a:r>
            <a:r>
              <a:rPr lang="fr-FR" altLang="en-US" sz="2000" kern="0" dirty="0" smtClean="0"/>
              <a:t> and go </a:t>
            </a:r>
            <a:r>
              <a:rPr lang="fr-FR" altLang="en-US" sz="2000" kern="0" dirty="0" err="1" smtClean="0"/>
              <a:t>into</a:t>
            </a:r>
            <a:r>
              <a:rPr lang="fr-FR" altLang="en-US" sz="2000" kern="0" dirty="0" smtClean="0"/>
              <a:t> the </a:t>
            </a:r>
            <a:r>
              <a:rPr lang="fr-FR" altLang="en-US" sz="2000" kern="0" dirty="0" err="1" smtClean="0"/>
              <a:t>folder</a:t>
            </a:r>
            <a:endParaRPr lang="fr-FR" alt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2764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2606957"/>
            <a:ext cx="7610475" cy="32575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4 - Process Control Installation – CORE Services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err="1" smtClean="0"/>
              <a:t>Locate</a:t>
            </a:r>
            <a:r>
              <a:rPr lang="fr-FR" altLang="en-US" sz="2000" kern="0" dirty="0" smtClean="0"/>
              <a:t> the file </a:t>
            </a:r>
            <a:r>
              <a:rPr lang="fr-FR" altLang="en-US" sz="2000" kern="0" dirty="0" err="1" smtClean="0"/>
              <a:t>named</a:t>
            </a:r>
            <a:r>
              <a:rPr lang="fr-FR" altLang="en-US" sz="2000" kern="0" dirty="0" smtClean="0"/>
              <a:t> ‘Install.bat’</a:t>
            </a:r>
            <a:endParaRPr lang="fr-FR" altLang="en-US" sz="2000" kern="0" dirty="0"/>
          </a:p>
          <a:p>
            <a:r>
              <a:rPr lang="fr-FR" altLang="en-US" sz="2000" kern="0" dirty="0" smtClean="0"/>
              <a:t>Right-click and </a:t>
            </a:r>
            <a:r>
              <a:rPr lang="fr-FR" altLang="en-US" sz="2000" kern="0" dirty="0" err="1" smtClean="0"/>
              <a:t>choose</a:t>
            </a:r>
            <a:r>
              <a:rPr lang="fr-FR" altLang="en-US" sz="2000" kern="0" dirty="0" smtClean="0"/>
              <a:t> ‘</a:t>
            </a:r>
            <a:r>
              <a:rPr lang="fr-FR" altLang="en-US" sz="2000" kern="0" dirty="0" err="1" smtClean="0"/>
              <a:t>Run</a:t>
            </a:r>
            <a:r>
              <a:rPr lang="fr-FR" altLang="en-US" sz="2000" kern="0" dirty="0" smtClean="0"/>
              <a:t> As </a:t>
            </a:r>
            <a:r>
              <a:rPr lang="fr-FR" altLang="en-US" sz="2000" kern="0" dirty="0" err="1" smtClean="0"/>
              <a:t>Administrator</a:t>
            </a:r>
            <a:r>
              <a:rPr lang="fr-FR" altLang="en-US" sz="2000" kern="0" dirty="0" smtClean="0"/>
              <a:t>’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32174" y="5387387"/>
            <a:ext cx="2701925" cy="2418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3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4 - Process Control Installation – CORE Services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You </a:t>
            </a:r>
            <a:r>
              <a:rPr lang="fr-FR" altLang="en-US" sz="2000" kern="0" dirty="0" err="1" smtClean="0"/>
              <a:t>will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see</a:t>
            </a:r>
            <a:r>
              <a:rPr lang="fr-FR" altLang="en-US" sz="2000" kern="0" dirty="0" smtClean="0"/>
              <a:t> a console </a:t>
            </a:r>
            <a:r>
              <a:rPr lang="fr-FR" altLang="en-US" sz="2000" kern="0" dirty="0" err="1" smtClean="0"/>
              <a:t>window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appear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notifying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you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that</a:t>
            </a:r>
            <a:r>
              <a:rPr lang="fr-FR" altLang="en-US" sz="2000" kern="0" dirty="0" smtClean="0"/>
              <a:t> the service has been </a:t>
            </a:r>
            <a:r>
              <a:rPr lang="fr-FR" altLang="en-US" sz="2000" kern="0" dirty="0" err="1" smtClean="0"/>
              <a:t>created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successfully</a:t>
            </a:r>
            <a:r>
              <a:rPr lang="fr-FR" altLang="en-US" sz="2000" kern="0" dirty="0" smtClean="0"/>
              <a:t> or has </a:t>
            </a:r>
            <a:r>
              <a:rPr lang="fr-FR" altLang="en-US" sz="2000" kern="0" dirty="0" err="1" smtClean="0"/>
              <a:t>failed</a:t>
            </a:r>
            <a:endParaRPr lang="fr-FR" altLang="en-US" sz="2000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2606957"/>
            <a:ext cx="5141520" cy="3441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393950" y="4279759"/>
            <a:ext cx="568326" cy="1874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26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7" y="2599303"/>
            <a:ext cx="10466554" cy="226934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4 - Process Control Installation – CORE Services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Edit the file Configuration.dat in </a:t>
            </a:r>
            <a:r>
              <a:rPr lang="fr-FR" altLang="en-US" sz="2000" kern="0" dirty="0" err="1" smtClean="0"/>
              <a:t>order</a:t>
            </a:r>
            <a:r>
              <a:rPr lang="fr-FR" altLang="en-US" sz="2000" kern="0" dirty="0" smtClean="0"/>
              <a:t> to set the </a:t>
            </a: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server, </a:t>
            </a:r>
            <a:r>
              <a:rPr lang="fr-FR" altLang="en-US" sz="2000" kern="0" dirty="0" err="1" smtClean="0"/>
              <a:t>name</a:t>
            </a:r>
            <a:r>
              <a:rPr lang="fr-FR" altLang="en-US" sz="2000" kern="0" dirty="0"/>
              <a:t> </a:t>
            </a:r>
            <a:r>
              <a:rPr lang="fr-FR" altLang="en-US" sz="2000" kern="0" dirty="0" smtClean="0"/>
              <a:t>and </a:t>
            </a:r>
            <a:r>
              <a:rPr lang="fr-FR" altLang="en-US" sz="2000" kern="0" dirty="0" err="1" smtClean="0"/>
              <a:t>connection</a:t>
            </a:r>
            <a:r>
              <a:rPr lang="fr-FR" altLang="en-US" sz="2000" kern="0" dirty="0" smtClean="0"/>
              <a:t> informations.</a:t>
            </a:r>
          </a:p>
          <a:p>
            <a:endParaRPr lang="fr-FR" altLang="en-US" sz="2000" kern="0" dirty="0"/>
          </a:p>
          <a:p>
            <a:endParaRPr lang="fr-FR" altLang="en-US" sz="2000" kern="0" dirty="0" smtClean="0"/>
          </a:p>
          <a:p>
            <a:endParaRPr lang="fr-FR" altLang="en-US" sz="2000" kern="0" dirty="0"/>
          </a:p>
          <a:p>
            <a:endParaRPr lang="fr-FR" altLang="en-US" sz="2000" kern="0" dirty="0" smtClean="0"/>
          </a:p>
          <a:p>
            <a:endParaRPr lang="fr-FR" altLang="en-US" sz="2000" kern="0" dirty="0"/>
          </a:p>
          <a:p>
            <a:endParaRPr lang="fr-FR" altLang="en-US" sz="2000" kern="0" dirty="0" smtClean="0"/>
          </a:p>
          <a:p>
            <a:endParaRPr lang="fr-FR" altLang="en-US" sz="2000" kern="0" dirty="0"/>
          </a:p>
          <a:p>
            <a:endParaRPr lang="fr-FR" altLang="en-US" sz="2000" kern="0" dirty="0" smtClean="0"/>
          </a:p>
          <a:p>
            <a:r>
              <a:rPr lang="fr-FR" altLang="en-US" sz="2000" kern="0" dirty="0" smtClean="0"/>
              <a:t>You </a:t>
            </a:r>
            <a:r>
              <a:rPr lang="fr-FR" altLang="en-US" sz="2000" kern="0" dirty="0" err="1" smtClean="0"/>
              <a:t>can</a:t>
            </a:r>
            <a:r>
              <a:rPr lang="fr-FR" altLang="en-US" sz="2000" kern="0" dirty="0" smtClean="0"/>
              <a:t> use a Windows or </a:t>
            </a:r>
            <a:r>
              <a:rPr lang="fr-FR" altLang="en-US" sz="2000" kern="0" dirty="0" err="1" smtClean="0"/>
              <a:t>SQLServer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authentication</a:t>
            </a:r>
            <a:r>
              <a:rPr lang="fr-FR" altLang="en-US" sz="2000" kern="0" dirty="0" smtClean="0"/>
              <a:t> mode to </a:t>
            </a:r>
            <a:r>
              <a:rPr lang="fr-FR" altLang="en-US" sz="2000" kern="0" dirty="0" err="1" smtClean="0"/>
              <a:t>connect</a:t>
            </a:r>
            <a:r>
              <a:rPr lang="fr-FR" altLang="en-US" sz="2000" kern="0" dirty="0" smtClean="0"/>
              <a:t> to the </a:t>
            </a:r>
            <a:r>
              <a:rPr lang="fr-FR" altLang="en-US" sz="2000" kern="0" dirty="0" err="1" smtClean="0"/>
              <a:t>database</a:t>
            </a:r>
            <a:endParaRPr lang="fr-FR" altLang="en-US" sz="2000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407349" y="3177723"/>
            <a:ext cx="9620041" cy="1932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8" y="2386223"/>
            <a:ext cx="2160588" cy="388288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4 - Process Control Installation – CORE Services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Open the ‘Start Menu’ and type in ‘Services’</a:t>
            </a:r>
          </a:p>
          <a:p>
            <a:r>
              <a:rPr lang="fr-FR" altLang="en-US" sz="2000" kern="0" dirty="0" smtClean="0"/>
              <a:t>Open </a:t>
            </a:r>
            <a:r>
              <a:rPr lang="fr-FR" altLang="en-US" sz="2000" kern="0" dirty="0" err="1" smtClean="0"/>
              <a:t>this</a:t>
            </a:r>
            <a:r>
              <a:rPr lang="fr-FR" altLang="en-US" sz="2000" kern="0" dirty="0" smtClean="0"/>
              <a:t> menu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88975" y="2917683"/>
            <a:ext cx="2387600" cy="4636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 bwMode="auto">
          <a:xfrm>
            <a:off x="6449961" y="4563130"/>
            <a:ext cx="4925962" cy="60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altLang="en-US" sz="1600" kern="0" dirty="0" smtClean="0"/>
              <a:t>Start Menu </a:t>
            </a:r>
            <a:r>
              <a:rPr lang="fr-FR" altLang="en-US" sz="1600" kern="0" dirty="0" err="1" smtClean="0"/>
              <a:t>may</a:t>
            </a:r>
            <a:r>
              <a:rPr lang="fr-FR" altLang="en-US" sz="1600" kern="0" dirty="0" smtClean="0"/>
              <a:t> </a:t>
            </a:r>
            <a:r>
              <a:rPr lang="fr-FR" altLang="en-US" sz="1600" kern="0" dirty="0" err="1" smtClean="0"/>
              <a:t>differ</a:t>
            </a:r>
            <a:r>
              <a:rPr lang="fr-FR" altLang="en-US" sz="1600" kern="0" dirty="0" smtClean="0"/>
              <a:t> in </a:t>
            </a:r>
            <a:r>
              <a:rPr lang="fr-FR" altLang="en-US" sz="1600" kern="0" dirty="0" err="1" smtClean="0"/>
              <a:t>appearance</a:t>
            </a:r>
            <a:r>
              <a:rPr lang="fr-FR" altLang="en-US" sz="1600" kern="0" dirty="0" smtClean="0"/>
              <a:t> to </a:t>
            </a:r>
            <a:r>
              <a:rPr lang="fr-FR" altLang="en-US" sz="1600" kern="0" dirty="0" err="1" smtClean="0"/>
              <a:t>your</a:t>
            </a:r>
            <a:r>
              <a:rPr lang="fr-FR" altLang="en-US" sz="1600" kern="0" dirty="0" smtClean="0"/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33928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Control Installation</a:t>
            </a:r>
            <a:endParaRPr lang="en-GB" dirty="0"/>
          </a:p>
        </p:txBody>
      </p:sp>
      <p:sp>
        <p:nvSpPr>
          <p:cNvPr id="41" name="Sous-titre 2"/>
          <p:cNvSpPr txBox="1">
            <a:spLocks/>
          </p:cNvSpPr>
          <p:nvPr/>
        </p:nvSpPr>
        <p:spPr bwMode="auto">
          <a:xfrm>
            <a:off x="818236" y="1555253"/>
            <a:ext cx="10754332" cy="26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In the </a:t>
            </a:r>
            <a:r>
              <a:rPr lang="fr-FR" altLang="en-US" sz="2000" kern="0" dirty="0" err="1" smtClean="0"/>
              <a:t>following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presentation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we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will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cover</a:t>
            </a:r>
            <a:r>
              <a:rPr lang="fr-FR" altLang="en-US" sz="2000" kern="0" dirty="0" smtClean="0"/>
              <a:t> how to </a:t>
            </a:r>
            <a:r>
              <a:rPr lang="fr-FR" altLang="en-US" sz="2000" kern="0" dirty="0" err="1" smtClean="0"/>
              <a:t>install</a:t>
            </a:r>
            <a:r>
              <a:rPr lang="fr-FR" altLang="en-US" sz="2000" kern="0" dirty="0" smtClean="0"/>
              <a:t> all </a:t>
            </a:r>
            <a:r>
              <a:rPr lang="fr-FR" altLang="en-US" sz="2000" kern="0" dirty="0" err="1" smtClean="0"/>
              <a:t>required</a:t>
            </a:r>
            <a:r>
              <a:rPr lang="fr-FR" altLang="en-US" sz="2000" kern="0" dirty="0" smtClean="0"/>
              <a:t> software on a </a:t>
            </a:r>
            <a:r>
              <a:rPr lang="fr-FR" altLang="en-US" sz="2000" kern="0" dirty="0" err="1" smtClean="0"/>
              <a:t>customer</a:t>
            </a:r>
            <a:r>
              <a:rPr lang="fr-FR" altLang="en-US" sz="2000" kern="0" dirty="0" smtClean="0"/>
              <a:t> site to </a:t>
            </a:r>
            <a:r>
              <a:rPr lang="fr-FR" altLang="en-US" sz="2000" kern="0" dirty="0" err="1" smtClean="0"/>
              <a:t>create</a:t>
            </a:r>
            <a:r>
              <a:rPr lang="fr-FR" altLang="en-US" sz="2000" kern="0" dirty="0" smtClean="0"/>
              <a:t> a full </a:t>
            </a:r>
            <a:r>
              <a:rPr lang="fr-FR" altLang="en-US" sz="2000" kern="0" dirty="0" err="1" smtClean="0"/>
              <a:t>process</a:t>
            </a:r>
            <a:r>
              <a:rPr lang="fr-FR" altLang="en-US" sz="2000" kern="0" dirty="0" smtClean="0"/>
              <a:t> control installation. </a:t>
            </a:r>
            <a:r>
              <a:rPr lang="fr-FR" altLang="en-US" sz="2000" kern="0" dirty="0" err="1" smtClean="0"/>
              <a:t>These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include</a:t>
            </a:r>
            <a:r>
              <a:rPr lang="fr-FR" altLang="en-US" sz="2000" kern="0" dirty="0" smtClean="0"/>
              <a:t>:</a:t>
            </a:r>
          </a:p>
          <a:p>
            <a:pPr lvl="3"/>
            <a:r>
              <a:rPr lang="fr-FR" altLang="en-US" sz="1400" kern="0" dirty="0" err="1" smtClean="0"/>
              <a:t>FusionCORE</a:t>
            </a:r>
            <a:r>
              <a:rPr lang="fr-FR" altLang="en-US" sz="1400" kern="0" dirty="0" smtClean="0"/>
              <a:t> </a:t>
            </a:r>
            <a:r>
              <a:rPr lang="fr-FR" altLang="en-US" sz="1400" kern="0" dirty="0" err="1" smtClean="0"/>
              <a:t>Database</a:t>
            </a:r>
            <a:endParaRPr lang="fr-FR" altLang="en-US" sz="1400" kern="0" dirty="0" smtClean="0"/>
          </a:p>
          <a:p>
            <a:pPr lvl="3"/>
            <a:r>
              <a:rPr lang="fr-FR" altLang="en-US" sz="1400" kern="0" dirty="0" smtClean="0"/>
              <a:t>Desoutter CORE Services</a:t>
            </a:r>
          </a:p>
          <a:p>
            <a:pPr lvl="3"/>
            <a:r>
              <a:rPr lang="fr-FR" altLang="en-US" sz="1400" kern="0" dirty="0" smtClean="0"/>
              <a:t>CVI Fusion</a:t>
            </a:r>
          </a:p>
          <a:p>
            <a:pPr lvl="3"/>
            <a:r>
              <a:rPr lang="fr-FR" altLang="en-US" sz="1400" kern="0" dirty="0" err="1" smtClean="0"/>
              <a:t>Infinity</a:t>
            </a:r>
            <a:r>
              <a:rPr lang="fr-FR" altLang="en-US" sz="1400" kern="0" dirty="0" smtClean="0"/>
              <a:t> Client </a:t>
            </a:r>
            <a:r>
              <a:rPr lang="fr-FR" altLang="en-US" sz="1400" kern="0" dirty="0" err="1" smtClean="0"/>
              <a:t>Devices</a:t>
            </a:r>
            <a:endParaRPr lang="fr-FR" altLang="en-US" sz="1400" kern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6" y="4399384"/>
            <a:ext cx="1912696" cy="1376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01" y="4820035"/>
            <a:ext cx="2175516" cy="966296"/>
          </a:xfrm>
          <a:prstGeom prst="rect">
            <a:avLst/>
          </a:prstGeom>
        </p:spPr>
      </p:pic>
      <p:pic>
        <p:nvPicPr>
          <p:cNvPr id="1026" name="Picture 2" descr="http://www.freeiconspng.com/uploads/sql-server-icon-png-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16" y="4399384"/>
            <a:ext cx="1507577" cy="147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826786" y="4526389"/>
            <a:ext cx="1573161" cy="1341384"/>
            <a:chOff x="7079226" y="4484903"/>
            <a:chExt cx="1573161" cy="13413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226" y="4484903"/>
              <a:ext cx="1013610" cy="101361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079226" y="5087623"/>
              <a:ext cx="15731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</a:rPr>
                <a:t>CORE SERVICES</a:t>
              </a:r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56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23" y="2613320"/>
            <a:ext cx="7581900" cy="33909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4 - Process Control Installation – CORE Services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err="1" smtClean="0"/>
              <a:t>Locate</a:t>
            </a:r>
            <a:r>
              <a:rPr lang="fr-FR" altLang="en-US" sz="2000" kern="0" dirty="0" smtClean="0"/>
              <a:t> the service </a:t>
            </a:r>
            <a:r>
              <a:rPr lang="fr-FR" altLang="en-US" sz="2000" kern="0" dirty="0" err="1" smtClean="0"/>
              <a:t>named</a:t>
            </a:r>
            <a:r>
              <a:rPr lang="fr-FR" altLang="en-US" sz="2000" kern="0" dirty="0" smtClean="0"/>
              <a:t> ‘Desoutter – CORE Services’</a:t>
            </a:r>
            <a:endParaRPr lang="fr-FR" altLang="en-US" sz="2000" kern="0" dirty="0"/>
          </a:p>
          <a:p>
            <a:r>
              <a:rPr lang="fr-FR" altLang="en-US" sz="2000" kern="0" dirty="0" smtClean="0"/>
              <a:t>Click ‘</a:t>
            </a:r>
            <a:r>
              <a:rPr lang="fr-FR" altLang="en-US" sz="2000" u="sng" kern="0" dirty="0" smtClean="0"/>
              <a:t>Start</a:t>
            </a:r>
            <a:r>
              <a:rPr lang="fr-FR" altLang="en-US" sz="2000" kern="0" dirty="0" smtClean="0"/>
              <a:t> the Service’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51700" y="3949112"/>
            <a:ext cx="967726" cy="2418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 - Upgrades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320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If </a:t>
            </a:r>
            <a:r>
              <a:rPr lang="fr-FR" altLang="en-US" sz="2000" kern="0" dirty="0" err="1" smtClean="0"/>
              <a:t>you</a:t>
            </a:r>
            <a:r>
              <a:rPr lang="fr-FR" altLang="en-US" sz="2000" kern="0" dirty="0" smtClean="0"/>
              <a:t> upgrade the Fusion software version, </a:t>
            </a:r>
            <a:r>
              <a:rPr lang="fr-FR" altLang="en-US" sz="2000" kern="0" dirty="0" err="1" smtClean="0"/>
              <a:t>you</a:t>
            </a:r>
            <a:r>
              <a:rPr lang="fr-FR" altLang="en-US" sz="2000" kern="0" dirty="0" smtClean="0"/>
              <a:t> have to </a:t>
            </a:r>
            <a:r>
              <a:rPr lang="fr-FR" altLang="en-US" sz="2000" kern="0" smtClean="0"/>
              <a:t>upgrade :</a:t>
            </a:r>
          </a:p>
          <a:p>
            <a:pPr marL="0" indent="0">
              <a:buNone/>
            </a:pPr>
            <a:endParaRPr lang="fr-FR" altLang="en-US" sz="2000" kern="0" dirty="0" smtClean="0"/>
          </a:p>
          <a:p>
            <a:pPr marL="457200" indent="-457200">
              <a:buFont typeface="+mj-lt"/>
              <a:buAutoNum type="arabicPeriod"/>
            </a:pPr>
            <a:r>
              <a:rPr lang="fr-FR" altLang="en-US" sz="2000" kern="0" dirty="0" err="1" smtClean="0"/>
              <a:t>Infinity</a:t>
            </a:r>
            <a:r>
              <a:rPr lang="fr-FR" altLang="en-US" sz="2000" kern="0" dirty="0" smtClean="0"/>
              <a:t> client and modules stations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en-US" sz="2000" kern="0" dirty="0" err="1" smtClean="0"/>
              <a:t>Core</a:t>
            </a:r>
            <a:r>
              <a:rPr lang="fr-FR" altLang="en-US" sz="2000" kern="0" dirty="0" smtClean="0"/>
              <a:t> service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en-US" sz="2000" kern="0" dirty="0" err="1" smtClean="0"/>
              <a:t>Database</a:t>
            </a:r>
            <a:r>
              <a:rPr lang="fr-FR" altLang="en-US" sz="2000" kern="0" dirty="0" smtClean="0"/>
              <a:t> structure (</a:t>
            </a:r>
            <a:r>
              <a:rPr lang="fr-FR" altLang="en-US" sz="2000" kern="0" dirty="0" err="1" smtClean="0"/>
              <a:t>using</a:t>
            </a:r>
            <a:r>
              <a:rPr lang="fr-FR" altLang="en-US" sz="2000" kern="0" dirty="0" smtClean="0"/>
              <a:t> a .</a:t>
            </a:r>
            <a:r>
              <a:rPr lang="fr-FR" altLang="en-US" sz="2000" kern="0" dirty="0" err="1" smtClean="0"/>
              <a:t>sql</a:t>
            </a:r>
            <a:r>
              <a:rPr lang="fr-FR" altLang="en-US" sz="2000" kern="0" dirty="0" smtClean="0"/>
              <a:t> file)</a:t>
            </a:r>
          </a:p>
        </p:txBody>
      </p:sp>
    </p:spTree>
    <p:extLst>
      <p:ext uri="{BB962C8B-B14F-4D97-AF65-F5344CB8AC3E}">
        <p14:creationId xmlns:p14="http://schemas.microsoft.com/office/powerpoint/2010/main" val="15506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29B2D6-F5F5-49BD-9CB8-4054661D66D3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37" y="738981"/>
            <a:ext cx="4762500" cy="5381625"/>
          </a:xfrm>
          <a:prstGeom prst="rect">
            <a:avLst/>
          </a:prstGeom>
        </p:spPr>
      </p:pic>
      <p:sp>
        <p:nvSpPr>
          <p:cNvPr id="31" name="Title 5"/>
          <p:cNvSpPr>
            <a:spLocks noGrp="1"/>
          </p:cNvSpPr>
          <p:nvPr/>
        </p:nvSpPr>
        <p:spPr bwMode="auto">
          <a:xfrm>
            <a:off x="4533926" y="5316984"/>
            <a:ext cx="3127321" cy="80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ctr" anchorCtr="0" compatLnSpc="1">
            <a:prstTxWarp prst="textNoShape">
              <a:avLst/>
            </a:prstTxWarp>
          </a:bodyPr>
          <a:lstStyle>
            <a:lvl1pPr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2pPr>
            <a:lvl3pPr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3pPr>
            <a:lvl4pPr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4pPr>
            <a:lvl5pPr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5pPr>
            <a:lvl6pPr marL="456658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331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69977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6636" algn="l" defTabSz="1041753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19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31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8" r="9845"/>
          <a:stretch/>
        </p:blipFill>
        <p:spPr>
          <a:xfrm>
            <a:off x="3190973" y="618121"/>
            <a:ext cx="5705856" cy="537647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38D7D0-67D1-4271-93A8-442C99C01352}" type="slidenum">
              <a:rPr lang="fr-FR" altLang="en-US"/>
              <a:pPr/>
              <a:t>4</a:t>
            </a:fld>
            <a:endParaRPr lang="fr-FR" altLang="en-US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71" y="3735947"/>
            <a:ext cx="917846" cy="580607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95" y="3851899"/>
            <a:ext cx="1614801" cy="40547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72" y="2112052"/>
            <a:ext cx="1660811" cy="16096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70" y="4316554"/>
            <a:ext cx="779915" cy="77991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7" y="4353131"/>
            <a:ext cx="1025946" cy="706763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4525" r="2876" b="7164"/>
          <a:stretch/>
        </p:blipFill>
        <p:spPr bwMode="auto">
          <a:xfrm>
            <a:off x="5232523" y="2374278"/>
            <a:ext cx="771711" cy="62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4525" r="2876" b="7164"/>
          <a:stretch/>
        </p:blipFill>
        <p:spPr bwMode="auto">
          <a:xfrm>
            <a:off x="7843029" y="2684972"/>
            <a:ext cx="771711" cy="62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78" y="2407277"/>
            <a:ext cx="1660811" cy="160960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4525" r="2876" b="7164"/>
          <a:stretch/>
        </p:blipFill>
        <p:spPr bwMode="auto">
          <a:xfrm>
            <a:off x="1229392" y="1085684"/>
            <a:ext cx="771711" cy="62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4525" r="2876" b="7164"/>
          <a:stretch/>
        </p:blipFill>
        <p:spPr bwMode="auto">
          <a:xfrm>
            <a:off x="9945757" y="1269364"/>
            <a:ext cx="771711" cy="62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2" y="714064"/>
            <a:ext cx="2208649" cy="214054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34" y="953371"/>
            <a:ext cx="2208649" cy="214054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622" y="4257378"/>
            <a:ext cx="1025946" cy="706763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6496405" y="5746630"/>
            <a:ext cx="12458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Station 1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881185" y="5375234"/>
            <a:ext cx="1245854" cy="41549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wrap="none" rtlCol="0">
            <a:spAutoFit/>
            <a:flatTx/>
          </a:bodyPr>
          <a:lstStyle/>
          <a:p>
            <a:r>
              <a:rPr lang="fr-FR" dirty="0" smtClean="0"/>
              <a:t>Station 2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9406481" y="1959129"/>
            <a:ext cx="27847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INFINITY Module - </a:t>
            </a:r>
            <a:r>
              <a:rPr lang="fr-FR" sz="1200" b="1" dirty="0" err="1" smtClean="0"/>
              <a:t>Builder</a:t>
            </a:r>
            <a:endParaRPr lang="fr-FR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Receive</a:t>
            </a:r>
            <a:r>
              <a:rPr lang="fr-FR" sz="1200" dirty="0" smtClean="0"/>
              <a:t> the production data (VIN)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Send</a:t>
            </a:r>
            <a:r>
              <a:rPr lang="fr-FR" sz="1200" dirty="0" smtClean="0"/>
              <a:t> production tickets </a:t>
            </a:r>
          </a:p>
          <a:p>
            <a:r>
              <a:rPr lang="fr-FR" sz="1200" dirty="0" smtClean="0"/>
              <a:t>to the INFINITY stations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Connected</a:t>
            </a:r>
            <a:r>
              <a:rPr lang="fr-FR" sz="1200" dirty="0" smtClean="0"/>
              <a:t> to the stations </a:t>
            </a:r>
            <a:r>
              <a:rPr lang="fr-FR" sz="1200" dirty="0" err="1" smtClean="0"/>
              <a:t>through</a:t>
            </a:r>
            <a:r>
              <a:rPr lang="fr-FR" sz="1200" dirty="0" smtClean="0"/>
              <a:t> </a:t>
            </a:r>
          </a:p>
          <a:p>
            <a:r>
              <a:rPr lang="fr-FR" sz="1200" dirty="0" err="1" smtClean="0"/>
              <a:t>ethernet</a:t>
            </a:r>
            <a:r>
              <a:rPr lang="fr-FR" sz="1200" dirty="0" smtClean="0"/>
              <a:t> network </a:t>
            </a:r>
          </a:p>
          <a:p>
            <a:r>
              <a:rPr lang="fr-FR" sz="1200" dirty="0" smtClean="0"/>
              <a:t>(wifi option </a:t>
            </a:r>
            <a:r>
              <a:rPr lang="fr-FR" sz="1200" dirty="0" err="1" smtClean="0"/>
              <a:t>is</a:t>
            </a:r>
            <a:r>
              <a:rPr lang="fr-FR" sz="1200" dirty="0" smtClean="0"/>
              <a:t> </a:t>
            </a:r>
            <a:r>
              <a:rPr lang="fr-FR" sz="1200" dirty="0" err="1" smtClean="0"/>
              <a:t>available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9203786" y="4936612"/>
            <a:ext cx="2897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INFINITY </a:t>
            </a:r>
            <a:r>
              <a:rPr lang="fr-FR" sz="1200" b="1" dirty="0" err="1" smtClean="0"/>
              <a:t>Configurator</a:t>
            </a:r>
            <a:endParaRPr lang="fr-FR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INFINITY stations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Results</a:t>
            </a:r>
            <a:r>
              <a:rPr lang="fr-FR" sz="1200" dirty="0" smtClean="0"/>
              <a:t> Viewer (</a:t>
            </a:r>
            <a:r>
              <a:rPr lang="fr-FR" sz="1200" dirty="0" err="1" smtClean="0"/>
              <a:t>additionnal</a:t>
            </a:r>
            <a:r>
              <a:rPr lang="fr-FR" sz="1200" dirty="0" smtClean="0"/>
              <a:t> </a:t>
            </a:r>
            <a:r>
              <a:rPr lang="fr-FR" sz="1200" dirty="0" err="1" smtClean="0"/>
              <a:t>license</a:t>
            </a:r>
            <a:r>
              <a:rPr lang="fr-F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Connected</a:t>
            </a:r>
            <a:r>
              <a:rPr lang="fr-FR" sz="1200" dirty="0" smtClean="0"/>
              <a:t> to the stations </a:t>
            </a:r>
            <a:r>
              <a:rPr lang="fr-FR" sz="1200" dirty="0" err="1" smtClean="0"/>
              <a:t>through</a:t>
            </a:r>
            <a:r>
              <a:rPr lang="fr-FR" sz="1200" dirty="0" smtClean="0"/>
              <a:t> </a:t>
            </a:r>
          </a:p>
          <a:p>
            <a:r>
              <a:rPr lang="fr-FR" sz="1200" dirty="0" err="1" smtClean="0"/>
              <a:t>ethernet</a:t>
            </a:r>
            <a:r>
              <a:rPr lang="fr-FR" sz="1200" dirty="0" smtClean="0"/>
              <a:t> network</a:t>
            </a:r>
            <a:endParaRPr lang="fr-FR" sz="1200" dirty="0"/>
          </a:p>
        </p:txBody>
      </p:sp>
      <p:sp>
        <p:nvSpPr>
          <p:cNvPr id="59" name="ZoneTexte 58"/>
          <p:cNvSpPr txBox="1"/>
          <p:nvPr/>
        </p:nvSpPr>
        <p:spPr>
          <a:xfrm>
            <a:off x="4798431" y="244268"/>
            <a:ext cx="359896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INFINITY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Operator</a:t>
            </a:r>
            <a:r>
              <a:rPr lang="fr-FR" sz="1200" dirty="0" smtClean="0"/>
              <a:t> guidance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Information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Process</a:t>
            </a:r>
            <a:r>
              <a:rPr lang="fr-FR" sz="1200" dirty="0" smtClean="0"/>
              <a:t>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Connected</a:t>
            </a:r>
            <a:r>
              <a:rPr lang="fr-FR" sz="1200" dirty="0" smtClean="0"/>
              <a:t> </a:t>
            </a:r>
            <a:r>
              <a:rPr lang="fr-FR" sz="1200" dirty="0" err="1" smtClean="0"/>
              <a:t>through</a:t>
            </a:r>
            <a:r>
              <a:rPr lang="fr-FR" sz="1200" dirty="0" smtClean="0"/>
              <a:t> Ethernet network </a:t>
            </a:r>
          </a:p>
          <a:p>
            <a:r>
              <a:rPr lang="fr-FR" sz="1200" dirty="0" smtClean="0"/>
              <a:t>(wifi option </a:t>
            </a:r>
            <a:r>
              <a:rPr lang="fr-FR" sz="1200" dirty="0" err="1" smtClean="0"/>
              <a:t>is</a:t>
            </a:r>
            <a:r>
              <a:rPr lang="fr-FR" sz="1200" dirty="0" smtClean="0"/>
              <a:t> </a:t>
            </a:r>
            <a:r>
              <a:rPr lang="fr-FR" sz="1200" dirty="0" err="1" smtClean="0"/>
              <a:t>available</a:t>
            </a:r>
            <a:r>
              <a:rPr lang="fr-F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Communication </a:t>
            </a:r>
            <a:r>
              <a:rPr lang="fr-FR" sz="1200" dirty="0" err="1" smtClean="0"/>
              <a:t>with</a:t>
            </a:r>
            <a:r>
              <a:rPr lang="fr-FR" sz="1200" dirty="0" smtClean="0"/>
              <a:t> </a:t>
            </a:r>
            <a:r>
              <a:rPr lang="fr-FR" sz="1200" dirty="0" err="1" smtClean="0"/>
              <a:t>tools</a:t>
            </a:r>
            <a:r>
              <a:rPr lang="fr-FR" sz="1200" dirty="0" smtClean="0"/>
              <a:t> </a:t>
            </a:r>
            <a:r>
              <a:rPr lang="fr-FR" sz="1200" dirty="0" err="1" smtClean="0"/>
              <a:t>using</a:t>
            </a:r>
            <a:r>
              <a:rPr lang="fr-FR" sz="1200" dirty="0" smtClean="0"/>
              <a:t> Open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Communication </a:t>
            </a:r>
            <a:r>
              <a:rPr lang="fr-FR" sz="1200" dirty="0" err="1" smtClean="0"/>
              <a:t>with</a:t>
            </a:r>
            <a:r>
              <a:rPr lang="fr-FR" sz="1200" dirty="0" smtClean="0"/>
              <a:t> </a:t>
            </a:r>
            <a:r>
              <a:rPr lang="fr-FR" sz="1200" dirty="0" err="1" smtClean="0"/>
              <a:t>third</a:t>
            </a:r>
            <a:r>
              <a:rPr lang="fr-FR" sz="1200" dirty="0" smtClean="0"/>
              <a:t> part </a:t>
            </a:r>
            <a:r>
              <a:rPr lang="fr-FR" sz="1200" dirty="0" err="1" smtClean="0"/>
              <a:t>device</a:t>
            </a:r>
            <a:r>
              <a:rPr lang="fr-FR" sz="1200" dirty="0" smtClean="0"/>
              <a:t> </a:t>
            </a:r>
            <a:r>
              <a:rPr lang="fr-FR" sz="1200" dirty="0" err="1" smtClean="0"/>
              <a:t>using</a:t>
            </a:r>
            <a:r>
              <a:rPr lang="fr-FR" sz="1200" dirty="0"/>
              <a:t> </a:t>
            </a:r>
            <a:r>
              <a:rPr lang="fr-FR" sz="1200" dirty="0" smtClean="0"/>
              <a:t>serial </a:t>
            </a:r>
            <a:r>
              <a:rPr lang="fr-FR" sz="1200" dirty="0" err="1" smtClean="0"/>
              <a:t>link</a:t>
            </a:r>
            <a:r>
              <a:rPr lang="fr-FR" sz="1200" dirty="0" smtClean="0"/>
              <a:t> (ASCII </a:t>
            </a:r>
            <a:r>
              <a:rPr lang="fr-FR" sz="1200" dirty="0" err="1" smtClean="0"/>
              <a:t>protocols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284408" y="1837830"/>
            <a:ext cx="30957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INFINITY Module - </a:t>
            </a:r>
            <a:r>
              <a:rPr lang="fr-FR" sz="1200" b="1" dirty="0" err="1" smtClean="0"/>
              <a:t>Tracker</a:t>
            </a:r>
            <a:endParaRPr lang="fr-F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Allow</a:t>
            </a:r>
            <a:r>
              <a:rPr lang="fr-FR" sz="1200" dirty="0" smtClean="0"/>
              <a:t> to </a:t>
            </a:r>
            <a:r>
              <a:rPr lang="fr-FR" sz="1200" dirty="0" err="1" smtClean="0"/>
              <a:t>start</a:t>
            </a:r>
            <a:r>
              <a:rPr lang="fr-FR" sz="1200" dirty="0" smtClean="0"/>
              <a:t> </a:t>
            </a:r>
            <a:r>
              <a:rPr lang="fr-FR" sz="1200" dirty="0" err="1" smtClean="0"/>
              <a:t>process</a:t>
            </a:r>
            <a:r>
              <a:rPr lang="fr-FR" sz="1200" dirty="0" smtClean="0"/>
              <a:t> on </a:t>
            </a:r>
          </a:p>
          <a:p>
            <a:r>
              <a:rPr lang="fr-FR" sz="1200" dirty="0" smtClean="0"/>
              <a:t>station 2 </a:t>
            </a:r>
            <a:r>
              <a:rPr lang="fr-FR" sz="1200" dirty="0" err="1" smtClean="0"/>
              <a:t>only</a:t>
            </a:r>
            <a:r>
              <a:rPr lang="fr-FR" sz="1200" dirty="0" smtClean="0"/>
              <a:t> if station 1 </a:t>
            </a:r>
            <a:r>
              <a:rPr lang="fr-FR" sz="1200" dirty="0" err="1" smtClean="0"/>
              <a:t>is</a:t>
            </a:r>
            <a:r>
              <a:rPr lang="fr-FR" sz="1200" dirty="0" smtClean="0"/>
              <a:t>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Exchange data </a:t>
            </a:r>
            <a:r>
              <a:rPr lang="fr-FR" sz="1200" dirty="0" err="1" smtClean="0"/>
              <a:t>between</a:t>
            </a:r>
            <a:r>
              <a:rPr lang="fr-FR" sz="1200" dirty="0" smtClean="0"/>
              <a:t> station 1 and 2 </a:t>
            </a:r>
          </a:p>
          <a:p>
            <a:r>
              <a:rPr lang="fr-FR" sz="1200" dirty="0" smtClean="0"/>
              <a:t>(ex: final torque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Connected</a:t>
            </a:r>
            <a:r>
              <a:rPr lang="fr-FR" sz="1200" dirty="0"/>
              <a:t> to the stations </a:t>
            </a:r>
            <a:r>
              <a:rPr lang="fr-FR" sz="1200" dirty="0" err="1"/>
              <a:t>through</a:t>
            </a:r>
            <a:r>
              <a:rPr lang="fr-FR" sz="1200" dirty="0"/>
              <a:t> </a:t>
            </a:r>
          </a:p>
          <a:p>
            <a:r>
              <a:rPr lang="fr-FR" sz="1200" dirty="0" err="1"/>
              <a:t>ethernet</a:t>
            </a:r>
            <a:r>
              <a:rPr lang="fr-FR" sz="1200" dirty="0"/>
              <a:t> network </a:t>
            </a:r>
          </a:p>
          <a:p>
            <a:r>
              <a:rPr lang="fr-FR" sz="1200" dirty="0"/>
              <a:t>(wifi option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available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12998" y="5185265"/>
            <a:ext cx="2831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INFINITY </a:t>
            </a:r>
            <a:r>
              <a:rPr lang="fr-FR" sz="1200" b="1" dirty="0" err="1" smtClean="0"/>
              <a:t>Core</a:t>
            </a:r>
            <a:r>
              <a:rPr lang="fr-FR" sz="1200" b="1" dirty="0" smtClean="0"/>
              <a:t> </a:t>
            </a:r>
            <a:r>
              <a:rPr lang="fr-FR" sz="1200" b="1" dirty="0" smtClean="0"/>
              <a:t>Service and </a:t>
            </a:r>
            <a:r>
              <a:rPr lang="fr-FR" sz="1200" b="1" dirty="0" err="1" smtClean="0"/>
              <a:t>database</a:t>
            </a:r>
            <a:endParaRPr lang="fr-F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Save the stations </a:t>
            </a:r>
            <a:r>
              <a:rPr lang="fr-FR" sz="1200" dirty="0" err="1" smtClean="0"/>
              <a:t>results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(all </a:t>
            </a:r>
            <a:r>
              <a:rPr lang="fr-FR" sz="1200" dirty="0" err="1" smtClean="0"/>
              <a:t>process</a:t>
            </a:r>
            <a:r>
              <a:rPr lang="fr-FR" sz="1200" dirty="0" smtClean="0"/>
              <a:t> </a:t>
            </a:r>
            <a:r>
              <a:rPr lang="fr-FR" sz="1200" dirty="0" err="1" smtClean="0"/>
              <a:t>steps</a:t>
            </a:r>
            <a:r>
              <a:rPr lang="fr-F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Connected</a:t>
            </a:r>
            <a:r>
              <a:rPr lang="fr-FR" sz="1200" dirty="0" smtClean="0"/>
              <a:t> to SQL Server </a:t>
            </a:r>
            <a:r>
              <a:rPr lang="fr-FR" sz="1200" dirty="0" err="1" smtClean="0"/>
              <a:t>database</a:t>
            </a:r>
            <a:endParaRPr lang="fr-FR" sz="1200" dirty="0" smtClean="0"/>
          </a:p>
        </p:txBody>
      </p:sp>
      <p:sp>
        <p:nvSpPr>
          <p:cNvPr id="56" name="Flèche droite 55"/>
          <p:cNvSpPr/>
          <p:nvPr/>
        </p:nvSpPr>
        <p:spPr bwMode="auto">
          <a:xfrm rot="405810">
            <a:off x="2965670" y="4767677"/>
            <a:ext cx="5836408" cy="415498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  <a:sp3d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flatTx/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  <a:r>
              <a:rPr kumimoji="0" lang="fr-FR" sz="2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flow</a:t>
            </a:r>
            <a:endParaRPr kumimoji="0" lang="fr-FR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38D7D0-67D1-4271-93A8-442C99C01352}" type="slidenum">
              <a:rPr lang="fr-FR" altLang="en-US"/>
              <a:pPr/>
              <a:t>5</a:t>
            </a:fld>
            <a:endParaRPr lang="fr-FR" altLang="en-US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34" y="4704216"/>
            <a:ext cx="917846" cy="580607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95" y="3851899"/>
            <a:ext cx="1614801" cy="40547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48" y="760839"/>
            <a:ext cx="1660811" cy="16096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33" y="5284823"/>
            <a:ext cx="779915" cy="77991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7" y="4353131"/>
            <a:ext cx="1025946" cy="706763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4525" r="2876" b="7164"/>
          <a:stretch/>
        </p:blipFill>
        <p:spPr bwMode="auto">
          <a:xfrm>
            <a:off x="4776199" y="1023065"/>
            <a:ext cx="771711" cy="62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4525" r="2876" b="7164"/>
          <a:stretch/>
        </p:blipFill>
        <p:spPr bwMode="auto">
          <a:xfrm>
            <a:off x="7042625" y="1019364"/>
            <a:ext cx="771711" cy="62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74" y="741669"/>
            <a:ext cx="1660811" cy="160960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4525" r="2876" b="7164"/>
          <a:stretch/>
        </p:blipFill>
        <p:spPr bwMode="auto">
          <a:xfrm>
            <a:off x="1229392" y="1085684"/>
            <a:ext cx="771711" cy="62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4525" r="2876" b="7164"/>
          <a:stretch/>
        </p:blipFill>
        <p:spPr bwMode="auto">
          <a:xfrm>
            <a:off x="10250557" y="1002664"/>
            <a:ext cx="771711" cy="62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2" y="714064"/>
            <a:ext cx="2208649" cy="214054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34" y="686671"/>
            <a:ext cx="2208649" cy="214054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622" y="4257378"/>
            <a:ext cx="1025946" cy="706763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6805552" y="1661629"/>
            <a:ext cx="12458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Station 1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4551377" y="1643999"/>
            <a:ext cx="1245854" cy="41549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wrap="none" rtlCol="0">
            <a:spAutoFit/>
            <a:flatTx/>
          </a:bodyPr>
          <a:lstStyle/>
          <a:p>
            <a:r>
              <a:rPr lang="fr-FR" dirty="0" smtClean="0"/>
              <a:t>Station 2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9406481" y="1806729"/>
            <a:ext cx="27847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INFINITY Module - </a:t>
            </a:r>
            <a:r>
              <a:rPr lang="fr-FR" sz="1200" b="1" dirty="0" err="1" smtClean="0"/>
              <a:t>Builder</a:t>
            </a:r>
            <a:endParaRPr lang="fr-FR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Receive</a:t>
            </a:r>
            <a:r>
              <a:rPr lang="fr-FR" sz="1200" dirty="0" smtClean="0"/>
              <a:t> the production data (VIN)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Send</a:t>
            </a:r>
            <a:r>
              <a:rPr lang="fr-FR" sz="1200" dirty="0" smtClean="0"/>
              <a:t> production tickets </a:t>
            </a:r>
          </a:p>
          <a:p>
            <a:r>
              <a:rPr lang="fr-FR" sz="1200" dirty="0" smtClean="0"/>
              <a:t>to the INFINITY stations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Connected</a:t>
            </a:r>
            <a:r>
              <a:rPr lang="fr-FR" sz="1200" dirty="0" smtClean="0"/>
              <a:t> to the stations </a:t>
            </a:r>
            <a:r>
              <a:rPr lang="fr-FR" sz="1200" dirty="0" err="1" smtClean="0"/>
              <a:t>through</a:t>
            </a:r>
            <a:r>
              <a:rPr lang="fr-FR" sz="1200" dirty="0" smtClean="0"/>
              <a:t> </a:t>
            </a:r>
          </a:p>
          <a:p>
            <a:r>
              <a:rPr lang="fr-FR" sz="1200" dirty="0" err="1" smtClean="0"/>
              <a:t>ethernet</a:t>
            </a:r>
            <a:r>
              <a:rPr lang="fr-FR" sz="1200" dirty="0" smtClean="0"/>
              <a:t> network </a:t>
            </a:r>
          </a:p>
          <a:p>
            <a:r>
              <a:rPr lang="fr-FR" sz="1200" dirty="0" smtClean="0"/>
              <a:t>(wifi option </a:t>
            </a:r>
            <a:r>
              <a:rPr lang="fr-FR" sz="1200" dirty="0" err="1" smtClean="0"/>
              <a:t>is</a:t>
            </a:r>
            <a:r>
              <a:rPr lang="fr-FR" sz="1200" dirty="0" smtClean="0"/>
              <a:t> </a:t>
            </a:r>
            <a:r>
              <a:rPr lang="fr-FR" sz="1200" dirty="0" err="1" smtClean="0"/>
              <a:t>available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9203786" y="4936612"/>
            <a:ext cx="2897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INFINITY </a:t>
            </a:r>
            <a:r>
              <a:rPr lang="fr-FR" sz="1200" b="1" dirty="0" err="1" smtClean="0"/>
              <a:t>Configurator</a:t>
            </a:r>
            <a:endParaRPr lang="fr-FR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INFINITY stations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Results</a:t>
            </a:r>
            <a:r>
              <a:rPr lang="fr-FR" sz="1200" dirty="0" smtClean="0"/>
              <a:t> Viewer (</a:t>
            </a:r>
            <a:r>
              <a:rPr lang="fr-FR" sz="1200" dirty="0" err="1" smtClean="0"/>
              <a:t>additionnal</a:t>
            </a:r>
            <a:r>
              <a:rPr lang="fr-FR" sz="1200" dirty="0" smtClean="0"/>
              <a:t> </a:t>
            </a:r>
            <a:r>
              <a:rPr lang="fr-FR" sz="1200" dirty="0" err="1" smtClean="0"/>
              <a:t>license</a:t>
            </a:r>
            <a:r>
              <a:rPr lang="fr-F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Connected</a:t>
            </a:r>
            <a:r>
              <a:rPr lang="fr-FR" sz="1200" dirty="0" smtClean="0"/>
              <a:t> to the stations </a:t>
            </a:r>
            <a:r>
              <a:rPr lang="fr-FR" sz="1200" dirty="0" err="1" smtClean="0"/>
              <a:t>through</a:t>
            </a:r>
            <a:r>
              <a:rPr lang="fr-FR" sz="1200" dirty="0" smtClean="0"/>
              <a:t> </a:t>
            </a:r>
          </a:p>
          <a:p>
            <a:r>
              <a:rPr lang="fr-FR" sz="1200" dirty="0" err="1" smtClean="0"/>
              <a:t>ethernet</a:t>
            </a:r>
            <a:r>
              <a:rPr lang="fr-FR" sz="1200" dirty="0" smtClean="0"/>
              <a:t> network</a:t>
            </a:r>
            <a:endParaRPr lang="fr-FR" sz="1200" dirty="0"/>
          </a:p>
        </p:txBody>
      </p:sp>
      <p:sp>
        <p:nvSpPr>
          <p:cNvPr id="59" name="ZoneTexte 58"/>
          <p:cNvSpPr txBox="1"/>
          <p:nvPr/>
        </p:nvSpPr>
        <p:spPr>
          <a:xfrm>
            <a:off x="4793271" y="2229527"/>
            <a:ext cx="359896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INFINITY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Operator</a:t>
            </a:r>
            <a:r>
              <a:rPr lang="fr-FR" sz="1200" dirty="0" smtClean="0"/>
              <a:t> guidance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Information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Process</a:t>
            </a:r>
            <a:r>
              <a:rPr lang="fr-FR" sz="1200" dirty="0" smtClean="0"/>
              <a:t>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Connected</a:t>
            </a:r>
            <a:r>
              <a:rPr lang="fr-FR" sz="1200" dirty="0" smtClean="0"/>
              <a:t> </a:t>
            </a:r>
            <a:r>
              <a:rPr lang="fr-FR" sz="1200" dirty="0" err="1" smtClean="0"/>
              <a:t>through</a:t>
            </a:r>
            <a:r>
              <a:rPr lang="fr-FR" sz="1200" dirty="0" smtClean="0"/>
              <a:t> Ethernet network </a:t>
            </a:r>
          </a:p>
          <a:p>
            <a:r>
              <a:rPr lang="fr-FR" sz="1200" dirty="0" smtClean="0"/>
              <a:t>(wifi option </a:t>
            </a:r>
            <a:r>
              <a:rPr lang="fr-FR" sz="1200" dirty="0" err="1" smtClean="0"/>
              <a:t>is</a:t>
            </a:r>
            <a:r>
              <a:rPr lang="fr-FR" sz="1200" dirty="0" smtClean="0"/>
              <a:t> </a:t>
            </a:r>
            <a:r>
              <a:rPr lang="fr-FR" sz="1200" dirty="0" err="1" smtClean="0"/>
              <a:t>available</a:t>
            </a:r>
            <a:r>
              <a:rPr lang="fr-F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Communication </a:t>
            </a:r>
            <a:r>
              <a:rPr lang="fr-FR" sz="1200" dirty="0" err="1" smtClean="0"/>
              <a:t>with</a:t>
            </a:r>
            <a:r>
              <a:rPr lang="fr-FR" sz="1200" dirty="0" smtClean="0"/>
              <a:t> </a:t>
            </a:r>
            <a:r>
              <a:rPr lang="fr-FR" sz="1200" dirty="0" err="1" smtClean="0"/>
              <a:t>tools</a:t>
            </a:r>
            <a:r>
              <a:rPr lang="fr-FR" sz="1200" dirty="0" smtClean="0"/>
              <a:t> </a:t>
            </a:r>
            <a:r>
              <a:rPr lang="fr-FR" sz="1200" dirty="0" err="1" smtClean="0"/>
              <a:t>using</a:t>
            </a:r>
            <a:r>
              <a:rPr lang="fr-FR" sz="1200" dirty="0" smtClean="0"/>
              <a:t> Open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Communication </a:t>
            </a:r>
            <a:r>
              <a:rPr lang="fr-FR" sz="1200" dirty="0" err="1" smtClean="0"/>
              <a:t>with</a:t>
            </a:r>
            <a:r>
              <a:rPr lang="fr-FR" sz="1200" dirty="0" smtClean="0"/>
              <a:t> </a:t>
            </a:r>
            <a:r>
              <a:rPr lang="fr-FR" sz="1200" dirty="0" err="1" smtClean="0"/>
              <a:t>third</a:t>
            </a:r>
            <a:r>
              <a:rPr lang="fr-FR" sz="1200" dirty="0" smtClean="0"/>
              <a:t> part </a:t>
            </a:r>
            <a:r>
              <a:rPr lang="fr-FR" sz="1200" dirty="0" err="1" smtClean="0"/>
              <a:t>device</a:t>
            </a:r>
            <a:r>
              <a:rPr lang="fr-FR" sz="1200" dirty="0" smtClean="0"/>
              <a:t> </a:t>
            </a:r>
            <a:r>
              <a:rPr lang="fr-FR" sz="1200" dirty="0" err="1" smtClean="0"/>
              <a:t>using</a:t>
            </a:r>
            <a:r>
              <a:rPr lang="fr-FR" sz="1200" dirty="0"/>
              <a:t> </a:t>
            </a:r>
            <a:r>
              <a:rPr lang="fr-FR" sz="1200" dirty="0" smtClean="0"/>
              <a:t>serial </a:t>
            </a:r>
            <a:r>
              <a:rPr lang="fr-FR" sz="1200" dirty="0" err="1" smtClean="0"/>
              <a:t>link</a:t>
            </a:r>
            <a:r>
              <a:rPr lang="fr-FR" sz="1200" dirty="0" smtClean="0"/>
              <a:t> (ASCII </a:t>
            </a:r>
            <a:r>
              <a:rPr lang="fr-FR" sz="1200" dirty="0" err="1" smtClean="0"/>
              <a:t>protocols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284408" y="1837830"/>
            <a:ext cx="30957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INFINITY Module - </a:t>
            </a:r>
            <a:r>
              <a:rPr lang="fr-FR" sz="1200" b="1" dirty="0" err="1" smtClean="0"/>
              <a:t>Tracker</a:t>
            </a:r>
            <a:endParaRPr lang="fr-F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Allow</a:t>
            </a:r>
            <a:r>
              <a:rPr lang="fr-FR" sz="1200" dirty="0" smtClean="0"/>
              <a:t> to </a:t>
            </a:r>
            <a:r>
              <a:rPr lang="fr-FR" sz="1200" dirty="0" err="1" smtClean="0"/>
              <a:t>start</a:t>
            </a:r>
            <a:r>
              <a:rPr lang="fr-FR" sz="1200" dirty="0" smtClean="0"/>
              <a:t> </a:t>
            </a:r>
            <a:r>
              <a:rPr lang="fr-FR" sz="1200" dirty="0" err="1" smtClean="0"/>
              <a:t>process</a:t>
            </a:r>
            <a:r>
              <a:rPr lang="fr-FR" sz="1200" dirty="0" smtClean="0"/>
              <a:t> on </a:t>
            </a:r>
          </a:p>
          <a:p>
            <a:r>
              <a:rPr lang="fr-FR" sz="1200" dirty="0" smtClean="0"/>
              <a:t>station 2 </a:t>
            </a:r>
            <a:r>
              <a:rPr lang="fr-FR" sz="1200" dirty="0" err="1" smtClean="0"/>
              <a:t>only</a:t>
            </a:r>
            <a:r>
              <a:rPr lang="fr-FR" sz="1200" dirty="0" smtClean="0"/>
              <a:t> if station 1 </a:t>
            </a:r>
            <a:r>
              <a:rPr lang="fr-FR" sz="1200" dirty="0" err="1" smtClean="0"/>
              <a:t>is</a:t>
            </a:r>
            <a:r>
              <a:rPr lang="fr-FR" sz="1200" dirty="0" smtClean="0"/>
              <a:t>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Exchange data </a:t>
            </a:r>
            <a:r>
              <a:rPr lang="fr-FR" sz="1200" dirty="0" err="1" smtClean="0"/>
              <a:t>between</a:t>
            </a:r>
            <a:r>
              <a:rPr lang="fr-FR" sz="1200" dirty="0" smtClean="0"/>
              <a:t> station 1 and 2 </a:t>
            </a:r>
          </a:p>
          <a:p>
            <a:r>
              <a:rPr lang="fr-FR" sz="1200" dirty="0" smtClean="0"/>
              <a:t>(ex: final torque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Connected</a:t>
            </a:r>
            <a:r>
              <a:rPr lang="fr-FR" sz="1200" dirty="0"/>
              <a:t> to the stations </a:t>
            </a:r>
            <a:r>
              <a:rPr lang="fr-FR" sz="1200" dirty="0" err="1"/>
              <a:t>through</a:t>
            </a:r>
            <a:r>
              <a:rPr lang="fr-FR" sz="1200" dirty="0"/>
              <a:t> </a:t>
            </a:r>
          </a:p>
          <a:p>
            <a:r>
              <a:rPr lang="fr-FR" sz="1200" dirty="0" err="1"/>
              <a:t>ethernet</a:t>
            </a:r>
            <a:r>
              <a:rPr lang="fr-FR" sz="1200" dirty="0"/>
              <a:t> network </a:t>
            </a:r>
          </a:p>
          <a:p>
            <a:r>
              <a:rPr lang="fr-FR" sz="1200" dirty="0"/>
              <a:t>(wifi option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available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12998" y="5185265"/>
            <a:ext cx="2783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INFINITY </a:t>
            </a:r>
            <a:r>
              <a:rPr lang="fr-FR" sz="1200" b="1" dirty="0" err="1" smtClean="0"/>
              <a:t>Core</a:t>
            </a:r>
            <a:r>
              <a:rPr lang="fr-FR" sz="1200" b="1" dirty="0" smtClean="0"/>
              <a:t> </a:t>
            </a:r>
            <a:r>
              <a:rPr lang="fr-FR" sz="1200" b="1" dirty="0" smtClean="0"/>
              <a:t>Service</a:t>
            </a:r>
            <a:endParaRPr lang="fr-F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Save the stations </a:t>
            </a:r>
            <a:r>
              <a:rPr lang="fr-FR" sz="1200" dirty="0" err="1" smtClean="0"/>
              <a:t>results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(all </a:t>
            </a:r>
            <a:r>
              <a:rPr lang="fr-FR" sz="1200" dirty="0" err="1" smtClean="0"/>
              <a:t>process</a:t>
            </a:r>
            <a:r>
              <a:rPr lang="fr-FR" sz="1200" dirty="0" smtClean="0"/>
              <a:t> </a:t>
            </a:r>
            <a:r>
              <a:rPr lang="fr-FR" sz="1200" dirty="0" err="1" smtClean="0"/>
              <a:t>steps</a:t>
            </a:r>
            <a:r>
              <a:rPr lang="fr-F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Connected</a:t>
            </a:r>
            <a:r>
              <a:rPr lang="fr-FR" sz="1200" dirty="0" smtClean="0"/>
              <a:t> to SQL Server </a:t>
            </a:r>
            <a:r>
              <a:rPr lang="fr-FR" sz="1200" dirty="0" err="1" smtClean="0"/>
              <a:t>database</a:t>
            </a:r>
            <a:endParaRPr lang="fr-FR" sz="1200" dirty="0" smtClean="0"/>
          </a:p>
        </p:txBody>
      </p:sp>
      <p:sp>
        <p:nvSpPr>
          <p:cNvPr id="3" name="Rectangle à coins arrondis 2"/>
          <p:cNvSpPr/>
          <p:nvPr/>
        </p:nvSpPr>
        <p:spPr bwMode="auto">
          <a:xfrm>
            <a:off x="204116" y="591925"/>
            <a:ext cx="3176011" cy="3021883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à coins arrondis 28"/>
          <p:cNvSpPr/>
          <p:nvPr/>
        </p:nvSpPr>
        <p:spPr bwMode="auto">
          <a:xfrm>
            <a:off x="195522" y="4257378"/>
            <a:ext cx="2901315" cy="1981498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à coins arrondis 29"/>
          <p:cNvSpPr/>
          <p:nvPr/>
        </p:nvSpPr>
        <p:spPr bwMode="auto">
          <a:xfrm>
            <a:off x="9203786" y="591925"/>
            <a:ext cx="2934157" cy="2815565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à coins arrondis 30"/>
          <p:cNvSpPr/>
          <p:nvPr/>
        </p:nvSpPr>
        <p:spPr bwMode="auto">
          <a:xfrm>
            <a:off x="9126291" y="3752807"/>
            <a:ext cx="2975265" cy="2486069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à coins arrondis 31"/>
          <p:cNvSpPr/>
          <p:nvPr/>
        </p:nvSpPr>
        <p:spPr bwMode="auto">
          <a:xfrm>
            <a:off x="3829724" y="647717"/>
            <a:ext cx="4952326" cy="3609661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 bwMode="auto">
          <a:xfrm>
            <a:off x="6430180" y="5674511"/>
            <a:ext cx="2523320" cy="1905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Connecteur droit avec flèche 32"/>
          <p:cNvCxnSpPr/>
          <p:nvPr/>
        </p:nvCxnSpPr>
        <p:spPr bwMode="auto">
          <a:xfrm>
            <a:off x="3063275" y="5636774"/>
            <a:ext cx="2523320" cy="1905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necteur droit avec flèche 33"/>
          <p:cNvCxnSpPr/>
          <p:nvPr/>
        </p:nvCxnSpPr>
        <p:spPr bwMode="auto">
          <a:xfrm flipV="1">
            <a:off x="2474013" y="3177487"/>
            <a:ext cx="2092636" cy="1412792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à coins arrondis 38"/>
          <p:cNvSpPr/>
          <p:nvPr/>
        </p:nvSpPr>
        <p:spPr bwMode="auto">
          <a:xfrm>
            <a:off x="4910890" y="4590278"/>
            <a:ext cx="2265085" cy="1648597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Connecteur droit avec flèche 39"/>
          <p:cNvCxnSpPr/>
          <p:nvPr/>
        </p:nvCxnSpPr>
        <p:spPr bwMode="auto">
          <a:xfrm>
            <a:off x="8329247" y="1741701"/>
            <a:ext cx="1393034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lèche droite 8"/>
          <p:cNvSpPr/>
          <p:nvPr/>
        </p:nvSpPr>
        <p:spPr bwMode="auto">
          <a:xfrm rot="12850306">
            <a:off x="8229180" y="3562288"/>
            <a:ext cx="1261660" cy="657849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Flèche droite 48"/>
          <p:cNvSpPr/>
          <p:nvPr/>
        </p:nvSpPr>
        <p:spPr bwMode="auto">
          <a:xfrm rot="16200000">
            <a:off x="10859141" y="3445757"/>
            <a:ext cx="1261660" cy="657849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Flèche droite 51"/>
          <p:cNvSpPr/>
          <p:nvPr/>
        </p:nvSpPr>
        <p:spPr bwMode="auto">
          <a:xfrm rot="11774519">
            <a:off x="2082484" y="4019100"/>
            <a:ext cx="7275845" cy="657849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Connecteur droit avec flèche 56"/>
          <p:cNvCxnSpPr/>
          <p:nvPr/>
        </p:nvCxnSpPr>
        <p:spPr bwMode="auto">
          <a:xfrm>
            <a:off x="2848974" y="1741701"/>
            <a:ext cx="1393034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50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6" y="2606957"/>
            <a:ext cx="7600950" cy="32385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1 - Process Control Installation – CVI Fusion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err="1" smtClean="0"/>
              <a:t>Locate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your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CVIFusion</a:t>
            </a:r>
            <a:r>
              <a:rPr lang="fr-FR" altLang="en-US" sz="2000" kern="0" dirty="0" smtClean="0"/>
              <a:t> installer. It </a:t>
            </a:r>
            <a:r>
              <a:rPr lang="fr-FR" altLang="en-US" sz="2000" kern="0" dirty="0" err="1" smtClean="0"/>
              <a:t>will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be</a:t>
            </a:r>
            <a:r>
              <a:rPr lang="fr-FR" altLang="en-US" sz="2000" kern="0" dirty="0" smtClean="0"/>
              <a:t> a .</a:t>
            </a:r>
            <a:r>
              <a:rPr lang="fr-FR" altLang="en-US" sz="2000" kern="0" dirty="0" err="1" smtClean="0"/>
              <a:t>exe</a:t>
            </a:r>
            <a:r>
              <a:rPr lang="fr-FR" altLang="en-US" sz="2000" kern="0" dirty="0" smtClean="0"/>
              <a:t> file. This file </a:t>
            </a:r>
            <a:r>
              <a:rPr lang="fr-FR" altLang="en-US" sz="2000" kern="0" dirty="0" err="1" smtClean="0"/>
              <a:t>will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run</a:t>
            </a:r>
            <a:r>
              <a:rPr lang="fr-FR" altLang="en-US" sz="2000" kern="0" dirty="0" smtClean="0"/>
              <a:t> a standard Windows Installer </a:t>
            </a:r>
            <a:r>
              <a:rPr lang="fr-FR" altLang="en-US" sz="2000" kern="0" dirty="0" err="1" smtClean="0"/>
              <a:t>making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it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easy</a:t>
            </a:r>
            <a:r>
              <a:rPr lang="fr-FR" altLang="en-US" sz="2000" kern="0" dirty="0" smtClean="0"/>
              <a:t> to </a:t>
            </a:r>
            <a:r>
              <a:rPr lang="fr-FR" altLang="en-US" sz="2000" kern="0" dirty="0" err="1" smtClean="0"/>
              <a:t>install</a:t>
            </a:r>
            <a:r>
              <a:rPr lang="fr-FR" altLang="en-US" sz="2000" kern="0" dirty="0" smtClean="0"/>
              <a:t> CVI Fusion</a:t>
            </a:r>
          </a:p>
          <a:p>
            <a:r>
              <a:rPr lang="fr-FR" altLang="en-US" sz="2000" kern="0" dirty="0" err="1" smtClean="0"/>
              <a:t>Double-click</a:t>
            </a:r>
            <a:r>
              <a:rPr lang="fr-FR" altLang="en-US" sz="2000" kern="0" dirty="0" smtClean="0"/>
              <a:t> the installer to </a:t>
            </a:r>
            <a:r>
              <a:rPr lang="fr-FR" altLang="en-US" sz="2000" kern="0" dirty="0" err="1" smtClean="0"/>
              <a:t>run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it</a:t>
            </a:r>
            <a:endParaRPr lang="fr-FR" alt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6954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1 - Process Control Installation – CVI Fusion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err="1" smtClean="0"/>
              <a:t>Follow</a:t>
            </a:r>
            <a:r>
              <a:rPr lang="fr-FR" altLang="en-US" sz="2000" kern="0" dirty="0" smtClean="0"/>
              <a:t> the instructions in the installer to </a:t>
            </a:r>
            <a:r>
              <a:rPr lang="fr-FR" altLang="en-US" sz="2000" kern="0" dirty="0" err="1" smtClean="0"/>
              <a:t>install</a:t>
            </a:r>
            <a:r>
              <a:rPr lang="fr-FR" altLang="en-US" sz="2000" kern="0" dirty="0" smtClean="0"/>
              <a:t> CVI Fusion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6" y="2652515"/>
            <a:ext cx="1854111" cy="942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900" y="2154143"/>
            <a:ext cx="2417548" cy="1874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550" y="2154142"/>
            <a:ext cx="2417550" cy="1874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202" y="2154142"/>
            <a:ext cx="2417550" cy="1874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2203" y="4325842"/>
            <a:ext cx="2417549" cy="1874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550" y="4325842"/>
            <a:ext cx="2417549" cy="18749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2897" y="4325842"/>
            <a:ext cx="2417549" cy="18749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586" y="4525867"/>
            <a:ext cx="1854111" cy="143795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 bwMode="auto">
          <a:xfrm>
            <a:off x="2424697" y="3009900"/>
            <a:ext cx="458200" cy="3143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319501" y="3009899"/>
            <a:ext cx="458200" cy="3143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8236840" y="3009899"/>
            <a:ext cx="458200" cy="3143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8225427" y="5106145"/>
            <a:ext cx="458200" cy="3143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5278228" y="5087682"/>
            <a:ext cx="458200" cy="3143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0800000">
            <a:off x="2406451" y="5106146"/>
            <a:ext cx="458200" cy="3143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9791643" y="4020297"/>
            <a:ext cx="296766" cy="3143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2 - Process Control Installation – Infinity Client 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err="1" smtClean="0"/>
              <a:t>Infinity</a:t>
            </a:r>
            <a:r>
              <a:rPr lang="fr-FR" altLang="en-US" sz="2000" kern="0" dirty="0" smtClean="0"/>
              <a:t> 17</a:t>
            </a:r>
            <a:r>
              <a:rPr lang="en-GB" altLang="en-US" sz="2000" kern="0" dirty="0" smtClean="0"/>
              <a:t>”</a:t>
            </a:r>
            <a:r>
              <a:rPr lang="fr-FR" altLang="en-US" sz="2000" kern="0" dirty="0" smtClean="0"/>
              <a:t> PPC are </a:t>
            </a:r>
            <a:r>
              <a:rPr lang="fr-FR" altLang="en-US" sz="2000" kern="0" dirty="0" err="1" smtClean="0"/>
              <a:t>pre-installed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with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Infinity</a:t>
            </a:r>
            <a:r>
              <a:rPr lang="fr-FR" altLang="en-US" sz="2000" kern="0" dirty="0" smtClean="0"/>
              <a:t> Client software </a:t>
            </a:r>
            <a:r>
              <a:rPr lang="fr-FR" altLang="en-US" sz="2000" kern="0" dirty="0" err="1" smtClean="0"/>
              <a:t>meaning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there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is</a:t>
            </a:r>
            <a:r>
              <a:rPr lang="fr-FR" altLang="en-US" sz="2000" kern="0" dirty="0" smtClean="0"/>
              <a:t> no </a:t>
            </a:r>
            <a:r>
              <a:rPr lang="fr-FR" altLang="en-US" sz="2000" kern="0" dirty="0" err="1" smtClean="0"/>
              <a:t>set-up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required</a:t>
            </a:r>
            <a:r>
              <a:rPr lang="fr-FR" altLang="en-US" sz="2000" kern="0" dirty="0" smtClean="0"/>
              <a:t>.</a:t>
            </a:r>
          </a:p>
          <a:p>
            <a:r>
              <a:rPr lang="fr-FR" altLang="en-US" sz="2000" kern="0" dirty="0" smtClean="0"/>
              <a:t>For hardware </a:t>
            </a:r>
            <a:r>
              <a:rPr lang="fr-FR" altLang="en-US" sz="2000" kern="0" dirty="0" err="1" smtClean="0"/>
              <a:t>however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they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require</a:t>
            </a:r>
            <a:r>
              <a:rPr lang="fr-FR" altLang="en-US" sz="2000" kern="0" dirty="0" smtClean="0"/>
              <a:t> a </a:t>
            </a:r>
            <a:r>
              <a:rPr lang="fr-FR" altLang="en-US" sz="2000" kern="0" dirty="0" err="1" smtClean="0"/>
              <a:t>mounting</a:t>
            </a:r>
            <a:r>
              <a:rPr lang="fr-FR" altLang="en-US" sz="2000" kern="0" dirty="0" smtClean="0"/>
              <a:t> in </a:t>
            </a:r>
            <a:r>
              <a:rPr lang="fr-FR" altLang="en-US" sz="2000" kern="0" dirty="0" err="1" smtClean="0"/>
              <a:t>order</a:t>
            </a:r>
            <a:r>
              <a:rPr lang="fr-FR" altLang="en-US" sz="2000" kern="0" dirty="0" smtClean="0"/>
              <a:t> to </a:t>
            </a:r>
            <a:r>
              <a:rPr lang="fr-FR" altLang="en-US" sz="2000" kern="0" dirty="0" err="1" smtClean="0"/>
              <a:t>be</a:t>
            </a:r>
            <a:r>
              <a:rPr lang="fr-FR" altLang="en-US" sz="2000" kern="0" dirty="0" smtClean="0"/>
              <a:t> usable on a production </a:t>
            </a:r>
            <a:r>
              <a:rPr lang="fr-FR" altLang="en-US" sz="2000" kern="0" dirty="0" err="1" smtClean="0"/>
              <a:t>floor</a:t>
            </a:r>
            <a:r>
              <a:rPr lang="fr-FR" altLang="en-US" sz="2000" kern="0" dirty="0" smtClean="0"/>
              <a:t>; </a:t>
            </a:r>
            <a:r>
              <a:rPr lang="fr-FR" altLang="en-US" sz="2000" kern="0" dirty="0" err="1" smtClean="0"/>
              <a:t>see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here</a:t>
            </a:r>
            <a:r>
              <a:rPr lang="fr-FR" altLang="en-US" sz="2000" kern="0" dirty="0" smtClean="0"/>
              <a:t> for </a:t>
            </a:r>
            <a:r>
              <a:rPr lang="fr-FR" altLang="en-US" sz="2000" kern="0" dirty="0" err="1" smtClean="0"/>
              <a:t>details</a:t>
            </a:r>
            <a:r>
              <a:rPr lang="fr-FR" altLang="en-US" sz="2000" kern="0" dirty="0" smtClean="0"/>
              <a:t>: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27" y="2753032"/>
            <a:ext cx="4082073" cy="395432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 bwMode="auto">
          <a:xfrm>
            <a:off x="1287411" y="4122351"/>
            <a:ext cx="2798814" cy="60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altLang="en-US" sz="1600" kern="0" dirty="0" err="1" smtClean="0"/>
              <a:t>Mounting</a:t>
            </a:r>
            <a:r>
              <a:rPr lang="fr-FR" altLang="en-US" sz="1600" kern="0" dirty="0" smtClean="0"/>
              <a:t> Dimensions (mm):</a:t>
            </a:r>
          </a:p>
          <a:p>
            <a:pPr marL="0" indent="0">
              <a:buNone/>
            </a:pPr>
            <a:r>
              <a:rPr lang="fr-FR" altLang="en-US" sz="1600" kern="0" dirty="0" smtClean="0"/>
              <a:t>100 x 100</a:t>
            </a:r>
          </a:p>
        </p:txBody>
      </p:sp>
    </p:spTree>
    <p:extLst>
      <p:ext uri="{BB962C8B-B14F-4D97-AF65-F5344CB8AC3E}">
        <p14:creationId xmlns:p14="http://schemas.microsoft.com/office/powerpoint/2010/main" val="423722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2 - Process Control Installation – Infinity Client </a:t>
            </a:r>
            <a:endParaRPr lang="en-GB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818236" y="1555253"/>
            <a:ext cx="10754332" cy="119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>
            <a:lvl1pPr marL="390061" indent="-390061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6722" indent="-325054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01796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823463" indent="-260042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1962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79861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325527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711938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4168599" indent="-258456" algn="l" defTabSz="104175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en-US" sz="2000" kern="0" dirty="0" smtClean="0"/>
              <a:t>In case of Fusion upgrade </a:t>
            </a:r>
            <a:r>
              <a:rPr lang="fr-FR" altLang="en-US" sz="2000" kern="0" dirty="0" err="1" smtClean="0"/>
              <a:t>we</a:t>
            </a:r>
            <a:r>
              <a:rPr lang="fr-FR" altLang="en-US" sz="2000" kern="0" dirty="0" smtClean="0"/>
              <a:t> have to upgrade the version of </a:t>
            </a:r>
            <a:r>
              <a:rPr lang="fr-FR" altLang="en-US" sz="2000" kern="0" dirty="0" err="1" smtClean="0"/>
              <a:t>Infinity</a:t>
            </a:r>
            <a:r>
              <a:rPr lang="fr-FR" altLang="en-US" sz="2000" kern="0" dirty="0" smtClean="0"/>
              <a:t> client</a:t>
            </a:r>
          </a:p>
          <a:p>
            <a:endParaRPr lang="fr-FR" altLang="en-US" sz="2000" kern="0" dirty="0"/>
          </a:p>
          <a:p>
            <a:r>
              <a:rPr lang="fr-FR" altLang="en-US" sz="2000" kern="0" dirty="0" smtClean="0"/>
              <a:t>To upgrade </a:t>
            </a:r>
            <a:r>
              <a:rPr lang="fr-FR" altLang="en-US" sz="2000" kern="0" dirty="0" err="1" smtClean="0"/>
              <a:t>it</a:t>
            </a:r>
            <a:r>
              <a:rPr lang="fr-FR" altLang="en-US" sz="2000" kern="0" dirty="0" smtClean="0"/>
              <a:t>, </a:t>
            </a:r>
            <a:r>
              <a:rPr lang="fr-FR" altLang="en-US" sz="2000" kern="0" dirty="0" err="1" smtClean="0"/>
              <a:t>you</a:t>
            </a:r>
            <a:r>
              <a:rPr lang="fr-FR" altLang="en-US" sz="2000" kern="0" dirty="0" smtClean="0"/>
              <a:t> have to replace the </a:t>
            </a:r>
            <a:r>
              <a:rPr lang="fr-FR" altLang="en-US" sz="2000" kern="0" dirty="0" err="1" smtClean="0"/>
              <a:t>folder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Pivotware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located</a:t>
            </a:r>
            <a:r>
              <a:rPr lang="fr-FR" altLang="en-US" sz="2000" kern="0" dirty="0" smtClean="0"/>
              <a:t> in C: by the new </a:t>
            </a:r>
            <a:r>
              <a:rPr lang="fr-FR" altLang="en-US" sz="2000" kern="0" dirty="0" err="1" smtClean="0"/>
              <a:t>Pivotware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folder</a:t>
            </a:r>
            <a:r>
              <a:rPr lang="fr-FR" altLang="en-US" sz="2000" kern="0" dirty="0" smtClean="0"/>
              <a:t> </a:t>
            </a:r>
            <a:r>
              <a:rPr lang="fr-FR" altLang="en-US" sz="2000" kern="0" dirty="0" err="1" smtClean="0"/>
              <a:t>provided</a:t>
            </a:r>
            <a:r>
              <a:rPr lang="fr-FR" altLang="en-US" sz="2000" kern="0" dirty="0" smtClean="0"/>
              <a:t> in a .zip file</a:t>
            </a:r>
          </a:p>
        </p:txBody>
      </p:sp>
    </p:spTree>
    <p:extLst>
      <p:ext uri="{BB962C8B-B14F-4D97-AF65-F5344CB8AC3E}">
        <p14:creationId xmlns:p14="http://schemas.microsoft.com/office/powerpoint/2010/main" val="31148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outter Industrial Tools 16_9 format">
  <a:themeElements>
    <a:clrScheme name="~806481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FF3300"/>
      </a:folHlink>
    </a:clrScheme>
    <a:fontScheme name="~80648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~80648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FFEFF25D69D741B16236B31E4691CD" ma:contentTypeVersion="33" ma:contentTypeDescription="Create a new document." ma:contentTypeScope="" ma:versionID="1f4ac58a3d94c1b82209bc7e269a9768">
  <xsd:schema xmlns:xsd="http://www.w3.org/2001/XMLSchema" xmlns:xs="http://www.w3.org/2001/XMLSchema" xmlns:p="http://schemas.microsoft.com/office/2006/metadata/properties" xmlns:ns1="http://schemas.microsoft.com/sharepoint/v3" xmlns:ns2="da1e7919-2b44-494d-8b26-a76e90f50c43" targetNamespace="http://schemas.microsoft.com/office/2006/metadata/properties" ma:root="true" ma:fieldsID="fe0fabc070ad44ea9ad3509b7c923c0b" ns1:_="" ns2:_="">
    <xsd:import namespace="http://schemas.microsoft.com/sharepoint/v3"/>
    <xsd:import namespace="da1e7919-2b44-494d-8b26-a76e90f50c43"/>
    <xsd:element name="properties">
      <xsd:complexType>
        <xsd:sequence>
          <xsd:element name="documentManagement">
            <xsd:complexType>
              <xsd:all>
                <xsd:element ref="ns2:Category_x0020_1" minOccurs="0"/>
                <xsd:element ref="ns2:Category_x0020_2" minOccurs="0"/>
                <xsd:element ref="ns2:Category_x0020_3" minOccurs="0"/>
                <xsd:element ref="ns2:Category_x0020_4" minOccurs="0"/>
                <xsd:element ref="ns2:Category_x0020_5" minOccurs="0"/>
                <xsd:element ref="ns2:Category_x0020_6" minOccurs="0"/>
                <xsd:element ref="ns2:Comments" minOccurs="0"/>
                <xsd:element ref="ns2:Month" minOccurs="0"/>
                <xsd:element ref="ns2:Year" minOccurs="0"/>
                <xsd:element ref="ns2:Category_x0020_Path" minOccurs="0"/>
                <xsd:element ref="ns2:Cloud" minOccurs="0"/>
                <xsd:element ref="ns1:AverageRating" minOccurs="0"/>
                <xsd:element ref="ns1:RatingCount" minOccurs="0"/>
                <xsd:element ref="ns1:LikesCount" minOccurs="0"/>
                <xsd:element ref="ns2:eLearning" minOccurs="0"/>
                <xsd:element ref="ns2:Customers_x0020_Center" minOccurs="0"/>
                <xsd:element ref="ns1:RatedBy" minOccurs="0"/>
                <xsd:element ref="ns1:Ratings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15" nillable="true" ma:displayName="Number of Likes" ma:internalName="LikesCount">
      <xsd:simpleType>
        <xsd:restriction base="dms:Unknown"/>
      </xsd:simpleType>
    </xsd:element>
    <xsd:element name="RatedBy" ma:index="20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21" nillable="true" ma:displayName="User ratings" ma:description="User ratings for the item" ma:hidden="true" ma:internalName="Ratings">
      <xsd:simpleType>
        <xsd:restriction base="dms:Note"/>
      </xsd:simpleType>
    </xsd:element>
    <xsd:element name="LikedBy" ma:index="22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e7919-2b44-494d-8b26-a76e90f50c43" elementFormDefault="qualified">
    <xsd:import namespace="http://schemas.microsoft.com/office/2006/documentManagement/types"/>
    <xsd:import namespace="http://schemas.microsoft.com/office/infopath/2007/PartnerControls"/>
    <xsd:element name="Category_x0020_1" ma:index="2" nillable="true" ma:displayName="Category 1" ma:internalName="Category_x0020_1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rand &amp; Communications"/>
                    <xsd:enumeration value="Segments &amp; Customers"/>
                    <xsd:enumeration value="Products"/>
                    <xsd:enumeration value="Competence Development"/>
                    <xsd:enumeration value="Service"/>
                    <xsd:enumeration value="I am a new employee"/>
                    <xsd:enumeration value="Contacts"/>
                  </xsd:restriction>
                </xsd:simpleType>
              </xsd:element>
            </xsd:sequence>
          </xsd:extension>
        </xsd:complexContent>
      </xsd:complexType>
    </xsd:element>
    <xsd:element name="Category_x0020_2" ma:index="3" nillable="true" ma:displayName="Category 2" ma:format="Dropdown" ma:internalName="Category_x0020_2">
      <xsd:simpleType>
        <xsd:restriction base="dms:Choice">
          <xsd:enumeration value="B&amp;C - Catalogues &amp; Leaflets"/>
          <xsd:enumeration value="B&amp;C - Brand Guidelines"/>
          <xsd:enumeration value="B&amp;C - My Desoutter Cloud"/>
          <xsd:enumeration value="B&amp;C - Communications tools"/>
          <xsd:enumeration value="B&amp;C - Exhibitions &amp; Roadshow"/>
          <xsd:enumeration value="B&amp;C - General Presentation"/>
          <xsd:enumeration value="B&amp;C - Showroom"/>
          <xsd:enumeration value="B&amp;C - Desoutter Pictures &amp; Logos"/>
          <xsd:enumeration value="B&amp;C - Website &amp; e-connect"/>
          <xsd:enumeration value="B&amp;C - NPS &amp; customer satisfaction"/>
          <xsd:enumeration value="B&amp;C - Desoutter Videos"/>
          <xsd:enumeration value="B&amp;C - Social media &amp; emailing"/>
          <xsd:enumeration value="B&amp;C - Clothing &amp; Giveaways"/>
          <xsd:enumeration value="B&amp;C - Desoutter History"/>
          <xsd:enumeration value="B&amp;C - Others"/>
          <xsd:enumeration value="B&amp;C - Inspiration &amp; Best Practices"/>
          <xsd:enumeration value="B&amp;C - Journalists &amp; Medias"/>
          <xsd:enumeration value="B&amp;C - Organizational Structure"/>
          <xsd:enumeration value="B&amp;C - Presentation Guidelines"/>
          <xsd:enumeration value="B&amp;C - Contacts"/>
          <xsd:enumeration value="S&amp;C - Aerospace"/>
          <xsd:enumeration value="S&amp;C - Automotive"/>
          <xsd:enumeration value="S&amp;C - Automotive Tiers"/>
          <xsd:enumeration value="S&amp;C - Power Equipment"/>
          <xsd:enumeration value="S&amp;C - Others"/>
          <xsd:enumeration value="Pdt - Battery Tools"/>
          <xsd:enumeration value="Pdt - EB Tools - Electric Transducerized"/>
          <xsd:enumeration value="Pdt - EB Tools - Electric current controlled"/>
          <xsd:enumeration value="Pdt - Electric Fastening Tools"/>
          <xsd:enumeration value="Pdt - Pneumatic Fastening Tools"/>
          <xsd:enumeration value="Pdt - Torque Measurement"/>
          <xsd:enumeration value="Pdt - Pneumatic Grinders &amp; Sanders"/>
          <xsd:enumeration value="Pdt - Pneumatic Riveting &amp; Compression Tools"/>
          <xsd:enumeration value="Pdt - Drills, Tappers &amp; Rivet Shavers"/>
          <xsd:enumeration value="Pdt - AFD"/>
          <xsd:enumeration value="Pdt - Air Motors"/>
          <xsd:enumeration value="Pdt - ADU"/>
          <xsd:enumeration value="Pdt - Accessories"/>
          <xsd:enumeration value="Pdt - Customized Solutions"/>
          <xsd:enumeration value="Pdt - Spare parts"/>
          <xsd:enumeration value="Pdt - Software"/>
          <xsd:enumeration value="Pdt - Others"/>
          <xsd:enumeration value="CD - Assembly tools"/>
          <xsd:enumeration value="CD - Removal Tools"/>
          <xsd:enumeration value="CD - Aerospace Tools"/>
          <xsd:enumeration value="CD - Desoutter Rightway"/>
          <xsd:enumeration value="CD - Meeting &amp; Seminars"/>
          <xsd:enumeration value="CD - Media Creation"/>
          <xsd:enumeration value="CD - Strategy"/>
          <xsd:enumeration value="CD - Others"/>
          <xsd:enumeration value="S - services solutions"/>
          <xsd:enumeration value="S - training"/>
          <xsd:enumeration value="S - meetings &amp; seminars"/>
          <xsd:enumeration value="S - catalogues &amp; leaflets"/>
          <xsd:enumeration value="S - Contacts"/>
          <xsd:enumeration value="S - websites"/>
        </xsd:restriction>
      </xsd:simpleType>
    </xsd:element>
    <xsd:element name="Category_x0020_3" ma:index="4" nillable="true" ma:displayName="Category 3" ma:format="Dropdown" ma:internalName="Category_x0020_3">
      <xsd:simpleType>
        <xsd:restriction base="dms:Choice">
          <xsd:enumeration value="B&amp;C - Catalogues &amp; Leaflets - Catalogue"/>
          <xsd:enumeration value="B&amp;C - Catalogues &amp; Leaflets - Leaflet"/>
          <xsd:enumeration value="B&amp;C - Brand Guidelines - Brand Guidelines"/>
          <xsd:enumeration value="B&amp;C - Brand Guidelines - Official Desoutter Wallpaper"/>
          <xsd:enumeration value="B&amp;C - Brand Guidelines - Template Leaflet &amp; Flyer"/>
          <xsd:enumeration value="B&amp;C - Brand Guidelines - Brand manual Seti-Tec line"/>
          <xsd:enumeration value="B&amp;C - Brand Guidelines - How to create your Desoutter e-mail signature"/>
          <xsd:enumeration value="B&amp;C - Brand Guidelines - Greetings e-card"/>
          <xsd:enumeration value="B&amp;C - My Desoutter Cloud - How to access My Desoutter Cloud"/>
          <xsd:enumeration value="B&amp;C - My Desoutter Cloud - Promotional Materials"/>
          <xsd:enumeration value="B&amp;C - My Desoutter Cloud - Questions &amp; Answers"/>
          <xsd:enumeration value="B&amp;C - My Desoutter Cloud - Request, Login &amp; Password"/>
          <xsd:enumeration value="B&amp;C - Communication Tools - Communications tools"/>
          <xsd:enumeration value="B&amp;C - Exhibitions &amp; Roadshow - Best Practices"/>
          <xsd:enumeration value="B&amp;C - Exhibitions &amp; Roadshow - How to create your Exhibition &amp; Roadshow"/>
          <xsd:enumeration value="B&amp;C - Journalists &amp; Medias - Contacts"/>
          <xsd:enumeration value="B&amp;C - Journalists &amp; Medias - Press Release"/>
          <xsd:enumeration value="B&amp;C - General Presentation - General Presentation"/>
          <xsd:enumeration value="B&amp;C - Showroom - Best Practices"/>
          <xsd:enumeration value="B&amp;C - Showroom - How to create your Internal Showroom"/>
          <xsd:enumeration value="B&amp;C - Showroom - Welcome visitors in Desoutter Showroom"/>
          <xsd:enumeration value="B&amp;C - Showroom - Virtual Showroom"/>
          <xsd:enumeration value="B&amp;C - Desoutter Pictures &amp; Logos - Logo"/>
          <xsd:enumeration value="B&amp;C - Desoutter Pictures &amp; Logos - Pictures"/>
          <xsd:enumeration value="B&amp;C - Desoutter Pictures &amp; Logos - Segment Pictures"/>
          <xsd:enumeration value="B&amp;C - Website &amp; e-connect - e-connect"/>
          <xsd:enumeration value="B&amp;C - Website &amp; e-connect - Website"/>
          <xsd:enumeration value="B&amp;C - NPS &amp; Customer Satisfaction - NPS &amp; Customer Satisfaction"/>
          <xsd:enumeration value="B&amp;C - Desoutter Videos - Videos"/>
          <xsd:enumeration value="B&amp;C - Social Media &amp; Emailing - Social Network"/>
          <xsd:enumeration value="B&amp;C - Social Media &amp; Emailing - #1 Team"/>
          <xsd:enumeration value="B&amp;C - Social Media &amp; Emailing - Desoutter Newsletter Template"/>
          <xsd:enumeration value="B&amp;C - Social Media &amp; Emailing - QR Code - Social Networks"/>
          <xsd:enumeration value="B&amp;C - Clothing &amp; Giveaways - Clothing &amp; Giveaways"/>
          <xsd:enumeration value="B&amp;C - Desoutter History - 100 Years Celebration"/>
          <xsd:enumeration value="B&amp;C - Desoutter History - History Book"/>
          <xsd:enumeration value="B&amp;C - Desoutter History - Others"/>
          <xsd:enumeration value="B&amp;C - Others - Others"/>
          <xsd:enumeration value="S&amp;C - Automotive Tiers - Application &amp; References"/>
          <xsd:enumeration value="S&amp;C - Automotive Tiers - Global 21 &amp; Top 10 Asian"/>
          <xsd:enumeration value="S&amp;C - Automotive Tiers - Other Tiers"/>
          <xsd:enumeration value="Pdt - Battery Tools - B-flex"/>
          <xsd:enumeration value="Pdt - Battery Tools - e-lit battery screwdrivers"/>
          <xsd:enumeration value="Pdt - EB Tools - Electric Transducerized - CVI3 range battery tools"/>
          <xsd:enumeration value="Pdt - EB Tools - Electric Transducerized - CVI 3 range multi spindles"/>
          <xsd:enumeration value="Pdt - EB Tools - Electric Transducerized - CVI 3 range twincvi3"/>
          <xsd:enumeration value="Pdt - EB Tools - Electric Transducerized - CVI 3 range"/>
          <xsd:enumeration value="Pdt - EB Tools - Electric Transducerized - CVIL II and multi cvil"/>
          <xsd:enumeration value="Pdt - EB Tools - Electric Transducerized - e-lrt"/>
          <xsd:enumeration value="Pdt - EB Tools - Electric Transducerized - e-pulse"/>
          <xsd:enumeration value="Pdt - EB Tools - Electric Transducerized - EPBC-EABC"/>
          <xsd:enumeration value="Pdt - EB Tools - Electric Transducerized - ERP high torque"/>
          <xsd:enumeration value="Pdt - EB Tools - Electric Transducerized - ERS screwdrivers"/>
          <xsd:enumeration value="Pdt - EB Tools - Electric Transducerized - Nano Drivers"/>
          <xsd:enumeration value="Pdt - EB Tools - Electric current controlled - CVIC II range"/>
          <xsd:enumeration value="Pdt - EB Tools - Electric current controlled - CVIC range"/>
          <xsd:enumeration value="Pdt - EB Tools - Electric current controlled - ECP high torque"/>
          <xsd:enumeration value="Pdt - EB Tools - Electric current controlled - ECS screwdrivers"/>
          <xsd:enumeration value="Pdt - EB Tools - Electric current controlled - ERS screwdrivers"/>
          <xsd:enumeration value="Pdt - EB Tools - Electric current controlled - General Electric Fastening Tools"/>
          <xsd:enumeration value="Pdt - EB Tools - Electric current controlled - Low Torque"/>
          <xsd:enumeration value="Pdt - EB Tools - Electric current controlled - SLB Screwdrivers"/>
          <xsd:enumeration value="Pdt - EB Tools - Electric current controlled - SLBN Screwdrivers"/>
          <xsd:enumeration value="Pdt - EB Tools - Electric current controlled - SLC Screwdrivers"/>
          <xsd:enumeration value="Pdt - EB Tools - Electric current controlled - SLE Screwdrivers"/>
          <xsd:enumeration value="Pdt - EB Tools - Electric current controlled - SLK Screwdrivers"/>
          <xsd:enumeration value="Pdt - Electric Fastening Tools - General Electric Fastening Tools"/>
          <xsd:enumeration value="Pdt - Electric Fastening Tools - Low Torque"/>
          <xsd:enumeration value="Pdt - Electric Fastening Tools - SLB Screwdrivers"/>
          <xsd:enumeration value="Pdt - Electric Fastening Tools - SLBN Screwdrivers"/>
          <xsd:enumeration value="Pdt - Electric Fastening Tools - SLC Screwdrivers"/>
          <xsd:enumeration value="Pdt - Electric Fastening Tools - SLE Screwdrivers"/>
          <xsd:enumeration value="Pdt - Electric Fastening Tools - SLK Screwdrivers"/>
          <xsd:enumeration value="Pdt - Pneumatic Fastening Tools - Blue Tork"/>
          <xsd:enumeration value="Pdt - Pneumatic Fastening Tools - FAS3000"/>
          <xsd:enumeration value="Pdt - Pneumatic Fastening Tools - General Fastening Air Tools"/>
          <xsd:enumeration value="Pdt - Pneumatic Fastening Tools - Pneumatic Poka Yoke System"/>
          <xsd:enumeration value="Pdt - Pneumatic Fastening Tools - Pulse PT"/>
          <xsd:enumeration value="Pdt - Pneumatic Fastening Tools - Pulse PTF"/>
          <xsd:enumeration value="Pdt - Pneumatic Fastening Tools - SB Screwdrivers"/>
          <xsd:enumeration value="Pdt - Pneumatic Fastening Tools - SC2 Screwdriver"/>
          <xsd:enumeration value="Pdt - Pneumatic Fastening Tools - SD High Torque"/>
          <xsd:enumeration value="Pdt - Pneumatic Fastening Tools - SD Screwdrivers"/>
          <xsd:enumeration value="Pdt - Pneumatic Fastening Tools - SH Screwdrivers"/>
          <xsd:enumeration value="Pdt - Pneumatic Fastening Tools - Speed Runner"/>
          <xsd:enumeration value="Pdt - Pneumatic Fastening Tools - Temporary Fasteners"/>
          <xsd:enumeration value="Pdt - Torque Measurement - Alpha D"/>
          <xsd:enumeration value="Pdt - Torque Measurement - Delta 6000"/>
          <xsd:enumeration value="Pdt - Torque Measurement - Delta cart"/>
          <xsd:enumeration value="Pdt - Torque Measurement - Delta D"/>
          <xsd:enumeration value="Pdt - Torque Measurement - Delta Wrench"/>
          <xsd:enumeration value="Pdt - Torque Measurement - DWT Vision"/>
          <xsd:enumeration value="Pdt - Pneumatic Grinders &amp; Sander - Belt Sander"/>
          <xsd:enumeration value="Pdt - Pneumatic Grinders &amp; Sander - Grinder&amp;sander K &amp; KL"/>
          <xsd:enumeration value="Pdt - Pneumatic Grinders &amp; Sander - Grinder&amp;sander K3 KA3 KC3"/>
          <xsd:enumeration value="Pdt - Pneumatic Grinders &amp; Sander - Grinder&amp;sander K600 &amp; K900"/>
          <xsd:enumeration value="Pdt - Pneumatic Grinders &amp; Sander - Grinder&amp;sander ka16"/>
          <xsd:enumeration value="Pdt - Pneumatic Grinders &amp; Sander - Grinder&amp;sander ka26"/>
          <xsd:enumeration value="Pdt - Pneumatic Grinders &amp; Sander - High Speed Grinder"/>
          <xsd:enumeration value="Pdt - Pneumatic Grinders &amp; Sander - Random Orbital Sander"/>
          <xsd:enumeration value="Pdt - Pneumatic Grinders &amp; Sander - Miscellaneous"/>
          <xsd:enumeration value="Pdt - Pneumatic Riveting &amp; Compression Tools - Riveting Hammer"/>
          <xsd:enumeration value="Pdt - Pneumatic Riveting &amp; Compression Tools - Squeezer"/>
          <xsd:enumeration value="Pdt - Drills, Tappers &amp; Rivet Shavers - Aerospace Special Products"/>
          <xsd:enumeration value="Pdt - Drills, Tappers &amp; Rivet Shavers - Aerospace Training"/>
          <xsd:enumeration value="Pdt - Drills, Tappers &amp; Rivet Shavers - CFD Range"/>
          <xsd:enumeration value="Pdt - Drills, Tappers &amp; Rivet Shavers - Drill DR300"/>
          <xsd:enumeration value="Pdt - Drills, Tappers &amp; Rivet Shavers - Drill DR350"/>
          <xsd:enumeration value="Pdt - Drills, Tappers &amp; Rivet Shavers - Drill DR500"/>
          <xsd:enumeration value="Pdt - Drills, Tappers &amp; Rivet Shavers - Drill DR750"/>
          <xsd:enumeration value="Pdt - Drills, Tappers &amp; Rivet Shavers - Multi Drills"/>
          <xsd:enumeration value="Pdt - Drills, Tappers &amp; Rivet Shavers - RFD/RFDT"/>
          <xsd:enumeration value="Pdt - Drills, Tappers &amp; Rivet Shavers - Rivet Shaver RS500"/>
          <xsd:enumeration value="Pdt - Drills, Tappers &amp; Rivet Shavers - Tapper T500"/>
          <xsd:enumeration value="Pdt - Drills, Tappers &amp; Rivet Shavers - Vacuum Kit"/>
          <xsd:enumeration value="Pdt - AFD - AFD/AFDE/AFTE"/>
          <xsd:enumeration value="Pdt - Air Motors - Air Motors"/>
          <xsd:enumeration value="Pdt - ADU - ADU"/>
          <xsd:enumeration value="Pdt - ADU - EDU"/>
          <xsd:enumeration value="Pdt - Accessories - Air Hose Reel"/>
          <xsd:enumeration value="Pdt - Accessories - Air System"/>
          <xsd:enumeration value="Pdt - Accessories - Consumable"/>
          <xsd:enumeration value="Pdt - Accessories - Ergonomics"/>
          <xsd:enumeration value="Pdt - Accessories - DSM - Special Tools"/>
          <xsd:enumeration value="Pdt - Accessories - Hydraulic Wrenches"/>
          <xsd:enumeration value="Pdt - Accessories - Posco 500 Positioning System"/>
          <xsd:enumeration value="Pdt - Accessories - Posco Vision Positioning System"/>
          <xsd:enumeration value="Pdt - Accessories - Project Team"/>
          <xsd:enumeration value="Pdt - Accessories - Screwfeeders"/>
          <xsd:enumeration value="Pdt - Accessories - ASD"/>
          <xsd:enumeration value="Pdt - Accessories - Balancers"/>
          <xsd:enumeration value="Pdt - Accessories - D53"/>
          <xsd:enumeration value="Pdt - Accessories - D53 Positioning - D53 POSCO"/>
          <xsd:enumeration value="Pdt - Accessories - D53 Positioning - D53 CVI3"/>
          <xsd:enumeration value="Pdt - Accessories - TRA"/>
          <xsd:enumeration value="Pdt - Accessories - TRA Positioning - TRA POSCO"/>
          <xsd:enumeration value="Pdt - Accessories - TRA Positioning - TRA CVI3"/>
          <xsd:enumeration value="Pdt - Accessories - Torque Tubes"/>
          <xsd:enumeration value="Pdt - Spare parts - Spare Parts"/>
          <xsd:enumeration value="Pdt - Software - CVI Analyser"/>
          <xsd:enumeration value="Pdt - Software - CVI Config"/>
          <xsd:enumeration value="Pdt - Software - CVI Net Web"/>
          <xsd:enumeration value="Pdt - Software - CVI3 Suite"/>
          <xsd:enumeration value="Pdt - Software - CVIPC 2000"/>
          <xsd:enumeration value="Pdt - Software - Delta QC"/>
          <xsd:enumeration value="Pdt - Software - Pivotware"/>
          <xsd:enumeration value="Pdt - Others - CVI II Range"/>
          <xsd:enumeration value="Pdt - Others - Others"/>
          <xsd:enumeration value="Pdt - Others - Plug&amp;tighten"/>
          <xsd:enumeration value="Pdt - Customized Solutions - DSM - Special Tools"/>
          <xsd:enumeration value="Pdt - Customized Solutions - Hydraulic Wrenches"/>
          <xsd:enumeration value="Pdt - Customized Solutions - Posco 500 Positioning System"/>
          <xsd:enumeration value="Pdt - Customized Solutions - Posco Vision Positioning System"/>
          <xsd:enumeration value="Pdt - Customized Solutions - Project Team"/>
          <xsd:enumeration value="Pdt - Customized Solutions - Screwfeeders"/>
          <xsd:enumeration value="CD - Assembly tools - Accessories"/>
          <xsd:enumeration value="CD - Assembly tools - Aerospace training"/>
          <xsd:enumeration value="CD - Assembly tools - Assembly tools training agenda"/>
          <xsd:enumeration value="CD - Assembly tools - Assembly trainig level 1"/>
          <xsd:enumeration value="CD - Assembly tools - Assembly training level 2"/>
          <xsd:enumeration value="CD - Assembly tools - Battery tools"/>
          <xsd:enumeration value="CD - Assembly tools - CVI3 training"/>
          <xsd:enumeration value="CD - Assembly tools - etraining - level 1"/>
          <xsd:enumeration value="CD - Assembly tools - etraining - level 2"/>
          <xsd:enumeration value="CD - Assembly tools - service"/>
          <xsd:enumeration value="CD - Assembly tools - Techniktraining 2013"/>
          <xsd:enumeration value="CD - Removal Tools - Removal training level 1"/>
          <xsd:enumeration value="CD - Removal Tools - Service"/>
          <xsd:enumeration value="CD - Aerospace Tools - Aerospace applications"/>
          <xsd:enumeration value="CD - Aerospace Tools - Aerospace training agenda"/>
          <xsd:enumeration value="CD - Aerospace Tools - Aerospace training"/>
          <xsd:enumeration value="CD - Aerospace Tools - Pneumatic drills"/>
          <xsd:enumeration value="CD - Aerospace Tools - Service"/>
          <xsd:enumeration value="CD - Desoutter Rightway - customer center France"/>
          <xsd:enumeration value="CD - Desoutter Rightway - customer center india"/>
          <xsd:enumeration value="CD - Desoutter Rightway - rightway"/>
          <xsd:enumeration value="CD - Meeting &amp; Seminars - Asian network meeting"/>
          <xsd:enumeration value="CD - Meeting &amp; Seminars - BLM meeting"/>
          <xsd:enumeration value="CD - Meeting &amp; Seminars - Common documentation"/>
          <xsd:enumeration value="CD - Meeting &amp; Seminars - Communication &amp; branding"/>
          <xsd:enumeration value="CD - Meeting &amp; Seminars - Desoutter Academy - Training Program 2017"/>
          <xsd:enumeration value="CD - Meeting &amp; Seminars - Drive team"/>
          <xsd:enumeration value="CD - Meeting &amp; Seminars - Product launch plan by CC"/>
          <xsd:enumeration value="CD - Meeting &amp; Seminars - Product meetings"/>
          <xsd:enumeration value="CD - Meeting &amp; Seminars - Product specialist meeting"/>
          <xsd:enumeration value="CD - Meeting &amp; Seminars - Service"/>
          <xsd:enumeration value="CD - Meeting &amp; Seminars - Travel plan"/>
          <xsd:enumeration value="CD - Meeting &amp; Seminars - Others"/>
          <xsd:enumeration value="CD - Others - Communication Trainings"/>
          <xsd:enumeration value="CD - Others - SAP CRM info &amp; FAQ"/>
          <xsd:enumeration value="CD - Others - SAP training material"/>
          <xsd:enumeration value="CD - Others - Service"/>
          <xsd:enumeration value="CD - Others - Others"/>
          <xsd:enumeration value="S - services solutions - CSC - cost savings calculator"/>
          <xsd:enumeration value="S - services solutions - new products launch process"/>
          <xsd:enumeration value="S - services solutions - pivotware service solutions"/>
          <xsd:enumeration value="S - services solutions - preventive maintenance"/>
          <xsd:enumeration value="S - services solutions - quality issues"/>
          <xsd:enumeration value="S - services solutions - quick quote"/>
          <xsd:enumeration value="S - services solutions - sales competence mapping"/>
          <xsd:enumeration value="S - services solutions - service logo"/>
          <xsd:enumeration value="S - services solutions - service partnership"/>
          <xsd:enumeration value="S - services solutions - service phase in follow up"/>
          <xsd:enumeration value="S - services solutions - service presentations"/>
          <xsd:enumeration value="S - services solutions - smart start"/>
          <xsd:enumeration value="S - services solutions - success stories"/>
          <xsd:enumeration value="S - services solutions - tool care"/>
          <xsd:enumeration value="S - services solutions - try &amp; keep"/>
          <xsd:enumeration value="S - meetings &amp; seminars - BLM Meeting"/>
        </xsd:restriction>
      </xsd:simpleType>
    </xsd:element>
    <xsd:element name="Category_x0020_4" ma:index="5" nillable="true" ma:displayName="Category 4" ma:format="Dropdown" ma:internalName="Category_x0020_4">
      <xsd:simpleType>
        <xsd:restriction base="dms:Choice">
          <xsd:enumeration value="Application &amp; Success Stories"/>
          <xsd:enumeration value="Certification"/>
          <xsd:enumeration value="Customer Information"/>
          <xsd:enumeration value="KCM Activities"/>
          <xsd:enumeration value="Pictures"/>
          <xsd:enumeration value="Videos"/>
          <xsd:enumeration value="Catalogue"/>
          <xsd:enumeration value="Leaflets"/>
          <xsd:enumeration value="Communication"/>
          <xsd:enumeration value="Sales Resources"/>
          <xsd:enumeration value="Training"/>
          <xsd:enumeration value="Technical Data"/>
          <xsd:enumeration value="Benchmark"/>
          <xsd:enumeration value="Sales Fuselage Section"/>
          <xsd:enumeration value="Boxes"/>
          <xsd:enumeration value="Shells &amp; Panels"/>
          <xsd:enumeration value="Structure Specific Assemblies"/>
          <xsd:enumeration value="Engines &amp; APU"/>
          <xsd:enumeration value="Landing Gears &amp; Wheels"/>
          <xsd:enumeration value="Avionics/Electronic Components"/>
          <xsd:enumeration value="Hydro-mechanical Components"/>
          <xsd:enumeration value="Electrical Power Systems"/>
          <xsd:enumeration value="Seats"/>
          <xsd:enumeration value="Galleys"/>
          <xsd:enumeration value="Cockpit"/>
          <xsd:enumeration value="Engine Maintenance"/>
          <xsd:enumeration value="Interior Maintenance"/>
          <xsd:enumeration value="Aircraft C&amp;D Check"/>
          <xsd:enumeration value="Seats"/>
          <xsd:enumeration value="Lighting"/>
          <xsd:enumeration value="Interior"/>
          <xsd:enumeration value="Energy Storage"/>
          <xsd:enumeration value="Thermal &amp; Engine Systems"/>
          <xsd:enumeration value="Powertrain"/>
          <xsd:enumeration value="Electronics Infotainment"/>
          <xsd:enumeration value="Brose"/>
          <xsd:enumeration value="Hella"/>
          <xsd:enumeration value="Dräxlmaier"/>
          <xsd:enumeration value="ISRI"/>
          <xsd:enumeration value="Faurecia"/>
          <xsd:enumeration value="Valeo"/>
          <xsd:enumeration value="Autoliv"/>
          <xsd:enumeration value="Magna"/>
          <xsd:enumeration value="Delphi"/>
          <xsd:enumeration value="Continental"/>
          <xsd:enumeration value="IAC"/>
          <xsd:enumeration value="Magnetti Marelli"/>
          <xsd:enumeration value="Grupo Antolin"/>
          <xsd:enumeration value="Dana"/>
          <xsd:enumeration value="Johnson Control"/>
          <xsd:enumeration value="TRW"/>
          <xsd:enumeration value="Inteva"/>
          <xsd:enumeration value="ThyssenKrupp"/>
          <xsd:enumeration value="Meritor"/>
          <xsd:enumeration value="GKN"/>
          <xsd:enumeration value="Leoni"/>
          <xsd:enumeration value="Calsonic Kansei"/>
          <xsd:enumeration value="Denso"/>
          <xsd:enumeration value="Hitachi Automotive Systems, Ltd"/>
          <xsd:enumeration value="Hyundai Dymos"/>
          <xsd:enumeration value="Hyundai Wia"/>
          <xsd:enumeration value="JTEKT"/>
          <xsd:enumeration value="Samsung SDI"/>
          <xsd:enumeration value="SHAC"/>
          <xsd:enumeration value="Sumitomo Wiring Systems"/>
          <xsd:enumeration value="Yazaki"/>
        </xsd:restriction>
      </xsd:simpleType>
    </xsd:element>
    <xsd:element name="Category_x0020_5" ma:index="6" nillable="true" ma:displayName="Category 5" ma:description="&#10;" ma:format="Dropdown" ma:internalName="Category_x0020_5">
      <xsd:simpleType>
        <xsd:union memberTypes="dms:Text">
          <xsd:simpleType>
            <xsd:restriction base="dms:Choice">
              <xsd:enumeration value="Structure"/>
              <xsd:enumeration value="Systems"/>
              <xsd:enumeration value="Centre wing box"/>
              <xsd:enumeration value="Pylon"/>
              <xsd:enumeration value="Horizontal tail plane"/>
              <xsd:enumeration value="Fin (VTP)"/>
              <xsd:enumeration value="Wings"/>
              <xsd:enumeration value="Communications (Airborne)"/>
              <xsd:enumeration value="Flight &amp; data management"/>
              <xsd:enumeration value="Indicators &amp; Instruments"/>
              <xsd:enumeration value="Active electronic component"/>
              <xsd:enumeration value="In-flight Entertainment"/>
              <xsd:enumeration value="Fluid power"/>
              <xsd:enumeration value="Actuation systems"/>
              <xsd:enumeration value="Generating Systems"/>
              <xsd:enumeration value="Electromech technologies"/>
              <xsd:enumeration value="Power conversion Equipment"/>
            </xsd:restriction>
          </xsd:simpleType>
        </xsd:union>
      </xsd:simpleType>
    </xsd:element>
    <xsd:element name="Category_x0020_6" ma:index="7" nillable="true" ma:displayName="Category 6" ma:internalName="Category_x0020_6">
      <xsd:simpleType>
        <xsd:restriction base="dms:Text">
          <xsd:maxLength value="255"/>
        </xsd:restriction>
      </xsd:simpleType>
    </xsd:element>
    <xsd:element name="Comments" ma:index="8" nillable="true" ma:displayName="Comments" ma:internalName="Comments">
      <xsd:simpleType>
        <xsd:restriction base="dms:Text">
          <xsd:maxLength value="255"/>
        </xsd:restriction>
      </xsd:simpleType>
    </xsd:element>
    <xsd:element name="Month" ma:index="9" nillable="true" ma:displayName="Month" ma:format="Dropdown" ma:internalName="Month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6"/>
          <xsd:enumeration value="7"/>
          <xsd:enumeration value="8"/>
          <xsd:enumeration value="9"/>
          <xsd:enumeration value="10"/>
          <xsd:enumeration value="11"/>
          <xsd:enumeration value="12"/>
        </xsd:restriction>
      </xsd:simpleType>
    </xsd:element>
    <xsd:element name="Year" ma:index="10" nillable="true" ma:displayName="Year" ma:internalName="Year">
      <xsd:simpleType>
        <xsd:restriction base="dms:Text">
          <xsd:maxLength value="255"/>
        </xsd:restriction>
      </xsd:simpleType>
    </xsd:element>
    <xsd:element name="Category_x0020_Path" ma:index="11" nillable="true" ma:displayName="Category Path" ma:internalName="Category_x0020_Path">
      <xsd:simpleType>
        <xsd:restriction base="dms:Note">
          <xsd:maxLength value="255"/>
        </xsd:restriction>
      </xsd:simpleType>
    </xsd:element>
    <xsd:element name="Cloud" ma:index="12" nillable="true" ma:displayName="Cloud" ma:default="1" ma:internalName="Cloud">
      <xsd:simpleType>
        <xsd:restriction base="dms:Boolean"/>
      </xsd:simpleType>
    </xsd:element>
    <xsd:element name="eLearning" ma:index="16" nillable="true" ma:displayName="eLearning Video" ma:default="0" ma:internalName="eLearning">
      <xsd:simpleType>
        <xsd:restriction base="dms:Boolean"/>
      </xsd:simpleType>
    </xsd:element>
    <xsd:element name="Customers_x0020_Center" ma:index="17" nillable="true" ma:displayName="Customers Center" ma:format="Dropdown" ma:internalName="Customers_x0020_Center">
      <xsd:simpleType>
        <xsd:restriction base="dms:Choice">
          <xsd:enumeration value="HQ"/>
          <xsd:enumeration value="BRW"/>
          <xsd:enumeration value="DEG"/>
          <xsd:enumeration value="SHP"/>
          <xsd:enumeration value="FSE"/>
          <xsd:enumeration value="FR"/>
          <xsd:enumeration value="INM"/>
          <xsd:enumeration value="IT"/>
          <xsd:enumeration value="JPG"/>
          <xsd:enumeration value="KRB"/>
          <xsd:enumeration value="MXB"/>
          <xsd:enumeration value="MID"/>
          <xsd:enumeration value="NOR"/>
          <xsd:enumeration value="NAM"/>
          <xsd:enumeration value="RUI"/>
          <xsd:enumeration value="ZAI"/>
          <xsd:enumeration value="FRK"/>
          <xsd:enumeration value="ES"/>
          <xsd:enumeration value="TRO"/>
          <xsd:enumeration value="G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Category_x0020_2 xmlns="da1e7919-2b44-494d-8b26-a76e90f50c43">Pdt - Software</Category_x0020_2>
    <Cloud xmlns="da1e7919-2b44-494d-8b26-a76e90f50c43">true</Cloud>
    <Category_x0020_3 xmlns="da1e7919-2b44-494d-8b26-a76e90f50c43">Pdt - Software - Pivotware</Category_x0020_3>
    <Category_x0020_4 xmlns="da1e7919-2b44-494d-8b26-a76e90f50c43">Training</Category_x0020_4>
    <Ratings xmlns="http://schemas.microsoft.com/sharepoint/v3" xsi:nil="true"/>
    <Customers_x0020_Center xmlns="da1e7919-2b44-494d-8b26-a76e90f50c43">HQ</Customers_x0020_Center>
    <Comments xmlns="da1e7919-2b44-494d-8b26-a76e90f50c43" xsi:nil="true"/>
    <Month xmlns="da1e7919-2b44-494d-8b26-a76e90f50c43" xsi:nil="true"/>
    <Category_x0020_5 xmlns="da1e7919-2b44-494d-8b26-a76e90f50c43" xsi:nil="true"/>
    <LikedBy xmlns="http://schemas.microsoft.com/sharepoint/v3">
      <UserInfo>
        <DisplayName/>
        <AccountId xsi:nil="true"/>
        <AccountType/>
      </UserInfo>
    </LikedBy>
    <eLearning xmlns="da1e7919-2b44-494d-8b26-a76e90f50c43">false</eLearning>
    <Category_x0020_1 xmlns="da1e7919-2b44-494d-8b26-a76e90f50c43">
      <Value>Products</Value>
    </Category_x0020_1>
    <Category_x0020_6 xmlns="da1e7919-2b44-494d-8b26-a76e90f50c43" xsi:nil="true"/>
    <Year xmlns="da1e7919-2b44-494d-8b26-a76e90f50c43" xsi:nil="true"/>
    <Category_x0020_Path xmlns="da1e7919-2b44-494d-8b26-a76e90f50c43" xsi:nil="true"/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31CB99A4-D2D1-431D-A80B-0073214235B0}"/>
</file>

<file path=customXml/itemProps2.xml><?xml version="1.0" encoding="utf-8"?>
<ds:datastoreItem xmlns:ds="http://schemas.openxmlformats.org/officeDocument/2006/customXml" ds:itemID="{B9934E8A-49FC-4B63-9F08-073B1C69B363}"/>
</file>

<file path=customXml/itemProps3.xml><?xml version="1.0" encoding="utf-8"?>
<ds:datastoreItem xmlns:ds="http://schemas.openxmlformats.org/officeDocument/2006/customXml" ds:itemID="{AB4CEB50-CC13-4D61-98ED-950C667A3149}"/>
</file>

<file path=docProps/app.xml><?xml version="1.0" encoding="utf-8"?>
<Properties xmlns="http://schemas.openxmlformats.org/officeDocument/2006/extended-properties" xmlns:vt="http://schemas.openxmlformats.org/officeDocument/2006/docPropsVTypes">
  <Template>Desoutter Industrial Tools 16_9 format</Template>
  <TotalTime>1523</TotalTime>
  <Words>1419</Words>
  <Application>Microsoft Office PowerPoint</Application>
  <PresentationFormat>Personnalisé</PresentationFormat>
  <Paragraphs>231</Paragraphs>
  <Slides>33</Slides>
  <Notes>29</Notes>
  <HiddenSlides>1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5" baseType="lpstr">
      <vt:lpstr>Arial</vt:lpstr>
      <vt:lpstr>Desoutter Industrial Tools 16_9 format</vt:lpstr>
      <vt:lpstr>Desoutter Industrial Tools Process Control - Installation </vt:lpstr>
      <vt:lpstr>Revision History</vt:lpstr>
      <vt:lpstr>Process Control Installation</vt:lpstr>
      <vt:lpstr>Présentation PowerPoint</vt:lpstr>
      <vt:lpstr>Présentation PowerPoint</vt:lpstr>
      <vt:lpstr>1 - Process Control Installation – CVI Fusion</vt:lpstr>
      <vt:lpstr>1 - Process Control Installation – CVI Fusion</vt:lpstr>
      <vt:lpstr>2 - Process Control Installation – Infinity Client </vt:lpstr>
      <vt:lpstr>2 - Process Control Installation – Infinity Client </vt:lpstr>
      <vt:lpstr>2 - Process Control Installation – Infinity Modules </vt:lpstr>
      <vt:lpstr>3 - Process Control Installation – FusionCORE Database</vt:lpstr>
      <vt:lpstr>3 - Process Control Installation – FusionCORE Database</vt:lpstr>
      <vt:lpstr>3 - Process Control Installation – FusionCORE Database</vt:lpstr>
      <vt:lpstr>3 - Process Control Installation – FusionCORE Database</vt:lpstr>
      <vt:lpstr>3 - Process Control Installation – FusionCORE Database</vt:lpstr>
      <vt:lpstr>3 - Process Control Installation – FusionCORE Database</vt:lpstr>
      <vt:lpstr>3 - Process Control Installation – FusionCORE Database</vt:lpstr>
      <vt:lpstr>3 - Process Control Installation – FusionCORE Database</vt:lpstr>
      <vt:lpstr>3  - Process Control Installation – FusionCORE Database</vt:lpstr>
      <vt:lpstr>3 - Process Control Installation – FusionCORE Database</vt:lpstr>
      <vt:lpstr>3 - Process Control Installation – FusionCORE Database</vt:lpstr>
      <vt:lpstr>3 - Process Control Installation – FusionCORE Database</vt:lpstr>
      <vt:lpstr>4 - Process Control Installation – CORE Services</vt:lpstr>
      <vt:lpstr>4 - Process Control Installation – CORE Services</vt:lpstr>
      <vt:lpstr>4 - Process Control Installation – CORE Services</vt:lpstr>
      <vt:lpstr>4 - Process Control Installation – CORE Services</vt:lpstr>
      <vt:lpstr>4 - Process Control Installation – CORE Services</vt:lpstr>
      <vt:lpstr>4 - Process Control Installation – CORE Services</vt:lpstr>
      <vt:lpstr>4 - Process Control Installation – CORE Services</vt:lpstr>
      <vt:lpstr>4 - Process Control Installation – CORE Services</vt:lpstr>
      <vt:lpstr>5 - Upgrades</vt:lpstr>
      <vt:lpstr>Présentation PowerPoint</vt:lpstr>
      <vt:lpstr>Présentation PowerPoint</vt:lpstr>
    </vt:vector>
  </TitlesOfParts>
  <Company>AtlasCopco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Pivotware Training_05 PCD Installations</dc:title>
  <dc:creator>Ant Pain</dc:creator>
  <cp:lastModifiedBy>Xavier Richard</cp:lastModifiedBy>
  <cp:revision>102</cp:revision>
  <cp:lastPrinted>2014-09-22T14:19:44Z</cp:lastPrinted>
  <dcterms:created xsi:type="dcterms:W3CDTF">2015-11-02T16:00:23Z</dcterms:created>
  <dcterms:modified xsi:type="dcterms:W3CDTF">2016-10-13T13:43:10Z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0x0101001DFFEFF25D69D741B16236B31E4691CD</vt:lpwstr>
  </property>
</Properties>
</file>