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884" r:id="rId2"/>
    <p:sldId id="886" r:id="rId3"/>
    <p:sldId id="891" r:id="rId4"/>
    <p:sldId id="892" r:id="rId5"/>
    <p:sldId id="957" r:id="rId6"/>
    <p:sldId id="893" r:id="rId7"/>
    <p:sldId id="894" r:id="rId8"/>
    <p:sldId id="959" r:id="rId9"/>
    <p:sldId id="958" r:id="rId10"/>
    <p:sldId id="901" r:id="rId11"/>
    <p:sldId id="960" r:id="rId12"/>
    <p:sldId id="961" r:id="rId13"/>
    <p:sldId id="962" r:id="rId14"/>
    <p:sldId id="963" r:id="rId15"/>
    <p:sldId id="964" r:id="rId16"/>
    <p:sldId id="928" r:id="rId17"/>
    <p:sldId id="965" r:id="rId18"/>
    <p:sldId id="976" r:id="rId19"/>
    <p:sldId id="979" r:id="rId20"/>
    <p:sldId id="980" r:id="rId21"/>
    <p:sldId id="966" r:id="rId22"/>
    <p:sldId id="967" r:id="rId23"/>
    <p:sldId id="968" r:id="rId24"/>
    <p:sldId id="969" r:id="rId25"/>
    <p:sldId id="970" r:id="rId26"/>
    <p:sldId id="945" r:id="rId27"/>
    <p:sldId id="972" r:id="rId28"/>
    <p:sldId id="973" r:id="rId29"/>
    <p:sldId id="974" r:id="rId30"/>
    <p:sldId id="975" r:id="rId31"/>
    <p:sldId id="977" r:id="rId32"/>
    <p:sldId id="978" r:id="rId33"/>
    <p:sldId id="948" r:id="rId34"/>
    <p:sldId id="952" r:id="rId35"/>
    <p:sldId id="956" r:id="rId36"/>
    <p:sldId id="950" r:id="rId37"/>
    <p:sldId id="951" r:id="rId38"/>
    <p:sldId id="885" r:id="rId39"/>
  </p:sldIdLst>
  <p:sldSz cx="12195175" cy="6859588"/>
  <p:notesSz cx="6797675" cy="9928225"/>
  <p:defaultTextStyle>
    <a:defPPr>
      <a:defRPr lang="fr-FR"/>
    </a:defPPr>
    <a:lvl1pPr algn="l" rtl="0" fontAlgn="base">
      <a:spcBef>
        <a:spcPct val="0"/>
      </a:spcBef>
      <a:spcAft>
        <a:spcPct val="0"/>
      </a:spcAft>
      <a:defRPr sz="2100" kern="1200">
        <a:solidFill>
          <a:schemeClr val="tx1"/>
        </a:solidFill>
        <a:latin typeface="Arial" charset="0"/>
        <a:ea typeface="+mn-ea"/>
        <a:cs typeface="Arial" charset="0"/>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 uri="{2D200454-40CA-4A62-9FC3-DE9A4176ACB9}">
      <p15:notesGuideLst xmlns:p15="http://schemas.microsoft.com/office/powerpoint/2012/main">
        <p15:guide id="1" orient="horz" pos="3128">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000099"/>
    <a:srgbClr val="000066"/>
    <a:srgbClr val="C0C0C0"/>
    <a:srgbClr val="969696"/>
    <a:srgbClr val="3333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3453" autoAdjust="0"/>
  </p:normalViewPr>
  <p:slideViewPr>
    <p:cSldViewPr snapToGrid="0">
      <p:cViewPr varScale="1">
        <p:scale>
          <a:sx n="101" d="100"/>
          <a:sy n="101" d="100"/>
        </p:scale>
        <p:origin x="1032" y="120"/>
      </p:cViewPr>
      <p:guideLst>
        <p:guide orient="horz" pos="2161"/>
        <p:guide pos="384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1" d="100"/>
          <a:sy n="61" d="100"/>
        </p:scale>
        <p:origin x="-3390" y="-96"/>
      </p:cViewPr>
      <p:guideLst>
        <p:guide orient="horz" pos="3128"/>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1"/>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fr-FR"/>
          </a:p>
        </p:txBody>
      </p:sp>
      <p:sp>
        <p:nvSpPr>
          <p:cNvPr id="4099" name="Rectangle 3"/>
          <p:cNvSpPr>
            <a:spLocks noGrp="1" noChangeArrowheads="1"/>
          </p:cNvSpPr>
          <p:nvPr>
            <p:ph type="dt" sz="quarter" idx="1"/>
          </p:nvPr>
        </p:nvSpPr>
        <p:spPr bwMode="auto">
          <a:xfrm>
            <a:off x="3849688" y="1"/>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fr-FR"/>
          </a:p>
        </p:txBody>
      </p:sp>
      <p:sp>
        <p:nvSpPr>
          <p:cNvPr id="4100" name="Rectangle 4"/>
          <p:cNvSpPr>
            <a:spLocks noGrp="1" noChangeArrowheads="1"/>
          </p:cNvSpPr>
          <p:nvPr>
            <p:ph type="ftr" sz="quarter" idx="2"/>
          </p:nvPr>
        </p:nvSpPr>
        <p:spPr bwMode="auto">
          <a:xfrm>
            <a:off x="1" y="9429751"/>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fr-FR"/>
          </a:p>
        </p:txBody>
      </p:sp>
      <p:sp>
        <p:nvSpPr>
          <p:cNvPr id="4101" name="Rectangle 5"/>
          <p:cNvSpPr>
            <a:spLocks noGrp="1" noChangeArrowheads="1"/>
          </p:cNvSpPr>
          <p:nvPr>
            <p:ph type="sldNum" sz="quarter" idx="3"/>
          </p:nvPr>
        </p:nvSpPr>
        <p:spPr bwMode="auto">
          <a:xfrm>
            <a:off x="3849688" y="9429751"/>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0F2B14C6-8D63-436B-BC08-EDE38C4B3457}" type="slidenum">
              <a:rPr lang="fr-FR"/>
              <a:pPr>
                <a:defRPr/>
              </a:pPr>
              <a:t>‹#›</a:t>
            </a:fld>
            <a:endParaRPr lang="fr-FR"/>
          </a:p>
        </p:txBody>
      </p:sp>
    </p:spTree>
    <p:extLst>
      <p:ext uri="{BB962C8B-B14F-4D97-AF65-F5344CB8AC3E}">
        <p14:creationId xmlns:p14="http://schemas.microsoft.com/office/powerpoint/2010/main" val="83724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1" y="1"/>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fr-FR"/>
          </a:p>
        </p:txBody>
      </p:sp>
      <p:sp>
        <p:nvSpPr>
          <p:cNvPr id="49155" name="Rectangle 3"/>
          <p:cNvSpPr>
            <a:spLocks noGrp="1" noChangeArrowheads="1"/>
          </p:cNvSpPr>
          <p:nvPr>
            <p:ph type="dt" idx="1"/>
          </p:nvPr>
        </p:nvSpPr>
        <p:spPr bwMode="auto">
          <a:xfrm>
            <a:off x="3849688" y="1"/>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fr-FR"/>
          </a:p>
        </p:txBody>
      </p:sp>
      <p:sp>
        <p:nvSpPr>
          <p:cNvPr id="29700" name="Rectangle 4"/>
          <p:cNvSpPr>
            <a:spLocks noGrp="1" noRot="1" noChangeAspect="1" noChangeArrowheads="1" noTextEdit="1"/>
          </p:cNvSpPr>
          <p:nvPr>
            <p:ph type="sldImg" idx="2"/>
          </p:nvPr>
        </p:nvSpPr>
        <p:spPr bwMode="auto">
          <a:xfrm>
            <a:off x="88900" y="742950"/>
            <a:ext cx="6619875" cy="3724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7" name="Rectangle 5"/>
          <p:cNvSpPr>
            <a:spLocks noGrp="1" noChangeArrowheads="1"/>
          </p:cNvSpPr>
          <p:nvPr>
            <p:ph type="body" sz="quarter" idx="3"/>
          </p:nvPr>
        </p:nvSpPr>
        <p:spPr bwMode="auto">
          <a:xfrm>
            <a:off x="679453" y="471646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49158" name="Rectangle 6"/>
          <p:cNvSpPr>
            <a:spLocks noGrp="1" noChangeArrowheads="1"/>
          </p:cNvSpPr>
          <p:nvPr>
            <p:ph type="ftr" sz="quarter" idx="4"/>
          </p:nvPr>
        </p:nvSpPr>
        <p:spPr bwMode="auto">
          <a:xfrm>
            <a:off x="1" y="9429751"/>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fr-FR"/>
          </a:p>
        </p:txBody>
      </p:sp>
      <p:sp>
        <p:nvSpPr>
          <p:cNvPr id="49159" name="Rectangle 7"/>
          <p:cNvSpPr>
            <a:spLocks noGrp="1" noChangeArrowheads="1"/>
          </p:cNvSpPr>
          <p:nvPr>
            <p:ph type="sldNum" sz="quarter" idx="5"/>
          </p:nvPr>
        </p:nvSpPr>
        <p:spPr bwMode="auto">
          <a:xfrm>
            <a:off x="3849688" y="9429751"/>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6355BCD-560A-45E8-A3F4-DF36ECA82AAA}" type="slidenum">
              <a:rPr lang="fr-FR"/>
              <a:pPr>
                <a:defRPr/>
              </a:pPr>
              <a:t>‹#›</a:t>
            </a:fld>
            <a:endParaRPr lang="fr-FR"/>
          </a:p>
        </p:txBody>
      </p:sp>
    </p:spTree>
    <p:extLst>
      <p:ext uri="{BB962C8B-B14F-4D97-AF65-F5344CB8AC3E}">
        <p14:creationId xmlns:p14="http://schemas.microsoft.com/office/powerpoint/2010/main" val="4525416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6658" algn="l" rtl="0" eaLnBrk="0" fontAlgn="base" hangingPunct="0">
      <a:spcBef>
        <a:spcPct val="30000"/>
      </a:spcBef>
      <a:spcAft>
        <a:spcPct val="0"/>
      </a:spcAft>
      <a:defRPr sz="1200" kern="1200">
        <a:solidFill>
          <a:schemeClr val="tx1"/>
        </a:solidFill>
        <a:latin typeface="Arial" charset="0"/>
        <a:ea typeface="+mn-ea"/>
        <a:cs typeface="+mn-cs"/>
      </a:defRPr>
    </a:lvl2pPr>
    <a:lvl3pPr marL="913317" algn="l" rtl="0" eaLnBrk="0" fontAlgn="base" hangingPunct="0">
      <a:spcBef>
        <a:spcPct val="30000"/>
      </a:spcBef>
      <a:spcAft>
        <a:spcPct val="0"/>
      </a:spcAft>
      <a:defRPr sz="1200" kern="1200">
        <a:solidFill>
          <a:schemeClr val="tx1"/>
        </a:solidFill>
        <a:latin typeface="Arial" charset="0"/>
        <a:ea typeface="+mn-ea"/>
        <a:cs typeface="+mn-cs"/>
      </a:defRPr>
    </a:lvl3pPr>
    <a:lvl4pPr marL="1369977" algn="l" rtl="0" eaLnBrk="0" fontAlgn="base" hangingPunct="0">
      <a:spcBef>
        <a:spcPct val="30000"/>
      </a:spcBef>
      <a:spcAft>
        <a:spcPct val="0"/>
      </a:spcAft>
      <a:defRPr sz="1200" kern="1200">
        <a:solidFill>
          <a:schemeClr val="tx1"/>
        </a:solidFill>
        <a:latin typeface="Arial" charset="0"/>
        <a:ea typeface="+mn-ea"/>
        <a:cs typeface="+mn-cs"/>
      </a:defRPr>
    </a:lvl4pPr>
    <a:lvl5pPr marL="1826636" algn="l" rtl="0" eaLnBrk="0" fontAlgn="base" hangingPunct="0">
      <a:spcBef>
        <a:spcPct val="30000"/>
      </a:spcBef>
      <a:spcAft>
        <a:spcPct val="0"/>
      </a:spcAft>
      <a:defRPr sz="1200" kern="1200">
        <a:solidFill>
          <a:schemeClr val="tx1"/>
        </a:solidFill>
        <a:latin typeface="Arial" charset="0"/>
        <a:ea typeface="+mn-ea"/>
        <a:cs typeface="+mn-cs"/>
      </a:defRPr>
    </a:lvl5pPr>
    <a:lvl6pPr marL="2283291" algn="l" defTabSz="913317" rtl="0" eaLnBrk="1" latinLnBrk="0" hangingPunct="1">
      <a:defRPr sz="1200" kern="1200">
        <a:solidFill>
          <a:schemeClr val="tx1"/>
        </a:solidFill>
        <a:latin typeface="+mn-lt"/>
        <a:ea typeface="+mn-ea"/>
        <a:cs typeface="+mn-cs"/>
      </a:defRPr>
    </a:lvl6pPr>
    <a:lvl7pPr marL="2739951" algn="l" defTabSz="913317" rtl="0" eaLnBrk="1" latinLnBrk="0" hangingPunct="1">
      <a:defRPr sz="1200" kern="1200">
        <a:solidFill>
          <a:schemeClr val="tx1"/>
        </a:solidFill>
        <a:latin typeface="+mn-lt"/>
        <a:ea typeface="+mn-ea"/>
        <a:cs typeface="+mn-cs"/>
      </a:defRPr>
    </a:lvl7pPr>
    <a:lvl8pPr marL="3196612" algn="l" defTabSz="913317" rtl="0" eaLnBrk="1" latinLnBrk="0" hangingPunct="1">
      <a:defRPr sz="1200" kern="1200">
        <a:solidFill>
          <a:schemeClr val="tx1"/>
        </a:solidFill>
        <a:latin typeface="+mn-lt"/>
        <a:ea typeface="+mn-ea"/>
        <a:cs typeface="+mn-cs"/>
      </a:defRPr>
    </a:lvl8pPr>
    <a:lvl9pPr marL="3653270" algn="l" defTabSz="91331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914287" y="3831856"/>
            <a:ext cx="10366623" cy="1468986"/>
          </a:xfrm>
        </p:spPr>
        <p:txBody>
          <a:bodyPr/>
          <a:lstStyle>
            <a:lvl1pPr algn="ctr">
              <a:defRPr sz="4400" b="1"/>
            </a:lvl1pPr>
          </a:lstStyle>
          <a:p>
            <a:pPr lvl="0"/>
            <a:r>
              <a:rPr lang="fr-FR" noProof="0" smtClean="0"/>
              <a:t>Modifiez le style du titre</a:t>
            </a:r>
            <a:endParaRPr lang="en-US" noProof="0" smtClean="0"/>
          </a:p>
        </p:txBody>
      </p:sp>
      <p:sp>
        <p:nvSpPr>
          <p:cNvPr id="25603" name="Rectangle 3"/>
          <p:cNvSpPr>
            <a:spLocks noGrp="1" noChangeArrowheads="1"/>
          </p:cNvSpPr>
          <p:nvPr>
            <p:ph type="subTitle" idx="1"/>
          </p:nvPr>
        </p:nvSpPr>
        <p:spPr>
          <a:xfrm>
            <a:off x="1828552" y="6361285"/>
            <a:ext cx="8538071" cy="414772"/>
          </a:xfrm>
        </p:spPr>
        <p:txBody>
          <a:bodyPr/>
          <a:lstStyle>
            <a:lvl1pPr marL="0" indent="0" algn="ctr">
              <a:buFontTx/>
              <a:buNone/>
              <a:defRPr sz="2100"/>
            </a:lvl1pPr>
          </a:lstStyle>
          <a:p>
            <a:pPr lvl="0"/>
            <a:r>
              <a:rPr lang="fr-FR" noProof="0" smtClean="0"/>
              <a:t>Modifiez le style des sous-titres du masque</a:t>
            </a:r>
            <a:endParaRPr lang="en-US" noProof="0" smtClean="0"/>
          </a:p>
        </p:txBody>
      </p:sp>
      <p:pic>
        <p:nvPicPr>
          <p:cNvPr id="6" name="Picture 2" descr="C:\Users\Greadu\Desktop\LOGO_Desoutter_WE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81377" y="6391821"/>
            <a:ext cx="1533525" cy="35563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4880"/>
            <a:ext cx="12201525" cy="3086100"/>
          </a:xfrm>
          <a:prstGeom prst="rect">
            <a:avLst/>
          </a:prstGeom>
        </p:spPr>
      </p:pic>
      <p:sp>
        <p:nvSpPr>
          <p:cNvPr id="11" name="Text Box 11"/>
          <p:cNvSpPr txBox="1">
            <a:spLocks noChangeArrowheads="1"/>
          </p:cNvSpPr>
          <p:nvPr userDrawn="1"/>
        </p:nvSpPr>
        <p:spPr bwMode="auto">
          <a:xfrm>
            <a:off x="-185337" y="5253138"/>
            <a:ext cx="12572197" cy="377825"/>
          </a:xfrm>
          <a:prstGeom prst="rect">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360000" tIns="62640" rIns="90000" bIns="45000" anchor="ctr" anchorCtr="0"/>
          <a:lstStyle>
            <a:lvl1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1pPr>
            <a:lvl2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2pPr>
            <a:lvl3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3pPr>
            <a:lvl4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4pPr>
            <a:lvl5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5pPr>
            <a:lvl6pPr marL="2514600" indent="-228600" defTabSz="449263" eaLnBrk="0" fontAlgn="base" hangingPunct="0">
              <a:spcBef>
                <a:spcPct val="0"/>
              </a:spcBef>
              <a:spcAft>
                <a:spcPct val="0"/>
              </a:spcAft>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6pPr>
            <a:lvl7pPr marL="2971800" indent="-228600" defTabSz="449263" eaLnBrk="0" fontAlgn="base" hangingPunct="0">
              <a:spcBef>
                <a:spcPct val="0"/>
              </a:spcBef>
              <a:spcAft>
                <a:spcPct val="0"/>
              </a:spcAft>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7pPr>
            <a:lvl8pPr marL="3429000" indent="-228600" defTabSz="449263" eaLnBrk="0" fontAlgn="base" hangingPunct="0">
              <a:spcBef>
                <a:spcPct val="0"/>
              </a:spcBef>
              <a:spcAft>
                <a:spcPct val="0"/>
              </a:spcAft>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8pPr>
            <a:lvl9pPr marL="3886200" indent="-228600" defTabSz="449263" eaLnBrk="0" fontAlgn="base" hangingPunct="0">
              <a:spcBef>
                <a:spcPct val="0"/>
              </a:spcBef>
              <a:spcAft>
                <a:spcPct val="0"/>
              </a:spcAft>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9pPr>
          </a:lstStyle>
          <a:p>
            <a:pPr algn="ctr" eaLnBrk="1">
              <a:lnSpc>
                <a:spcPct val="93000"/>
              </a:lnSpc>
              <a:buClr>
                <a:srgbClr val="000000"/>
              </a:buClr>
              <a:buSzPct val="100000"/>
              <a:buFont typeface="Times New Roman" pitchFamily="18" charset="0"/>
              <a:buNone/>
              <a:defRPr/>
            </a:pPr>
            <a:r>
              <a:rPr lang="fr-FR" b="1" i="1" dirty="0" smtClean="0">
                <a:solidFill>
                  <a:srgbClr val="FFFFFF"/>
                </a:solidFill>
              </a:rPr>
              <a:t>MODULE PCD01 – Process Control - Fusion software – Training </a:t>
            </a:r>
          </a:p>
        </p:txBody>
      </p:sp>
      <p:sp>
        <p:nvSpPr>
          <p:cNvPr id="7" name="Text Box 8"/>
          <p:cNvSpPr txBox="1">
            <a:spLocks noChangeArrowheads="1"/>
          </p:cNvSpPr>
          <p:nvPr userDrawn="1"/>
        </p:nvSpPr>
        <p:spPr bwMode="auto">
          <a:xfrm>
            <a:off x="-1" y="5730891"/>
            <a:ext cx="12195175" cy="352425"/>
          </a:xfrm>
          <a:prstGeom prst="rect">
            <a:avLst/>
          </a:prstGeom>
          <a:noFill/>
          <a:ln w="9525">
            <a:noFill/>
            <a:round/>
            <a:headEnd/>
            <a:tailEnd/>
          </a:ln>
          <a:effectLst/>
        </p:spPr>
        <p:txBody>
          <a:bodyPr lIns="90000" tIns="60840" rIns="90000" bIns="45000"/>
          <a:lstStyle/>
          <a:p>
            <a:pPr algn="ctr" hangingPunct="0">
              <a:lnSpc>
                <a:spcPct val="93000"/>
              </a:lnSpc>
              <a:buClr>
                <a:srgbClr val="000000"/>
              </a:buClr>
              <a:buSzPct val="100000"/>
              <a:buFont typeface="Times New Roman" pitchFamily="18" charset="0"/>
              <a:buNone/>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a:pPr>
            <a:r>
              <a:rPr lang="fr-FR" b="1" i="1" dirty="0" smtClean="0">
                <a:solidFill>
                  <a:srgbClr val="000000"/>
                </a:solidFill>
                <a:effectLst>
                  <a:outerShdw blurRad="38100" dist="38100" dir="2700000" algn="tl">
                    <a:srgbClr val="C0C0C0"/>
                  </a:outerShdw>
                </a:effectLst>
                <a:latin typeface="Arial" charset="0"/>
                <a:ea typeface="SimSun" pitchFamily="2" charset="-122"/>
              </a:rPr>
              <a:t>Training for end </a:t>
            </a:r>
            <a:r>
              <a:rPr lang="fr-FR" b="1" i="1" dirty="0" err="1" smtClean="0">
                <a:solidFill>
                  <a:srgbClr val="000000"/>
                </a:solidFill>
                <a:effectLst>
                  <a:outerShdw blurRad="38100" dist="38100" dir="2700000" algn="tl">
                    <a:srgbClr val="C0C0C0"/>
                  </a:outerShdw>
                </a:effectLst>
                <a:latin typeface="Arial" charset="0"/>
                <a:ea typeface="SimSun" pitchFamily="2" charset="-122"/>
              </a:rPr>
              <a:t>users</a:t>
            </a:r>
            <a:endParaRPr lang="fr-FR" b="1" i="1" dirty="0">
              <a:solidFill>
                <a:srgbClr val="000000"/>
              </a:solidFill>
              <a:effectLst>
                <a:outerShdw blurRad="38100" dist="38100" dir="2700000" algn="tl">
                  <a:srgbClr val="C0C0C0"/>
                </a:outerShdw>
              </a:effectLst>
              <a:latin typeface="Arial" charset="0"/>
              <a:ea typeface="SimSun" pitchFamily="2" charset="-122"/>
            </a:endParaRPr>
          </a:p>
        </p:txBody>
      </p:sp>
    </p:spTree>
    <p:extLst>
      <p:ext uri="{BB962C8B-B14F-4D97-AF65-F5344CB8AC3E}">
        <p14:creationId xmlns:p14="http://schemas.microsoft.com/office/powerpoint/2010/main" val="23946801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fr-FR"/>
          </a:p>
        </p:txBody>
      </p:sp>
      <p:sp>
        <p:nvSpPr>
          <p:cNvPr id="5" name="Rectangle 6"/>
          <p:cNvSpPr>
            <a:spLocks noGrp="1" noChangeArrowheads="1"/>
          </p:cNvSpPr>
          <p:nvPr>
            <p:ph type="sldNum" sz="quarter" idx="11"/>
          </p:nvPr>
        </p:nvSpPr>
        <p:spPr>
          <a:ln/>
        </p:spPr>
        <p:txBody>
          <a:bodyPr/>
          <a:lstStyle>
            <a:lvl1pPr>
              <a:defRPr/>
            </a:lvl1pPr>
          </a:lstStyle>
          <a:p>
            <a:pPr>
              <a:defRPr/>
            </a:pPr>
            <a:fld id="{083B77DC-5C9C-4BF8-BEA4-1DFB552B5E59}" type="slidenum">
              <a:rPr lang="fr-FR"/>
              <a:pPr>
                <a:defRPr/>
              </a:pPr>
              <a:t>‹#›</a:t>
            </a:fld>
            <a:endParaRPr lang="fr-FR"/>
          </a:p>
        </p:txBody>
      </p:sp>
    </p:spTree>
    <p:extLst>
      <p:ext uri="{BB962C8B-B14F-4D97-AF65-F5344CB8AC3E}">
        <p14:creationId xmlns:p14="http://schemas.microsoft.com/office/powerpoint/2010/main" val="27770952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97509" y="275075"/>
            <a:ext cx="2827919" cy="5852900"/>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610123" y="275075"/>
            <a:ext cx="8313575" cy="58529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fr-FR"/>
          </a:p>
        </p:txBody>
      </p:sp>
      <p:sp>
        <p:nvSpPr>
          <p:cNvPr id="5" name="Rectangle 6"/>
          <p:cNvSpPr>
            <a:spLocks noGrp="1" noChangeArrowheads="1"/>
          </p:cNvSpPr>
          <p:nvPr>
            <p:ph type="sldNum" sz="quarter" idx="11"/>
          </p:nvPr>
        </p:nvSpPr>
        <p:spPr>
          <a:ln/>
        </p:spPr>
        <p:txBody>
          <a:bodyPr/>
          <a:lstStyle>
            <a:lvl1pPr>
              <a:defRPr/>
            </a:lvl1pPr>
          </a:lstStyle>
          <a:p>
            <a:pPr>
              <a:defRPr/>
            </a:pPr>
            <a:fld id="{2FA166CE-E9BF-47F4-8269-965354862AE0}" type="slidenum">
              <a:rPr lang="fr-FR"/>
              <a:pPr>
                <a:defRPr/>
              </a:pPr>
              <a:t>‹#›</a:t>
            </a:fld>
            <a:endParaRPr lang="fr-FR"/>
          </a:p>
        </p:txBody>
      </p:sp>
    </p:spTree>
    <p:extLst>
      <p:ext uri="{BB962C8B-B14F-4D97-AF65-F5344CB8AC3E}">
        <p14:creationId xmlns:p14="http://schemas.microsoft.com/office/powerpoint/2010/main" val="7230133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apsoitive de fin">
    <p:spTree>
      <p:nvGrpSpPr>
        <p:cNvPr id="1" name=""/>
        <p:cNvGrpSpPr/>
        <p:nvPr/>
      </p:nvGrpSpPr>
      <p:grpSpPr>
        <a:xfrm>
          <a:off x="0" y="0"/>
          <a:ext cx="0" cy="0"/>
          <a:chOff x="0" y="0"/>
          <a:chExt cx="0" cy="0"/>
        </a:xfrm>
      </p:grpSpPr>
      <p:sp>
        <p:nvSpPr>
          <p:cNvPr id="5" name="Rectangle 3"/>
          <p:cNvSpPr txBox="1">
            <a:spLocks noChangeArrowheads="1"/>
          </p:cNvSpPr>
          <p:nvPr userDrawn="1"/>
        </p:nvSpPr>
        <p:spPr bwMode="auto">
          <a:xfrm>
            <a:off x="609759" y="3895040"/>
            <a:ext cx="10975658" cy="11448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pPr algn="ctr" eaLnBrk="1" hangingPunct="1"/>
            <a:r>
              <a:rPr lang="en-US" sz="4400" b="1" kern="0" dirty="0" smtClean="0"/>
              <a:t>More Than Productivity</a:t>
            </a:r>
            <a:endParaRPr lang="en-US" sz="4400" b="1" kern="0" dirty="0"/>
          </a:p>
        </p:txBody>
      </p:sp>
      <p:pic>
        <p:nvPicPr>
          <p:cNvPr id="6" name="Picture 2" descr="C:\Users\Greadu\Desktop\Communication Materials\Warning Not to be shared  __ Desoutter New LOGO\Logo for Power Point\LOGO_Desoutter_WE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7055" y="2068133"/>
            <a:ext cx="8368147" cy="194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272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fr-FR"/>
          </a:p>
        </p:txBody>
      </p:sp>
      <p:sp>
        <p:nvSpPr>
          <p:cNvPr id="5" name="Rectangle 6"/>
          <p:cNvSpPr>
            <a:spLocks noGrp="1" noChangeArrowheads="1"/>
          </p:cNvSpPr>
          <p:nvPr>
            <p:ph type="sldNum" sz="quarter" idx="11"/>
          </p:nvPr>
        </p:nvSpPr>
        <p:spPr>
          <a:ln/>
        </p:spPr>
        <p:txBody>
          <a:bodyPr/>
          <a:lstStyle>
            <a:lvl1pPr>
              <a:defRPr/>
            </a:lvl1pPr>
          </a:lstStyle>
          <a:p>
            <a:pPr>
              <a:defRPr/>
            </a:pPr>
            <a:fld id="{0029B2D6-F5F5-49BD-9CB8-4054661D66D3}" type="slidenum">
              <a:rPr lang="fr-FR"/>
              <a:pPr>
                <a:defRPr/>
              </a:pPr>
              <a:t>‹#›</a:t>
            </a:fld>
            <a:endParaRPr lang="fr-FR"/>
          </a:p>
        </p:txBody>
      </p:sp>
    </p:spTree>
    <p:extLst>
      <p:ext uri="{BB962C8B-B14F-4D97-AF65-F5344CB8AC3E}">
        <p14:creationId xmlns:p14="http://schemas.microsoft.com/office/powerpoint/2010/main" val="41219698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169" y="4408399"/>
            <a:ext cx="10366623" cy="1362412"/>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963169" y="2907736"/>
            <a:ext cx="10366623" cy="1500670"/>
          </a:xfrm>
        </p:spPr>
        <p:txBody>
          <a:bodyPr anchor="b"/>
          <a:lstStyle>
            <a:lvl1pPr marL="0" indent="0">
              <a:buNone/>
              <a:defRPr sz="2000"/>
            </a:lvl1pPr>
            <a:lvl2pPr marL="456658" indent="0">
              <a:buNone/>
              <a:defRPr sz="1800"/>
            </a:lvl2pPr>
            <a:lvl3pPr marL="913317" indent="0">
              <a:buNone/>
              <a:defRPr sz="1500"/>
            </a:lvl3pPr>
            <a:lvl4pPr marL="1369977" indent="0">
              <a:buNone/>
              <a:defRPr sz="1400"/>
            </a:lvl4pPr>
            <a:lvl5pPr marL="1826636" indent="0">
              <a:buNone/>
              <a:defRPr sz="1400"/>
            </a:lvl5pPr>
            <a:lvl6pPr marL="2283291" indent="0">
              <a:buNone/>
              <a:defRPr sz="1400"/>
            </a:lvl6pPr>
            <a:lvl7pPr marL="2739951" indent="0">
              <a:buNone/>
              <a:defRPr sz="1400"/>
            </a:lvl7pPr>
            <a:lvl8pPr marL="3196612" indent="0">
              <a:buNone/>
              <a:defRPr sz="1400"/>
            </a:lvl8pPr>
            <a:lvl9pPr marL="3653270" indent="0">
              <a:buNone/>
              <a:defRPr sz="1400"/>
            </a:lvl9pPr>
          </a:lstStyle>
          <a:p>
            <a:pPr lvl="0"/>
            <a:r>
              <a:rPr lang="fr-FR" smtClean="0"/>
              <a:t>Modifiez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fr-FR"/>
          </a:p>
        </p:txBody>
      </p:sp>
      <p:sp>
        <p:nvSpPr>
          <p:cNvPr id="5" name="Rectangle 6"/>
          <p:cNvSpPr>
            <a:spLocks noGrp="1" noChangeArrowheads="1"/>
          </p:cNvSpPr>
          <p:nvPr>
            <p:ph type="sldNum" sz="quarter" idx="11"/>
          </p:nvPr>
        </p:nvSpPr>
        <p:spPr>
          <a:ln/>
        </p:spPr>
        <p:txBody>
          <a:bodyPr/>
          <a:lstStyle>
            <a:lvl1pPr>
              <a:defRPr/>
            </a:lvl1pPr>
          </a:lstStyle>
          <a:p>
            <a:pPr>
              <a:defRPr/>
            </a:pPr>
            <a:fld id="{C18ABD1A-B027-4CCD-80C5-4842EAAFD51B}" type="slidenum">
              <a:rPr lang="fr-FR"/>
              <a:pPr>
                <a:defRPr/>
              </a:pPr>
              <a:t>‹#›</a:t>
            </a:fld>
            <a:endParaRPr lang="fr-FR"/>
          </a:p>
        </p:txBody>
      </p:sp>
    </p:spTree>
    <p:extLst>
      <p:ext uri="{BB962C8B-B14F-4D97-AF65-F5344CB8AC3E}">
        <p14:creationId xmlns:p14="http://schemas.microsoft.com/office/powerpoint/2010/main" val="26837689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610130" y="1600050"/>
            <a:ext cx="5400565" cy="4527933"/>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84489" y="1600050"/>
            <a:ext cx="5400566" cy="4527933"/>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fr-FR"/>
          </a:p>
        </p:txBody>
      </p:sp>
      <p:sp>
        <p:nvSpPr>
          <p:cNvPr id="6" name="Rectangle 6"/>
          <p:cNvSpPr>
            <a:spLocks noGrp="1" noChangeArrowheads="1"/>
          </p:cNvSpPr>
          <p:nvPr>
            <p:ph type="sldNum" sz="quarter" idx="11"/>
          </p:nvPr>
        </p:nvSpPr>
        <p:spPr>
          <a:ln/>
        </p:spPr>
        <p:txBody>
          <a:bodyPr/>
          <a:lstStyle>
            <a:lvl1pPr>
              <a:defRPr/>
            </a:lvl1pPr>
          </a:lstStyle>
          <a:p>
            <a:pPr>
              <a:defRPr/>
            </a:pPr>
            <a:fld id="{DFE117F3-48F5-419C-A16B-3BDB7466B6CC}" type="slidenum">
              <a:rPr lang="fr-FR"/>
              <a:pPr>
                <a:defRPr/>
              </a:pPr>
              <a:t>‹#›</a:t>
            </a:fld>
            <a:endParaRPr lang="fr-FR"/>
          </a:p>
        </p:txBody>
      </p:sp>
    </p:spTree>
    <p:extLst>
      <p:ext uri="{BB962C8B-B14F-4D97-AF65-F5344CB8AC3E}">
        <p14:creationId xmlns:p14="http://schemas.microsoft.com/office/powerpoint/2010/main" val="2289549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10132" y="275083"/>
            <a:ext cx="10974933" cy="1143505"/>
          </a:xfrm>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610122" y="1535241"/>
            <a:ext cx="5387892" cy="639441"/>
          </a:xfrm>
        </p:spPr>
        <p:txBody>
          <a:bodyPr anchor="b"/>
          <a:lstStyle>
            <a:lvl1pPr marL="0" indent="0">
              <a:buNone/>
              <a:defRPr sz="2400" b="1"/>
            </a:lvl1pPr>
            <a:lvl2pPr marL="456658" indent="0">
              <a:buNone/>
              <a:defRPr sz="2000" b="1"/>
            </a:lvl2pPr>
            <a:lvl3pPr marL="913317" indent="0">
              <a:buNone/>
              <a:defRPr sz="1800" b="1"/>
            </a:lvl3pPr>
            <a:lvl4pPr marL="1369977" indent="0">
              <a:buNone/>
              <a:defRPr sz="1500" b="1"/>
            </a:lvl4pPr>
            <a:lvl5pPr marL="1826636" indent="0">
              <a:buNone/>
              <a:defRPr sz="1500" b="1"/>
            </a:lvl5pPr>
            <a:lvl6pPr marL="2283291" indent="0">
              <a:buNone/>
              <a:defRPr sz="1500" b="1"/>
            </a:lvl6pPr>
            <a:lvl7pPr marL="2739951" indent="0">
              <a:buNone/>
              <a:defRPr sz="1500" b="1"/>
            </a:lvl7pPr>
            <a:lvl8pPr marL="3196612" indent="0">
              <a:buNone/>
              <a:defRPr sz="1500" b="1"/>
            </a:lvl8pPr>
            <a:lvl9pPr marL="3653270" indent="0">
              <a:buNone/>
              <a:defRPr sz="1500" b="1"/>
            </a:lvl9pPr>
          </a:lstStyle>
          <a:p>
            <a:pPr lvl="0"/>
            <a:r>
              <a:rPr lang="fr-FR" smtClean="0"/>
              <a:t>Modifiez les styles du texte du masque</a:t>
            </a:r>
          </a:p>
        </p:txBody>
      </p:sp>
      <p:sp>
        <p:nvSpPr>
          <p:cNvPr id="4" name="Espace réservé du contenu 3"/>
          <p:cNvSpPr>
            <a:spLocks noGrp="1"/>
          </p:cNvSpPr>
          <p:nvPr>
            <p:ph sz="half" idx="2"/>
          </p:nvPr>
        </p:nvSpPr>
        <p:spPr>
          <a:xfrm>
            <a:off x="610122" y="2174675"/>
            <a:ext cx="5387892" cy="395330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95362" y="1535241"/>
            <a:ext cx="5389703" cy="639441"/>
          </a:xfrm>
        </p:spPr>
        <p:txBody>
          <a:bodyPr anchor="b"/>
          <a:lstStyle>
            <a:lvl1pPr marL="0" indent="0">
              <a:buNone/>
              <a:defRPr sz="2400" b="1"/>
            </a:lvl1pPr>
            <a:lvl2pPr marL="456658" indent="0">
              <a:buNone/>
              <a:defRPr sz="2000" b="1"/>
            </a:lvl2pPr>
            <a:lvl3pPr marL="913317" indent="0">
              <a:buNone/>
              <a:defRPr sz="1800" b="1"/>
            </a:lvl3pPr>
            <a:lvl4pPr marL="1369977" indent="0">
              <a:buNone/>
              <a:defRPr sz="1500" b="1"/>
            </a:lvl4pPr>
            <a:lvl5pPr marL="1826636" indent="0">
              <a:buNone/>
              <a:defRPr sz="1500" b="1"/>
            </a:lvl5pPr>
            <a:lvl6pPr marL="2283291" indent="0">
              <a:buNone/>
              <a:defRPr sz="1500" b="1"/>
            </a:lvl6pPr>
            <a:lvl7pPr marL="2739951" indent="0">
              <a:buNone/>
              <a:defRPr sz="1500" b="1"/>
            </a:lvl7pPr>
            <a:lvl8pPr marL="3196612" indent="0">
              <a:buNone/>
              <a:defRPr sz="1500" b="1"/>
            </a:lvl8pPr>
            <a:lvl9pPr marL="3653270" indent="0">
              <a:buNone/>
              <a:defRPr sz="1500" b="1"/>
            </a:lvl9pPr>
          </a:lstStyle>
          <a:p>
            <a:pPr lvl="0"/>
            <a:r>
              <a:rPr lang="fr-FR" smtClean="0"/>
              <a:t>Modifiez les styles du texte du masque</a:t>
            </a:r>
          </a:p>
        </p:txBody>
      </p:sp>
      <p:sp>
        <p:nvSpPr>
          <p:cNvPr id="6" name="Espace réservé du contenu 5"/>
          <p:cNvSpPr>
            <a:spLocks noGrp="1"/>
          </p:cNvSpPr>
          <p:nvPr>
            <p:ph sz="quarter" idx="4"/>
          </p:nvPr>
        </p:nvSpPr>
        <p:spPr>
          <a:xfrm>
            <a:off x="6195362" y="2174675"/>
            <a:ext cx="5389703" cy="395330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fr-FR"/>
          </a:p>
        </p:txBody>
      </p:sp>
      <p:sp>
        <p:nvSpPr>
          <p:cNvPr id="8" name="Rectangle 6"/>
          <p:cNvSpPr>
            <a:spLocks noGrp="1" noChangeArrowheads="1"/>
          </p:cNvSpPr>
          <p:nvPr>
            <p:ph type="sldNum" sz="quarter" idx="11"/>
          </p:nvPr>
        </p:nvSpPr>
        <p:spPr>
          <a:ln/>
        </p:spPr>
        <p:txBody>
          <a:bodyPr/>
          <a:lstStyle>
            <a:lvl1pPr>
              <a:defRPr/>
            </a:lvl1pPr>
          </a:lstStyle>
          <a:p>
            <a:pPr>
              <a:defRPr/>
            </a:pPr>
            <a:fld id="{E5EFB879-7E6A-4523-B6F5-568D0DCF1E2A}" type="slidenum">
              <a:rPr lang="fr-FR"/>
              <a:pPr>
                <a:defRPr/>
              </a:pPr>
              <a:t>‹#›</a:t>
            </a:fld>
            <a:endParaRPr lang="fr-FR"/>
          </a:p>
        </p:txBody>
      </p:sp>
    </p:spTree>
    <p:extLst>
      <p:ext uri="{BB962C8B-B14F-4D97-AF65-F5344CB8AC3E}">
        <p14:creationId xmlns:p14="http://schemas.microsoft.com/office/powerpoint/2010/main" val="18022177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fr-FR"/>
          </a:p>
        </p:txBody>
      </p:sp>
      <p:sp>
        <p:nvSpPr>
          <p:cNvPr id="4" name="Rectangle 6"/>
          <p:cNvSpPr>
            <a:spLocks noGrp="1" noChangeArrowheads="1"/>
          </p:cNvSpPr>
          <p:nvPr>
            <p:ph type="sldNum" sz="quarter" idx="11"/>
          </p:nvPr>
        </p:nvSpPr>
        <p:spPr>
          <a:ln/>
        </p:spPr>
        <p:txBody>
          <a:bodyPr/>
          <a:lstStyle>
            <a:lvl1pPr>
              <a:defRPr/>
            </a:lvl1pPr>
          </a:lstStyle>
          <a:p>
            <a:pPr>
              <a:defRPr/>
            </a:pPr>
            <a:fld id="{DF1BD894-DD3F-40A8-ABA0-AFA2EBAC72FF}" type="slidenum">
              <a:rPr lang="fr-FR"/>
              <a:pPr>
                <a:defRPr/>
              </a:pPr>
              <a:t>‹#›</a:t>
            </a:fld>
            <a:endParaRPr lang="fr-FR"/>
          </a:p>
        </p:txBody>
      </p:sp>
    </p:spTree>
    <p:extLst>
      <p:ext uri="{BB962C8B-B14F-4D97-AF65-F5344CB8AC3E}">
        <p14:creationId xmlns:p14="http://schemas.microsoft.com/office/powerpoint/2010/main" val="15189997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fr-FR"/>
          </a:p>
        </p:txBody>
      </p:sp>
      <p:sp>
        <p:nvSpPr>
          <p:cNvPr id="3" name="Rectangle 6"/>
          <p:cNvSpPr>
            <a:spLocks noGrp="1" noChangeArrowheads="1"/>
          </p:cNvSpPr>
          <p:nvPr>
            <p:ph type="sldNum" sz="quarter" idx="11"/>
          </p:nvPr>
        </p:nvSpPr>
        <p:spPr>
          <a:ln/>
        </p:spPr>
        <p:txBody>
          <a:bodyPr/>
          <a:lstStyle>
            <a:lvl1pPr>
              <a:defRPr/>
            </a:lvl1pPr>
          </a:lstStyle>
          <a:p>
            <a:pPr>
              <a:defRPr/>
            </a:pPr>
            <a:fld id="{DE2681AB-968B-4931-BAC6-91B5C8DAAB46}" type="slidenum">
              <a:rPr lang="fr-FR"/>
              <a:pPr>
                <a:defRPr/>
              </a:pPr>
              <a:t>‹#›</a:t>
            </a:fld>
            <a:endParaRPr lang="fr-FR"/>
          </a:p>
        </p:txBody>
      </p:sp>
    </p:spTree>
    <p:extLst>
      <p:ext uri="{BB962C8B-B14F-4D97-AF65-F5344CB8AC3E}">
        <p14:creationId xmlns:p14="http://schemas.microsoft.com/office/powerpoint/2010/main" val="27336200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10129" y="273635"/>
            <a:ext cx="4011953" cy="1162227"/>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4768722" y="273635"/>
            <a:ext cx="6816336" cy="5854341"/>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610129" y="1435870"/>
            <a:ext cx="4011953" cy="4692113"/>
          </a:xfrm>
        </p:spPr>
        <p:txBody>
          <a:bodyPr/>
          <a:lstStyle>
            <a:lvl1pPr marL="0" indent="0">
              <a:buNone/>
              <a:defRPr sz="1400"/>
            </a:lvl1pPr>
            <a:lvl2pPr marL="456658" indent="0">
              <a:buNone/>
              <a:defRPr sz="1200"/>
            </a:lvl2pPr>
            <a:lvl3pPr marL="913317" indent="0">
              <a:buNone/>
              <a:defRPr sz="1000"/>
            </a:lvl3pPr>
            <a:lvl4pPr marL="1369977" indent="0">
              <a:buNone/>
              <a:defRPr sz="1000"/>
            </a:lvl4pPr>
            <a:lvl5pPr marL="1826636" indent="0">
              <a:buNone/>
              <a:defRPr sz="1000"/>
            </a:lvl5pPr>
            <a:lvl6pPr marL="2283291" indent="0">
              <a:buNone/>
              <a:defRPr sz="1000"/>
            </a:lvl6pPr>
            <a:lvl7pPr marL="2739951" indent="0">
              <a:buNone/>
              <a:defRPr sz="1000"/>
            </a:lvl7pPr>
            <a:lvl8pPr marL="3196612" indent="0">
              <a:buNone/>
              <a:defRPr sz="1000"/>
            </a:lvl8pPr>
            <a:lvl9pPr marL="3653270" indent="0">
              <a:buNone/>
              <a:defRPr sz="1000"/>
            </a:lvl9pPr>
          </a:lstStyle>
          <a:p>
            <a:pPr lvl="0"/>
            <a:r>
              <a:rPr lang="fr-FR" smtClean="0"/>
              <a:t>Modifiez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fr-FR"/>
          </a:p>
        </p:txBody>
      </p:sp>
      <p:sp>
        <p:nvSpPr>
          <p:cNvPr id="6" name="Rectangle 6"/>
          <p:cNvSpPr>
            <a:spLocks noGrp="1" noChangeArrowheads="1"/>
          </p:cNvSpPr>
          <p:nvPr>
            <p:ph type="sldNum" sz="quarter" idx="11"/>
          </p:nvPr>
        </p:nvSpPr>
        <p:spPr>
          <a:ln/>
        </p:spPr>
        <p:txBody>
          <a:bodyPr/>
          <a:lstStyle>
            <a:lvl1pPr>
              <a:defRPr/>
            </a:lvl1pPr>
          </a:lstStyle>
          <a:p>
            <a:pPr>
              <a:defRPr/>
            </a:pPr>
            <a:fld id="{5A8DEDCC-FFE9-49D1-A886-AD912F7BAFD1}" type="slidenum">
              <a:rPr lang="fr-FR"/>
              <a:pPr>
                <a:defRPr/>
              </a:pPr>
              <a:t>‹#›</a:t>
            </a:fld>
            <a:endParaRPr lang="fr-FR"/>
          </a:p>
        </p:txBody>
      </p:sp>
    </p:spTree>
    <p:extLst>
      <p:ext uri="{BB962C8B-B14F-4D97-AF65-F5344CB8AC3E}">
        <p14:creationId xmlns:p14="http://schemas.microsoft.com/office/powerpoint/2010/main" val="23694767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800" y="4801568"/>
            <a:ext cx="7317829" cy="567432"/>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2389800" y="613525"/>
            <a:ext cx="7317829" cy="4114601"/>
          </a:xfrm>
        </p:spPr>
        <p:txBody>
          <a:bodyPr/>
          <a:lstStyle>
            <a:lvl1pPr marL="0" indent="0">
              <a:buNone/>
              <a:defRPr sz="3200"/>
            </a:lvl1pPr>
            <a:lvl2pPr marL="456658" indent="0">
              <a:buNone/>
              <a:defRPr sz="2900"/>
            </a:lvl2pPr>
            <a:lvl3pPr marL="913317" indent="0">
              <a:buNone/>
              <a:defRPr sz="2400"/>
            </a:lvl3pPr>
            <a:lvl4pPr marL="1369977" indent="0">
              <a:buNone/>
              <a:defRPr sz="2000"/>
            </a:lvl4pPr>
            <a:lvl5pPr marL="1826636" indent="0">
              <a:buNone/>
              <a:defRPr sz="2000"/>
            </a:lvl5pPr>
            <a:lvl6pPr marL="2283291" indent="0">
              <a:buNone/>
              <a:defRPr sz="2000"/>
            </a:lvl6pPr>
            <a:lvl7pPr marL="2739951" indent="0">
              <a:buNone/>
              <a:defRPr sz="2000"/>
            </a:lvl7pPr>
            <a:lvl8pPr marL="3196612" indent="0">
              <a:buNone/>
              <a:defRPr sz="2000"/>
            </a:lvl8pPr>
            <a:lvl9pPr marL="3653270" indent="0">
              <a:buNone/>
              <a:defRPr sz="2000"/>
            </a:lvl9pPr>
          </a:lstStyle>
          <a:p>
            <a:pPr lvl="0"/>
            <a:r>
              <a:rPr lang="fr-FR" noProof="0" smtClean="0"/>
              <a:t>Cliquez sur l'icône pour ajouter une image</a:t>
            </a:r>
            <a:endParaRPr lang="en-US" noProof="0"/>
          </a:p>
        </p:txBody>
      </p:sp>
      <p:sp>
        <p:nvSpPr>
          <p:cNvPr id="4" name="Espace réservé du texte 3"/>
          <p:cNvSpPr>
            <a:spLocks noGrp="1"/>
          </p:cNvSpPr>
          <p:nvPr>
            <p:ph type="body" sz="half" idx="2"/>
          </p:nvPr>
        </p:nvSpPr>
        <p:spPr>
          <a:xfrm>
            <a:off x="2389800" y="5369000"/>
            <a:ext cx="7317829" cy="805062"/>
          </a:xfrm>
        </p:spPr>
        <p:txBody>
          <a:bodyPr/>
          <a:lstStyle>
            <a:lvl1pPr marL="0" indent="0">
              <a:buNone/>
              <a:defRPr sz="1400"/>
            </a:lvl1pPr>
            <a:lvl2pPr marL="456658" indent="0">
              <a:buNone/>
              <a:defRPr sz="1200"/>
            </a:lvl2pPr>
            <a:lvl3pPr marL="913317" indent="0">
              <a:buNone/>
              <a:defRPr sz="1000"/>
            </a:lvl3pPr>
            <a:lvl4pPr marL="1369977" indent="0">
              <a:buNone/>
              <a:defRPr sz="1000"/>
            </a:lvl4pPr>
            <a:lvl5pPr marL="1826636" indent="0">
              <a:buNone/>
              <a:defRPr sz="1000"/>
            </a:lvl5pPr>
            <a:lvl6pPr marL="2283291" indent="0">
              <a:buNone/>
              <a:defRPr sz="1000"/>
            </a:lvl6pPr>
            <a:lvl7pPr marL="2739951" indent="0">
              <a:buNone/>
              <a:defRPr sz="1000"/>
            </a:lvl7pPr>
            <a:lvl8pPr marL="3196612" indent="0">
              <a:buNone/>
              <a:defRPr sz="1000"/>
            </a:lvl8pPr>
            <a:lvl9pPr marL="3653270" indent="0">
              <a:buNone/>
              <a:defRPr sz="1000"/>
            </a:lvl9pPr>
          </a:lstStyle>
          <a:p>
            <a:pPr lvl="0"/>
            <a:r>
              <a:rPr lang="fr-FR" smtClean="0"/>
              <a:t>Modifiez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fr-FR"/>
          </a:p>
        </p:txBody>
      </p:sp>
      <p:sp>
        <p:nvSpPr>
          <p:cNvPr id="6" name="Rectangle 6"/>
          <p:cNvSpPr>
            <a:spLocks noGrp="1" noChangeArrowheads="1"/>
          </p:cNvSpPr>
          <p:nvPr>
            <p:ph type="sldNum" sz="quarter" idx="11"/>
          </p:nvPr>
        </p:nvSpPr>
        <p:spPr>
          <a:ln/>
        </p:spPr>
        <p:txBody>
          <a:bodyPr/>
          <a:lstStyle>
            <a:lvl1pPr>
              <a:defRPr/>
            </a:lvl1pPr>
          </a:lstStyle>
          <a:p>
            <a:pPr>
              <a:defRPr/>
            </a:pPr>
            <a:fld id="{001EE935-CF4E-4D2B-8B4D-743BB61E6166}" type="slidenum">
              <a:rPr lang="fr-FR"/>
              <a:pPr>
                <a:defRPr/>
              </a:pPr>
              <a:t>‹#›</a:t>
            </a:fld>
            <a:endParaRPr lang="fr-FR"/>
          </a:p>
        </p:txBody>
      </p:sp>
    </p:spTree>
    <p:extLst>
      <p:ext uri="{BB962C8B-B14F-4D97-AF65-F5344CB8AC3E}">
        <p14:creationId xmlns:p14="http://schemas.microsoft.com/office/powerpoint/2010/main" val="66136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82331" y="726912"/>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p>
            <a:pPr lvl="0"/>
            <a:r>
              <a:rPr lang="en-US" smtClean="0"/>
              <a:t>Cliquez pour modifier le style du titre</a:t>
            </a:r>
          </a:p>
        </p:txBody>
      </p:sp>
      <p:sp>
        <p:nvSpPr>
          <p:cNvPr id="1027" name="Rectangle 3"/>
          <p:cNvSpPr>
            <a:spLocks noGrp="1" noChangeArrowheads="1"/>
          </p:cNvSpPr>
          <p:nvPr>
            <p:ph type="body" idx="1"/>
          </p:nvPr>
        </p:nvSpPr>
        <p:spPr bwMode="auto">
          <a:xfrm>
            <a:off x="610132" y="1600050"/>
            <a:ext cx="10974933" cy="452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1029" name="Rectangle 5"/>
          <p:cNvSpPr>
            <a:spLocks noGrp="1" noChangeArrowheads="1"/>
          </p:cNvSpPr>
          <p:nvPr>
            <p:ph type="ftr" sz="quarter" idx="3"/>
          </p:nvPr>
        </p:nvSpPr>
        <p:spPr bwMode="auto">
          <a:xfrm>
            <a:off x="4165851" y="6246070"/>
            <a:ext cx="3863495" cy="4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lvl1pPr algn="ctr" defTabSz="1041753">
              <a:defRPr sz="1500">
                <a:latin typeface="Arial" charset="0"/>
                <a:cs typeface="+mn-cs"/>
              </a:defRPr>
            </a:lvl1pPr>
          </a:lstStyle>
          <a:p>
            <a:pPr>
              <a:defRPr/>
            </a:pPr>
            <a:endParaRPr lang="fr-FR"/>
          </a:p>
        </p:txBody>
      </p:sp>
      <p:sp>
        <p:nvSpPr>
          <p:cNvPr id="1030" name="Rectangle 6"/>
          <p:cNvSpPr>
            <a:spLocks noGrp="1" noChangeArrowheads="1"/>
          </p:cNvSpPr>
          <p:nvPr>
            <p:ph type="sldNum" sz="quarter" idx="4"/>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lvl1pPr defTabSz="1041753">
              <a:defRPr sz="1000">
                <a:latin typeface="Arial" charset="0"/>
                <a:cs typeface="+mn-cs"/>
              </a:defRPr>
            </a:lvl1pPr>
          </a:lstStyle>
          <a:p>
            <a:pPr>
              <a:defRPr/>
            </a:pPr>
            <a:fld id="{66ACEA42-58D7-41F0-9838-839099DC80B0}" type="slidenum">
              <a:rPr lang="fr-FR"/>
              <a:pPr>
                <a:defRPr/>
              </a:pPr>
              <a:t>‹#›</a:t>
            </a:fld>
            <a:endParaRPr lang="fr-FR"/>
          </a:p>
        </p:txBody>
      </p:sp>
      <p:pic>
        <p:nvPicPr>
          <p:cNvPr id="9" name="Picture 2" descr="C:\Users\Greadu\Desktop\LOGO_Desoutter_WEB.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081377" y="6391821"/>
            <a:ext cx="1533525" cy="355633"/>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1"/>
          <p:cNvSpPr txBox="1">
            <a:spLocks noChangeArrowheads="1"/>
          </p:cNvSpPr>
          <p:nvPr userDrawn="1"/>
        </p:nvSpPr>
        <p:spPr bwMode="auto">
          <a:xfrm>
            <a:off x="0" y="6375484"/>
            <a:ext cx="12195175" cy="377825"/>
          </a:xfrm>
          <a:prstGeom prst="rect">
            <a:avLst/>
          </a:prstGeom>
          <a:noFill/>
          <a:ln>
            <a:noFill/>
          </a:ln>
          <a:extLst/>
        </p:spPr>
        <p:txBody>
          <a:bodyPr lIns="360000" tIns="62640" rIns="90000" bIns="45000"/>
          <a:lstStyle>
            <a:lvl1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1pPr>
            <a:lvl2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2pPr>
            <a:lvl3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3pPr>
            <a:lvl4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4pPr>
            <a:lvl5pPr eaLnBrk="0" hangingPunct="0">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5pPr>
            <a:lvl6pPr marL="2514600" indent="-228600" defTabSz="449263" eaLnBrk="0" fontAlgn="base" hangingPunct="0">
              <a:spcBef>
                <a:spcPct val="0"/>
              </a:spcBef>
              <a:spcAft>
                <a:spcPct val="0"/>
              </a:spcAft>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6pPr>
            <a:lvl7pPr marL="2971800" indent="-228600" defTabSz="449263" eaLnBrk="0" fontAlgn="base" hangingPunct="0">
              <a:spcBef>
                <a:spcPct val="0"/>
              </a:spcBef>
              <a:spcAft>
                <a:spcPct val="0"/>
              </a:spcAft>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7pPr>
            <a:lvl8pPr marL="3429000" indent="-228600" defTabSz="449263" eaLnBrk="0" fontAlgn="base" hangingPunct="0">
              <a:spcBef>
                <a:spcPct val="0"/>
              </a:spcBef>
              <a:spcAft>
                <a:spcPct val="0"/>
              </a:spcAft>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8pPr>
            <a:lvl9pPr marL="3886200" indent="-228600" defTabSz="449263" eaLnBrk="0" fontAlgn="base" hangingPunct="0">
              <a:spcBef>
                <a:spcPct val="0"/>
              </a:spcBef>
              <a:spcAft>
                <a:spcPct val="0"/>
              </a:spcAft>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solidFill>
                  <a:schemeClr val="bg1"/>
                </a:solidFill>
                <a:latin typeface="Arial" pitchFamily="34" charset="0"/>
                <a:ea typeface="宋体" pitchFamily="2" charset="-122"/>
              </a:defRPr>
            </a:lvl9pPr>
          </a:lstStyle>
          <a:p>
            <a:pPr marL="0" marR="0" indent="0" algn="ctr" defTabSz="914400" rtl="0" eaLnBrk="1" fontAlgn="base" latinLnBrk="0" hangingPunct="0">
              <a:lnSpc>
                <a:spcPct val="93000"/>
              </a:lnSpc>
              <a:spcBef>
                <a:spcPct val="0"/>
              </a:spcBef>
              <a:spcAft>
                <a:spcPct val="0"/>
              </a:spcAft>
              <a:buClr>
                <a:srgbClr val="000000"/>
              </a:buClr>
              <a:buSzPct val="100000"/>
              <a:buFont typeface="Times New Roman" pitchFamily="18" charset="0"/>
              <a:buNone/>
              <a:tabLst>
                <a:tab pos="0" algn="l"/>
                <a:tab pos="376238" algn="l"/>
                <a:tab pos="1443038" algn="l"/>
                <a:tab pos="2166938" algn="l"/>
                <a:tab pos="2890838" algn="l"/>
                <a:tab pos="3614738" algn="l"/>
                <a:tab pos="4343400" algn="l"/>
                <a:tab pos="5062538" algn="l"/>
                <a:tab pos="5786438" algn="l"/>
                <a:tab pos="6510338" algn="l"/>
                <a:tab pos="7234238" algn="l"/>
                <a:tab pos="7958138" algn="l"/>
                <a:tab pos="8686800" algn="l"/>
                <a:tab pos="9405938" algn="l"/>
                <a:tab pos="10129838" algn="l"/>
                <a:tab pos="10399713" algn="l"/>
                <a:tab pos="10758488" algn="l"/>
                <a:tab pos="10760075" algn="l"/>
                <a:tab pos="10761663" algn="l"/>
              </a:tabLst>
              <a:defRPr/>
            </a:pPr>
            <a:r>
              <a:rPr lang="fr-FR" sz="1800" b="1" i="1" kern="1200" dirty="0" smtClean="0">
                <a:solidFill>
                  <a:schemeClr val="tx1"/>
                </a:solidFill>
                <a:latin typeface="Arial" pitchFamily="34" charset="0"/>
                <a:ea typeface="宋体" pitchFamily="2" charset="-122"/>
                <a:cs typeface="Arial" charset="0"/>
              </a:rPr>
              <a:t>MODULE PCD01 – Process Control - Fusion software – Training </a:t>
            </a:r>
          </a:p>
          <a:p>
            <a:pPr algn="ctr" eaLnBrk="1">
              <a:lnSpc>
                <a:spcPct val="93000"/>
              </a:lnSpc>
              <a:buClr>
                <a:srgbClr val="000000"/>
              </a:buClr>
              <a:buSzPct val="100000"/>
              <a:buFont typeface="Times New Roman" pitchFamily="18" charset="0"/>
              <a:buNone/>
              <a:defRPr/>
            </a:pPr>
            <a:endParaRPr lang="fr-FR" sz="1800" b="1" i="1"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4846" r:id="rId1"/>
    <p:sldLayoutId id="2147484836" r:id="rId2"/>
    <p:sldLayoutId id="2147484837" r:id="rId3"/>
    <p:sldLayoutId id="2147484838" r:id="rId4"/>
    <p:sldLayoutId id="2147484839" r:id="rId5"/>
    <p:sldLayoutId id="2147484840" r:id="rId6"/>
    <p:sldLayoutId id="2147484841" r:id="rId7"/>
    <p:sldLayoutId id="2147484842" r:id="rId8"/>
    <p:sldLayoutId id="2147484843" r:id="rId9"/>
    <p:sldLayoutId id="2147484844" r:id="rId10"/>
    <p:sldLayoutId id="2147484845" r:id="rId11"/>
    <p:sldLayoutId id="2147484847" r:id="rId12"/>
  </p:sldLayoutIdLst>
  <p:timing>
    <p:tnLst>
      <p:par>
        <p:cTn id="1" dur="indefinite" restart="never" nodeType="tmRoot"/>
      </p:par>
    </p:tnLst>
  </p:timing>
  <p:hf hdr="0" ftr="0" dt="0"/>
  <p:txStyles>
    <p:title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p:titleStyle>
    <p:bodyStyle>
      <a:lvl1pPr marL="390061" indent="-390061" algn="l" defTabSz="1041753" rtl="0" eaLnBrk="0" fontAlgn="base" hangingPunct="0">
        <a:spcBef>
          <a:spcPct val="20000"/>
        </a:spcBef>
        <a:spcAft>
          <a:spcPct val="0"/>
        </a:spcAft>
        <a:buChar char="•"/>
        <a:defRPr sz="2900">
          <a:solidFill>
            <a:schemeClr val="tx1"/>
          </a:solidFill>
          <a:latin typeface="+mn-lt"/>
          <a:ea typeface="+mn-ea"/>
          <a:cs typeface="+mn-cs"/>
        </a:defRPr>
      </a:lvl1pPr>
      <a:lvl2pPr marL="846722" indent="-325054" algn="l" defTabSz="1041753" rtl="0" eaLnBrk="0" fontAlgn="base" hangingPunct="0">
        <a:spcBef>
          <a:spcPct val="20000"/>
        </a:spcBef>
        <a:spcAft>
          <a:spcPct val="0"/>
        </a:spcAft>
        <a:buChar char="–"/>
        <a:defRPr sz="2400">
          <a:solidFill>
            <a:schemeClr val="tx1"/>
          </a:solidFill>
          <a:latin typeface="+mn-lt"/>
        </a:defRPr>
      </a:lvl2pPr>
      <a:lvl3pPr marL="1301796" indent="-260042" algn="l" defTabSz="1041753" rtl="0" eaLnBrk="0" fontAlgn="base" hangingPunct="0">
        <a:spcBef>
          <a:spcPct val="20000"/>
        </a:spcBef>
        <a:spcAft>
          <a:spcPct val="0"/>
        </a:spcAft>
        <a:buChar char="•"/>
        <a:defRPr sz="2000">
          <a:solidFill>
            <a:schemeClr val="tx1"/>
          </a:solidFill>
          <a:latin typeface="+mn-lt"/>
        </a:defRPr>
      </a:lvl3pPr>
      <a:lvl4pPr marL="1823463" indent="-260042" algn="l" defTabSz="1041753" rtl="0" eaLnBrk="0" fontAlgn="base" hangingPunct="0">
        <a:spcBef>
          <a:spcPct val="20000"/>
        </a:spcBef>
        <a:spcAft>
          <a:spcPct val="0"/>
        </a:spcAft>
        <a:buChar char="–"/>
        <a:defRPr>
          <a:solidFill>
            <a:schemeClr val="tx1"/>
          </a:solidFill>
          <a:latin typeface="+mn-lt"/>
        </a:defRPr>
      </a:lvl4pPr>
      <a:lvl5pPr marL="2341962" indent="-258456" algn="l" defTabSz="1041753" rtl="0" eaLnBrk="0" fontAlgn="base" hangingPunct="0">
        <a:spcBef>
          <a:spcPct val="20000"/>
        </a:spcBef>
        <a:spcAft>
          <a:spcPct val="0"/>
        </a:spcAft>
        <a:buChar char="»"/>
        <a:defRPr sz="1500">
          <a:solidFill>
            <a:schemeClr val="tx1"/>
          </a:solidFill>
          <a:latin typeface="+mn-lt"/>
        </a:defRPr>
      </a:lvl5pPr>
      <a:lvl6pPr marL="2798619" indent="-258456" algn="l" defTabSz="1041753" rtl="0" eaLnBrk="1" fontAlgn="base" hangingPunct="1">
        <a:spcBef>
          <a:spcPct val="20000"/>
        </a:spcBef>
        <a:spcAft>
          <a:spcPct val="0"/>
        </a:spcAft>
        <a:buChar char="»"/>
        <a:defRPr sz="1500">
          <a:solidFill>
            <a:schemeClr val="tx1"/>
          </a:solidFill>
          <a:latin typeface="+mn-lt"/>
        </a:defRPr>
      </a:lvl6pPr>
      <a:lvl7pPr marL="3255279" indent="-258456" algn="l" defTabSz="1041753" rtl="0" eaLnBrk="1" fontAlgn="base" hangingPunct="1">
        <a:spcBef>
          <a:spcPct val="20000"/>
        </a:spcBef>
        <a:spcAft>
          <a:spcPct val="0"/>
        </a:spcAft>
        <a:buChar char="»"/>
        <a:defRPr sz="1500">
          <a:solidFill>
            <a:schemeClr val="tx1"/>
          </a:solidFill>
          <a:latin typeface="+mn-lt"/>
        </a:defRPr>
      </a:lvl7pPr>
      <a:lvl8pPr marL="3711938" indent="-258456" algn="l" defTabSz="1041753" rtl="0" eaLnBrk="1" fontAlgn="base" hangingPunct="1">
        <a:spcBef>
          <a:spcPct val="20000"/>
        </a:spcBef>
        <a:spcAft>
          <a:spcPct val="0"/>
        </a:spcAft>
        <a:buChar char="»"/>
        <a:defRPr sz="1500">
          <a:solidFill>
            <a:schemeClr val="tx1"/>
          </a:solidFill>
          <a:latin typeface="+mn-lt"/>
        </a:defRPr>
      </a:lvl8pPr>
      <a:lvl9pPr marL="4168599" indent="-258456" algn="l" defTabSz="1041753"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913317" rtl="0" eaLnBrk="1" latinLnBrk="0" hangingPunct="1">
        <a:defRPr sz="1800" kern="1200">
          <a:solidFill>
            <a:schemeClr val="tx1"/>
          </a:solidFill>
          <a:latin typeface="+mn-lt"/>
          <a:ea typeface="+mn-ea"/>
          <a:cs typeface="+mn-cs"/>
        </a:defRPr>
      </a:lvl1pPr>
      <a:lvl2pPr marL="456658" algn="l" defTabSz="913317" rtl="0" eaLnBrk="1" latinLnBrk="0" hangingPunct="1">
        <a:defRPr sz="1800" kern="1200">
          <a:solidFill>
            <a:schemeClr val="tx1"/>
          </a:solidFill>
          <a:latin typeface="+mn-lt"/>
          <a:ea typeface="+mn-ea"/>
          <a:cs typeface="+mn-cs"/>
        </a:defRPr>
      </a:lvl2pPr>
      <a:lvl3pPr marL="913317" algn="l" defTabSz="913317" rtl="0" eaLnBrk="1" latinLnBrk="0" hangingPunct="1">
        <a:defRPr sz="1800" kern="1200">
          <a:solidFill>
            <a:schemeClr val="tx1"/>
          </a:solidFill>
          <a:latin typeface="+mn-lt"/>
          <a:ea typeface="+mn-ea"/>
          <a:cs typeface="+mn-cs"/>
        </a:defRPr>
      </a:lvl3pPr>
      <a:lvl4pPr marL="1369977" algn="l" defTabSz="913317" rtl="0" eaLnBrk="1" latinLnBrk="0" hangingPunct="1">
        <a:defRPr sz="1800" kern="1200">
          <a:solidFill>
            <a:schemeClr val="tx1"/>
          </a:solidFill>
          <a:latin typeface="+mn-lt"/>
          <a:ea typeface="+mn-ea"/>
          <a:cs typeface="+mn-cs"/>
        </a:defRPr>
      </a:lvl4pPr>
      <a:lvl5pPr marL="1826636" algn="l" defTabSz="913317" rtl="0" eaLnBrk="1" latinLnBrk="0" hangingPunct="1">
        <a:defRPr sz="1800" kern="1200">
          <a:solidFill>
            <a:schemeClr val="tx1"/>
          </a:solidFill>
          <a:latin typeface="+mn-lt"/>
          <a:ea typeface="+mn-ea"/>
          <a:cs typeface="+mn-cs"/>
        </a:defRPr>
      </a:lvl5pPr>
      <a:lvl6pPr marL="2283291" algn="l" defTabSz="913317" rtl="0" eaLnBrk="1" latinLnBrk="0" hangingPunct="1">
        <a:defRPr sz="1800" kern="1200">
          <a:solidFill>
            <a:schemeClr val="tx1"/>
          </a:solidFill>
          <a:latin typeface="+mn-lt"/>
          <a:ea typeface="+mn-ea"/>
          <a:cs typeface="+mn-cs"/>
        </a:defRPr>
      </a:lvl6pPr>
      <a:lvl7pPr marL="2739951" algn="l" defTabSz="913317" rtl="0" eaLnBrk="1" latinLnBrk="0" hangingPunct="1">
        <a:defRPr sz="1800" kern="1200">
          <a:solidFill>
            <a:schemeClr val="tx1"/>
          </a:solidFill>
          <a:latin typeface="+mn-lt"/>
          <a:ea typeface="+mn-ea"/>
          <a:cs typeface="+mn-cs"/>
        </a:defRPr>
      </a:lvl7pPr>
      <a:lvl8pPr marL="3196612" algn="l" defTabSz="913317" rtl="0" eaLnBrk="1" latinLnBrk="0" hangingPunct="1">
        <a:defRPr sz="1800" kern="1200">
          <a:solidFill>
            <a:schemeClr val="tx1"/>
          </a:solidFill>
          <a:latin typeface="+mn-lt"/>
          <a:ea typeface="+mn-ea"/>
          <a:cs typeface="+mn-cs"/>
        </a:defRPr>
      </a:lvl8pPr>
      <a:lvl9pPr marL="3653270" algn="l" defTabSz="9133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Desoutter</a:t>
            </a:r>
            <a:r>
              <a:rPr lang="en-US" dirty="0" smtClean="0"/>
              <a:t> Industrial Tools</a:t>
            </a:r>
            <a:endParaRPr lang="en-US" dirty="0"/>
          </a:p>
        </p:txBody>
      </p:sp>
      <p:sp>
        <p:nvSpPr>
          <p:cNvPr id="3" name="Sous-titre 2"/>
          <p:cNvSpPr>
            <a:spLocks noGrp="1"/>
          </p:cNvSpPr>
          <p:nvPr>
            <p:ph type="subTitle" idx="1"/>
          </p:nvPr>
        </p:nvSpPr>
        <p:spPr>
          <a:xfrm>
            <a:off x="1828552" y="6350134"/>
            <a:ext cx="8538071" cy="414772"/>
          </a:xfrm>
        </p:spPr>
        <p:txBody>
          <a:bodyPr/>
          <a:lstStyle/>
          <a:p>
            <a:r>
              <a:rPr lang="en-US" altLang="en-US" dirty="0" smtClean="0"/>
              <a:t>Nantes </a:t>
            </a:r>
            <a:r>
              <a:rPr lang="en-US" altLang="en-US" dirty="0"/>
              <a:t>&amp; </a:t>
            </a:r>
            <a:r>
              <a:rPr lang="en-US" altLang="en-US" dirty="0" smtClean="0"/>
              <a:t>11/2015</a:t>
            </a:r>
            <a:endParaRPr lang="fr-FR" altLang="en-US" dirty="0"/>
          </a:p>
        </p:txBody>
      </p:sp>
    </p:spTree>
    <p:extLst>
      <p:ext uri="{BB962C8B-B14F-4D97-AF65-F5344CB8AC3E}">
        <p14:creationId xmlns:p14="http://schemas.microsoft.com/office/powerpoint/2010/main" val="1068722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10</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err="1" smtClean="0"/>
              <a:t>Asset</a:t>
            </a:r>
            <a:r>
              <a:rPr lang="fr-FR" altLang="en-US" kern="0" dirty="0" smtClean="0"/>
              <a:t> Manager Overview</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1261884"/>
          </a:xfrm>
          <a:prstGeom prst="rect">
            <a:avLst/>
          </a:prstGeom>
          <a:noFill/>
        </p:spPr>
        <p:txBody>
          <a:bodyPr wrap="square" rtlCol="0">
            <a:spAutoFit/>
          </a:bodyPr>
          <a:lstStyle/>
          <a:p>
            <a:r>
              <a:rPr lang="en-GB" sz="1800" dirty="0"/>
              <a:t>Asset Manager is the main facility that allows the user to manage hardware within processes and assign them to stations; users are able to add tooling, card readers, printers and scanners to their assets and define their properties in the right-hand pane.</a:t>
            </a:r>
            <a:endParaRPr lang="fr-FR" sz="2000" dirty="0" smtClean="0"/>
          </a:p>
          <a:p>
            <a:pPr marL="342900" indent="-342900">
              <a:buFont typeface="Arial" panose="020B0604020202020204" pitchFamily="34" charset="0"/>
              <a:buChar char="•"/>
            </a:pPr>
            <a:endParaRPr lang="fr-FR"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48" y="2235173"/>
            <a:ext cx="7157702" cy="4026207"/>
          </a:xfrm>
          <a:prstGeom prst="rect">
            <a:avLst/>
          </a:prstGeom>
        </p:spPr>
      </p:pic>
      <p:sp>
        <p:nvSpPr>
          <p:cNvPr id="6" name="TextBox 5"/>
          <p:cNvSpPr txBox="1"/>
          <p:nvPr/>
        </p:nvSpPr>
        <p:spPr>
          <a:xfrm>
            <a:off x="8067675" y="2235173"/>
            <a:ext cx="3562350" cy="3780522"/>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400" dirty="0">
                <a:latin typeface="+mj-lt"/>
                <a:ea typeface="Times New Roman" panose="02020603050405020304" pitchFamily="18" charset="0"/>
                <a:cs typeface="Times New Roman" panose="02020603050405020304" pitchFamily="18" charset="0"/>
              </a:rPr>
              <a:t>Assets – List of assets in the open </a:t>
            </a:r>
            <a:r>
              <a:rPr lang="en-GB" sz="1400" dirty="0" smtClean="0">
                <a:latin typeface="+mj-lt"/>
                <a:ea typeface="Times New Roman" panose="02020603050405020304" pitchFamily="18" charset="0"/>
                <a:cs typeface="Times New Roman" panose="02020603050405020304" pitchFamily="18" charset="0"/>
              </a:rPr>
              <a:t>project</a:t>
            </a:r>
          </a:p>
          <a:p>
            <a:pPr marL="342900" lvl="0" indent="-342900">
              <a:lnSpc>
                <a:spcPct val="107000"/>
              </a:lnSpc>
              <a:spcAft>
                <a:spcPts val="0"/>
              </a:spcAft>
              <a:buFont typeface="+mj-lt"/>
              <a:buAutoNum type="arabicPeriod"/>
            </a:pPr>
            <a:endParaRPr lang="en-GB" sz="14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a:latin typeface="+mj-lt"/>
                <a:ea typeface="Times New Roman" panose="02020603050405020304" pitchFamily="18" charset="0"/>
                <a:cs typeface="Times New Roman" panose="02020603050405020304" pitchFamily="18" charset="0"/>
              </a:rPr>
              <a:t>New Asset – Allows user to add a new asset to the </a:t>
            </a:r>
            <a:r>
              <a:rPr lang="en-GB" sz="1400" dirty="0" smtClean="0">
                <a:latin typeface="+mj-lt"/>
                <a:ea typeface="Times New Roman" panose="02020603050405020304" pitchFamily="18" charset="0"/>
                <a:cs typeface="Times New Roman" panose="02020603050405020304" pitchFamily="18" charset="0"/>
              </a:rPr>
              <a:t>project</a:t>
            </a:r>
          </a:p>
          <a:p>
            <a:pPr marL="342900" lvl="0" indent="-342900">
              <a:lnSpc>
                <a:spcPct val="107000"/>
              </a:lnSpc>
              <a:spcAft>
                <a:spcPts val="0"/>
              </a:spcAft>
              <a:buFont typeface="+mj-lt"/>
              <a:buAutoNum type="arabicPeriod"/>
            </a:pPr>
            <a:endParaRPr lang="en-GB" sz="14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a:latin typeface="+mj-lt"/>
                <a:ea typeface="Times New Roman" panose="02020603050405020304" pitchFamily="18" charset="0"/>
                <a:cs typeface="Times New Roman" panose="02020603050405020304" pitchFamily="18" charset="0"/>
              </a:rPr>
              <a:t>Save Asset – Allows user to save changes to an existing </a:t>
            </a:r>
            <a:r>
              <a:rPr lang="en-GB" sz="1400" dirty="0" smtClean="0">
                <a:latin typeface="+mj-lt"/>
                <a:ea typeface="Times New Roman" panose="02020603050405020304" pitchFamily="18" charset="0"/>
                <a:cs typeface="Times New Roman" panose="02020603050405020304" pitchFamily="18" charset="0"/>
              </a:rPr>
              <a:t>asset</a:t>
            </a:r>
          </a:p>
          <a:p>
            <a:pPr marL="342900" lvl="0" indent="-342900">
              <a:lnSpc>
                <a:spcPct val="107000"/>
              </a:lnSpc>
              <a:spcAft>
                <a:spcPts val="0"/>
              </a:spcAft>
              <a:buFont typeface="+mj-lt"/>
              <a:buAutoNum type="arabicPeriod"/>
            </a:pPr>
            <a:endParaRPr lang="en-GB" sz="14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a:latin typeface="+mj-lt"/>
                <a:ea typeface="Times New Roman" panose="02020603050405020304" pitchFamily="18" charset="0"/>
                <a:cs typeface="Times New Roman" panose="02020603050405020304" pitchFamily="18" charset="0"/>
              </a:rPr>
              <a:t>Cancel – Allow user to cancel any unsaved changes/close asset </a:t>
            </a:r>
            <a:r>
              <a:rPr lang="en-GB" sz="1400" dirty="0" smtClean="0">
                <a:latin typeface="+mj-lt"/>
                <a:ea typeface="Times New Roman" panose="02020603050405020304" pitchFamily="18" charset="0"/>
                <a:cs typeface="Times New Roman" panose="02020603050405020304" pitchFamily="18" charset="0"/>
              </a:rPr>
              <a:t>properties</a:t>
            </a:r>
          </a:p>
          <a:p>
            <a:pPr marL="342900" lvl="0" indent="-342900">
              <a:lnSpc>
                <a:spcPct val="107000"/>
              </a:lnSpc>
              <a:spcAft>
                <a:spcPts val="0"/>
              </a:spcAft>
              <a:buFont typeface="+mj-lt"/>
              <a:buAutoNum type="arabicPeriod"/>
            </a:pPr>
            <a:endParaRPr lang="en-GB" sz="14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1400" dirty="0">
                <a:latin typeface="+mj-lt"/>
                <a:ea typeface="Times New Roman" panose="02020603050405020304" pitchFamily="18" charset="0"/>
                <a:cs typeface="Times New Roman" panose="02020603050405020304" pitchFamily="18" charset="0"/>
              </a:rPr>
              <a:t>Common Properties – Common properties for each type of asset which alter properties per asset type</a:t>
            </a:r>
            <a:endParaRPr lang="en-GB" sz="1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5419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11</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err="1" smtClean="0"/>
              <a:t>Asset</a:t>
            </a:r>
            <a:r>
              <a:rPr lang="fr-FR" altLang="en-US" kern="0" dirty="0" smtClean="0"/>
              <a:t> Manager : </a:t>
            </a:r>
            <a:r>
              <a:rPr lang="fr-FR" altLang="en-US" kern="0" dirty="0" err="1" smtClean="0"/>
              <a:t>Different</a:t>
            </a:r>
            <a:r>
              <a:rPr lang="fr-FR" altLang="en-US" kern="0" dirty="0" smtClean="0"/>
              <a:t> </a:t>
            </a:r>
            <a:r>
              <a:rPr lang="fr-FR" altLang="en-US" kern="0" dirty="0" err="1" smtClean="0"/>
              <a:t>Asset</a:t>
            </a:r>
            <a:r>
              <a:rPr lang="fr-FR" altLang="en-US" kern="0" dirty="0" smtClean="0"/>
              <a:t> Types </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4418723" cy="3785652"/>
          </a:xfrm>
          <a:prstGeom prst="rect">
            <a:avLst/>
          </a:prstGeom>
          <a:noFill/>
        </p:spPr>
        <p:txBody>
          <a:bodyPr wrap="square" rtlCol="0">
            <a:spAutoFit/>
          </a:bodyPr>
          <a:lstStyle/>
          <a:p>
            <a:r>
              <a:rPr lang="fr-FR" sz="2000" dirty="0" err="1" smtClean="0"/>
              <a:t>Supported</a:t>
            </a:r>
            <a:r>
              <a:rPr lang="fr-FR" sz="2000" dirty="0" smtClean="0"/>
              <a:t> </a:t>
            </a:r>
            <a:r>
              <a:rPr lang="fr-FR" sz="2000" dirty="0" err="1" smtClean="0"/>
              <a:t>Assets</a:t>
            </a:r>
            <a:r>
              <a:rPr lang="fr-FR" sz="2000" dirty="0" smtClean="0"/>
              <a:t> in CVI Fusion:</a:t>
            </a:r>
          </a:p>
          <a:p>
            <a:endParaRPr lang="fr-FR" sz="2000" dirty="0"/>
          </a:p>
          <a:p>
            <a:r>
              <a:rPr lang="fr-FR" sz="2000" dirty="0" err="1" smtClean="0"/>
              <a:t>Card</a:t>
            </a:r>
            <a:r>
              <a:rPr lang="fr-FR" sz="2000" dirty="0" smtClean="0"/>
              <a:t> </a:t>
            </a:r>
            <a:r>
              <a:rPr lang="fr-FR" sz="2000" dirty="0" err="1" smtClean="0"/>
              <a:t>Readers</a:t>
            </a:r>
            <a:r>
              <a:rPr lang="fr-FR" sz="2000" dirty="0" smtClean="0"/>
              <a:t>:</a:t>
            </a:r>
          </a:p>
          <a:p>
            <a:r>
              <a:rPr lang="fr-FR" sz="2000" dirty="0"/>
              <a:t>	</a:t>
            </a:r>
            <a:r>
              <a:rPr lang="fr-FR" sz="2000" dirty="0" smtClean="0"/>
              <a:t>- ACS ACR122S </a:t>
            </a:r>
          </a:p>
          <a:p>
            <a:endParaRPr lang="fr-FR" sz="2000" dirty="0"/>
          </a:p>
          <a:p>
            <a:r>
              <a:rPr lang="fr-FR" sz="2000" dirty="0" smtClean="0"/>
              <a:t>Printers:</a:t>
            </a:r>
          </a:p>
          <a:p>
            <a:r>
              <a:rPr lang="fr-FR" sz="2000" dirty="0"/>
              <a:t>	</a:t>
            </a:r>
            <a:r>
              <a:rPr lang="fr-FR" sz="2000" dirty="0" smtClean="0"/>
              <a:t>- Serial </a:t>
            </a:r>
            <a:r>
              <a:rPr lang="fr-FR" sz="2000" dirty="0" err="1" smtClean="0"/>
              <a:t>Zebra</a:t>
            </a:r>
            <a:r>
              <a:rPr lang="fr-FR" sz="2000" dirty="0" smtClean="0"/>
              <a:t> Printers</a:t>
            </a:r>
          </a:p>
          <a:p>
            <a:endParaRPr lang="fr-FR" sz="2000" dirty="0"/>
          </a:p>
          <a:p>
            <a:r>
              <a:rPr lang="fr-FR" sz="2000" dirty="0" smtClean="0"/>
              <a:t>Scanners:</a:t>
            </a:r>
          </a:p>
          <a:p>
            <a:r>
              <a:rPr lang="fr-FR" sz="2000" dirty="0"/>
              <a:t>	</a:t>
            </a:r>
            <a:r>
              <a:rPr lang="fr-FR" sz="2000" dirty="0" smtClean="0"/>
              <a:t>- Motorola</a:t>
            </a:r>
          </a:p>
          <a:p>
            <a:r>
              <a:rPr lang="fr-FR" sz="2000" dirty="0"/>
              <a:t>	</a:t>
            </a:r>
            <a:r>
              <a:rPr lang="fr-FR" sz="2000" dirty="0" smtClean="0"/>
              <a:t>- </a:t>
            </a:r>
            <a:r>
              <a:rPr lang="fr-FR" sz="2000" dirty="0" err="1" smtClean="0"/>
              <a:t>Datalogic</a:t>
            </a:r>
            <a:endParaRPr lang="fr-FR" sz="2000" dirty="0" smtClean="0"/>
          </a:p>
          <a:p>
            <a:r>
              <a:rPr lang="fr-FR" sz="2000" dirty="0"/>
              <a:t>	</a:t>
            </a:r>
            <a:r>
              <a:rPr lang="fr-FR" sz="2000" dirty="0" smtClean="0"/>
              <a:t>- </a:t>
            </a:r>
            <a:r>
              <a:rPr lang="fr-FR" sz="2000" dirty="0" err="1" smtClean="0"/>
              <a:t>Other</a:t>
            </a:r>
            <a:endParaRPr lang="fr-FR" sz="2000" dirty="0"/>
          </a:p>
        </p:txBody>
      </p:sp>
      <p:sp>
        <p:nvSpPr>
          <p:cNvPr id="10" name="ZoneTexte 2"/>
          <p:cNvSpPr txBox="1"/>
          <p:nvPr/>
        </p:nvSpPr>
        <p:spPr>
          <a:xfrm>
            <a:off x="5355413" y="1882213"/>
            <a:ext cx="5055412" cy="4401205"/>
          </a:xfrm>
          <a:prstGeom prst="rect">
            <a:avLst/>
          </a:prstGeom>
          <a:noFill/>
        </p:spPr>
        <p:txBody>
          <a:bodyPr wrap="square" rtlCol="0">
            <a:spAutoFit/>
          </a:bodyPr>
          <a:lstStyle/>
          <a:p>
            <a:r>
              <a:rPr lang="fr-FR" sz="2000" dirty="0" smtClean="0"/>
              <a:t>Tools:</a:t>
            </a:r>
          </a:p>
          <a:p>
            <a:r>
              <a:rPr lang="fr-FR" sz="2000" dirty="0"/>
              <a:t>	</a:t>
            </a:r>
            <a:r>
              <a:rPr lang="fr-FR" sz="2000" dirty="0" smtClean="0"/>
              <a:t>- Desoutter</a:t>
            </a:r>
          </a:p>
          <a:p>
            <a:r>
              <a:rPr lang="fr-FR" sz="2000" dirty="0"/>
              <a:t>		</a:t>
            </a:r>
            <a:r>
              <a:rPr lang="fr-FR" sz="2000" dirty="0" smtClean="0"/>
              <a:t>- CVI3</a:t>
            </a:r>
            <a:br>
              <a:rPr lang="fr-FR" sz="2000" dirty="0" smtClean="0"/>
            </a:br>
            <a:r>
              <a:rPr lang="fr-FR" sz="2000" dirty="0" smtClean="0"/>
              <a:t>		- </a:t>
            </a:r>
            <a:r>
              <a:rPr lang="fr-FR" sz="2000" dirty="0" err="1" smtClean="0"/>
              <a:t>CVIxII</a:t>
            </a:r>
            <a:endParaRPr lang="fr-FR" sz="2000" dirty="0" smtClean="0"/>
          </a:p>
          <a:p>
            <a:r>
              <a:rPr lang="fr-FR" sz="2000" dirty="0"/>
              <a:t>	</a:t>
            </a:r>
            <a:r>
              <a:rPr lang="fr-FR" sz="2000" dirty="0" smtClean="0"/>
              <a:t>	- Desoutter WLAN </a:t>
            </a:r>
            <a:r>
              <a:rPr lang="fr-FR" sz="2000" dirty="0" err="1" smtClean="0"/>
              <a:t>Tool</a:t>
            </a:r>
            <a:endParaRPr lang="fr-FR" sz="2000" dirty="0" smtClean="0"/>
          </a:p>
          <a:p>
            <a:r>
              <a:rPr lang="fr-FR" sz="2000" dirty="0"/>
              <a:t>	</a:t>
            </a:r>
            <a:r>
              <a:rPr lang="fr-FR" sz="2000" dirty="0" smtClean="0"/>
              <a:t>	- DC Open Protocol</a:t>
            </a:r>
          </a:p>
          <a:p>
            <a:r>
              <a:rPr lang="fr-FR" sz="2000" dirty="0"/>
              <a:t>	</a:t>
            </a:r>
            <a:r>
              <a:rPr lang="fr-FR" sz="2000" dirty="0" smtClean="0"/>
              <a:t>- Atlas </a:t>
            </a:r>
            <a:r>
              <a:rPr lang="fr-FR" sz="2000" dirty="0" err="1" smtClean="0"/>
              <a:t>Copco</a:t>
            </a:r>
            <a:endParaRPr lang="fr-FR" sz="2000" dirty="0" smtClean="0"/>
          </a:p>
          <a:p>
            <a:r>
              <a:rPr lang="fr-FR" sz="2000" dirty="0"/>
              <a:t>	</a:t>
            </a:r>
            <a:r>
              <a:rPr lang="fr-FR" sz="2000" dirty="0" smtClean="0"/>
              <a:t>	- DC Open Protocol</a:t>
            </a:r>
          </a:p>
          <a:p>
            <a:r>
              <a:rPr lang="fr-FR" sz="2000" dirty="0"/>
              <a:t>	</a:t>
            </a:r>
            <a:r>
              <a:rPr lang="fr-FR" sz="2000" dirty="0" smtClean="0"/>
              <a:t>- Crane</a:t>
            </a:r>
          </a:p>
          <a:p>
            <a:r>
              <a:rPr lang="fr-FR" sz="2000" dirty="0"/>
              <a:t>	</a:t>
            </a:r>
            <a:r>
              <a:rPr lang="fr-FR" sz="2000" dirty="0" smtClean="0"/>
              <a:t>	- Crane Ethernet</a:t>
            </a:r>
          </a:p>
          <a:p>
            <a:r>
              <a:rPr lang="fr-FR" sz="2000" dirty="0"/>
              <a:t>	</a:t>
            </a:r>
            <a:r>
              <a:rPr lang="fr-FR" sz="2000" dirty="0" smtClean="0"/>
              <a:t>- </a:t>
            </a:r>
            <a:r>
              <a:rPr lang="fr-FR" sz="2000" dirty="0" err="1" smtClean="0"/>
              <a:t>Makita</a:t>
            </a:r>
            <a:endParaRPr lang="fr-FR" sz="2000" dirty="0" smtClean="0"/>
          </a:p>
          <a:p>
            <a:r>
              <a:rPr lang="fr-FR" sz="2000" dirty="0"/>
              <a:t>	</a:t>
            </a:r>
            <a:r>
              <a:rPr lang="fr-FR" sz="2000" dirty="0" smtClean="0"/>
              <a:t>- Stanley</a:t>
            </a:r>
          </a:p>
          <a:p>
            <a:r>
              <a:rPr lang="fr-FR" sz="2000" dirty="0"/>
              <a:t>	</a:t>
            </a:r>
            <a:r>
              <a:rPr lang="fr-FR" sz="2000" dirty="0" smtClean="0"/>
              <a:t>- </a:t>
            </a:r>
            <a:r>
              <a:rPr lang="fr-FR" sz="2000" dirty="0" err="1" smtClean="0"/>
              <a:t>Other</a:t>
            </a:r>
            <a:r>
              <a:rPr lang="fr-FR" sz="2000" dirty="0" smtClean="0"/>
              <a:t> Protocol </a:t>
            </a:r>
            <a:r>
              <a:rPr lang="fr-FR" sz="2000" dirty="0" err="1" smtClean="0"/>
              <a:t>Tool</a:t>
            </a:r>
            <a:endParaRPr lang="fr-FR" sz="2000" dirty="0" smtClean="0"/>
          </a:p>
          <a:p>
            <a:endParaRPr lang="fr-FR" sz="2000" dirty="0"/>
          </a:p>
        </p:txBody>
      </p:sp>
    </p:spTree>
    <p:extLst>
      <p:ext uri="{BB962C8B-B14F-4D97-AF65-F5344CB8AC3E}">
        <p14:creationId xmlns:p14="http://schemas.microsoft.com/office/powerpoint/2010/main" val="817251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12</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err="1" smtClean="0"/>
              <a:t>Asset</a:t>
            </a:r>
            <a:r>
              <a:rPr lang="fr-FR" altLang="en-US" kern="0" dirty="0" smtClean="0"/>
              <a:t>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1231106"/>
          </a:xfrm>
          <a:prstGeom prst="rect">
            <a:avLst/>
          </a:prstGeom>
          <a:noFill/>
        </p:spPr>
        <p:txBody>
          <a:bodyPr wrap="square" rtlCol="0">
            <a:spAutoFit/>
          </a:bodyPr>
          <a:lstStyle/>
          <a:p>
            <a:r>
              <a:rPr lang="en-GB" sz="1800" dirty="0" smtClean="0"/>
              <a:t>Once an asset has been selected in the common properties (See Asset Manager Overview) then properties for that specific type of hardware will populate underneath. See below for an example with a Desoutter CVI3.</a:t>
            </a:r>
            <a:endParaRPr lang="fr-FR" sz="2000" dirty="0" smtClean="0"/>
          </a:p>
          <a:p>
            <a:pPr marL="342900" indent="-342900">
              <a:buFont typeface="Arial" panose="020B0604020202020204" pitchFamily="34" charset="0"/>
              <a:buChar char="•"/>
            </a:pPr>
            <a:endParaRPr lang="fr-FR" sz="2000" dirty="0"/>
          </a:p>
        </p:txBody>
      </p:sp>
      <p:pic>
        <p:nvPicPr>
          <p:cNvPr id="2" name="Picture 1"/>
          <p:cNvPicPr>
            <a:picLocks noChangeAspect="1"/>
          </p:cNvPicPr>
          <p:nvPr/>
        </p:nvPicPr>
        <p:blipFill>
          <a:blip r:embed="rId2"/>
          <a:stretch>
            <a:fillRect/>
          </a:stretch>
        </p:blipFill>
        <p:spPr>
          <a:xfrm>
            <a:off x="595648" y="2243655"/>
            <a:ext cx="2848078" cy="3995221"/>
          </a:xfrm>
          <a:prstGeom prst="rect">
            <a:avLst/>
          </a:prstGeom>
        </p:spPr>
      </p:pic>
      <p:sp>
        <p:nvSpPr>
          <p:cNvPr id="3" name="TextBox 2"/>
          <p:cNvSpPr txBox="1"/>
          <p:nvPr/>
        </p:nvSpPr>
        <p:spPr>
          <a:xfrm>
            <a:off x="3826888" y="3024705"/>
            <a:ext cx="7296150" cy="1754326"/>
          </a:xfrm>
          <a:prstGeom prst="rect">
            <a:avLst/>
          </a:prstGeom>
          <a:noFill/>
        </p:spPr>
        <p:txBody>
          <a:bodyPr wrap="square" rtlCol="0">
            <a:spAutoFit/>
          </a:bodyPr>
          <a:lstStyle/>
          <a:p>
            <a:r>
              <a:rPr lang="en-GB" sz="1800" dirty="0" smtClean="0"/>
              <a:t>As seen here, properties for the tool’s IP address are now available as well as calibration details if required.</a:t>
            </a:r>
          </a:p>
          <a:p>
            <a:endParaRPr lang="en-GB" sz="1800" dirty="0"/>
          </a:p>
          <a:p>
            <a:r>
              <a:rPr lang="en-GB" sz="1800" dirty="0" smtClean="0"/>
              <a:t>If this tool is used in any processes inside of the site then settings can be changed here to alter the properties for every associated tightening rather than having to alter the properties on each instance of the tool</a:t>
            </a:r>
            <a:endParaRPr lang="en-GB" sz="1800" dirty="0"/>
          </a:p>
        </p:txBody>
      </p:sp>
    </p:spTree>
    <p:extLst>
      <p:ext uri="{BB962C8B-B14F-4D97-AF65-F5344CB8AC3E}">
        <p14:creationId xmlns:p14="http://schemas.microsoft.com/office/powerpoint/2010/main" val="3568914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13</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User Manager Overview</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923330"/>
          </a:xfrm>
          <a:prstGeom prst="rect">
            <a:avLst/>
          </a:prstGeom>
          <a:noFill/>
        </p:spPr>
        <p:txBody>
          <a:bodyPr wrap="square" rtlCol="0">
            <a:spAutoFit/>
          </a:bodyPr>
          <a:lstStyle/>
          <a:p>
            <a:r>
              <a:rPr lang="en-GB" sz="1800" dirty="0"/>
              <a:t>User Manager allows the user to manage login details for operators/supervisors of stations; by defining someone as a supervisor it allows the system to grant different access levels to someone defined as a standard user. </a:t>
            </a:r>
            <a:endParaRPr lang="fr-FR"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48" y="2235173"/>
            <a:ext cx="7157701" cy="4026207"/>
          </a:xfrm>
          <a:prstGeom prst="rect">
            <a:avLst/>
          </a:prstGeom>
        </p:spPr>
      </p:pic>
      <p:sp>
        <p:nvSpPr>
          <p:cNvPr id="6" name="TextBox 5"/>
          <p:cNvSpPr txBox="1"/>
          <p:nvPr/>
        </p:nvSpPr>
        <p:spPr>
          <a:xfrm>
            <a:off x="8067675" y="2235173"/>
            <a:ext cx="3562350" cy="2627964"/>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Users </a:t>
            </a:r>
            <a:r>
              <a:rPr lang="en-GB" sz="1400" dirty="0">
                <a:latin typeface="+mj-lt"/>
                <a:ea typeface="Times New Roman" panose="02020603050405020304" pitchFamily="18" charset="0"/>
                <a:cs typeface="Times New Roman" panose="02020603050405020304" pitchFamily="18" charset="0"/>
              </a:rPr>
              <a:t>- List of users in the open </a:t>
            </a:r>
            <a:r>
              <a:rPr lang="en-GB" sz="1400" dirty="0" smtClean="0">
                <a:latin typeface="+mj-lt"/>
                <a:ea typeface="Times New Roman" panose="02020603050405020304" pitchFamily="18" charset="0"/>
                <a:cs typeface="Times New Roman" panose="02020603050405020304" pitchFamily="18" charset="0"/>
              </a:rPr>
              <a:t>project</a:t>
            </a:r>
          </a:p>
          <a:p>
            <a:pPr marL="342900" lvl="0" indent="-342900">
              <a:lnSpc>
                <a:spcPct val="107000"/>
              </a:lnSpc>
              <a:spcAft>
                <a:spcPts val="0"/>
              </a:spcAft>
              <a:buFont typeface="+mj-lt"/>
              <a:buAutoNum type="arabicPeriod"/>
            </a:pPr>
            <a:endParaRPr lang="en-GB" sz="14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New </a:t>
            </a:r>
            <a:r>
              <a:rPr lang="en-GB" sz="1400" dirty="0">
                <a:latin typeface="+mj-lt"/>
                <a:ea typeface="Times New Roman" panose="02020603050405020304" pitchFamily="18" charset="0"/>
                <a:cs typeface="Times New Roman" panose="02020603050405020304" pitchFamily="18" charset="0"/>
              </a:rPr>
              <a:t>user – Allows the user to add a new user to the current </a:t>
            </a:r>
            <a:r>
              <a:rPr lang="en-GB" sz="1400" dirty="0" smtClean="0">
                <a:latin typeface="+mj-lt"/>
                <a:ea typeface="Times New Roman" panose="02020603050405020304" pitchFamily="18" charset="0"/>
                <a:cs typeface="Times New Roman" panose="02020603050405020304" pitchFamily="18" charset="0"/>
              </a:rPr>
              <a:t>project</a:t>
            </a:r>
          </a:p>
          <a:p>
            <a:pPr marL="342900" lvl="0" indent="-342900">
              <a:lnSpc>
                <a:spcPct val="107000"/>
              </a:lnSpc>
              <a:spcAft>
                <a:spcPts val="0"/>
              </a:spcAft>
              <a:buFont typeface="+mj-lt"/>
              <a:buAutoNum type="arabicPeriod"/>
            </a:pPr>
            <a:endParaRPr lang="en-GB" sz="14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Save </a:t>
            </a:r>
            <a:r>
              <a:rPr lang="en-GB" sz="1400" dirty="0">
                <a:latin typeface="+mj-lt"/>
                <a:ea typeface="Times New Roman" panose="02020603050405020304" pitchFamily="18" charset="0"/>
                <a:cs typeface="Times New Roman" panose="02020603050405020304" pitchFamily="18" charset="0"/>
              </a:rPr>
              <a:t>User – Allows the user to save any changes made to the open </a:t>
            </a:r>
            <a:r>
              <a:rPr lang="en-GB" sz="1400" dirty="0" smtClean="0">
                <a:latin typeface="+mj-lt"/>
                <a:ea typeface="Times New Roman" panose="02020603050405020304" pitchFamily="18" charset="0"/>
                <a:cs typeface="Times New Roman" panose="02020603050405020304" pitchFamily="18" charset="0"/>
              </a:rPr>
              <a:t>user</a:t>
            </a:r>
          </a:p>
          <a:p>
            <a:pPr marL="342900" lvl="0" indent="-342900">
              <a:lnSpc>
                <a:spcPct val="107000"/>
              </a:lnSpc>
              <a:spcAft>
                <a:spcPts val="0"/>
              </a:spcAft>
              <a:buFont typeface="+mj-lt"/>
              <a:buAutoNum type="arabicPeriod"/>
            </a:pPr>
            <a:endParaRPr lang="en-GB" sz="14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Cancel </a:t>
            </a:r>
            <a:r>
              <a:rPr lang="en-GB" sz="1400" dirty="0">
                <a:latin typeface="+mj-lt"/>
                <a:ea typeface="Times New Roman" panose="02020603050405020304" pitchFamily="18" charset="0"/>
                <a:cs typeface="Times New Roman" panose="02020603050405020304" pitchFamily="18" charset="0"/>
              </a:rPr>
              <a:t>– Allows the user to close the open user profile</a:t>
            </a:r>
          </a:p>
        </p:txBody>
      </p:sp>
    </p:spTree>
    <p:extLst>
      <p:ext uri="{BB962C8B-B14F-4D97-AF65-F5344CB8AC3E}">
        <p14:creationId xmlns:p14="http://schemas.microsoft.com/office/powerpoint/2010/main" val="140773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14</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User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1231106"/>
          </a:xfrm>
          <a:prstGeom prst="rect">
            <a:avLst/>
          </a:prstGeom>
          <a:noFill/>
        </p:spPr>
        <p:txBody>
          <a:bodyPr wrap="square" rtlCol="0">
            <a:spAutoFit/>
          </a:bodyPr>
          <a:lstStyle/>
          <a:p>
            <a:r>
              <a:rPr lang="en-GB" sz="1800" dirty="0" smtClean="0"/>
              <a:t>Once a user has been created or selected a user in Fusion then some common properties will open on the right-hand pane. These properties allow the user to set log in details and permissions for that user. See below for an example.</a:t>
            </a:r>
            <a:endParaRPr lang="fr-FR" sz="2000" dirty="0" smtClean="0"/>
          </a:p>
          <a:p>
            <a:pPr marL="342900" indent="-342900">
              <a:buFont typeface="Arial" panose="020B0604020202020204" pitchFamily="34" charset="0"/>
              <a:buChar char="•"/>
            </a:pPr>
            <a:endParaRPr lang="fr-FR" sz="2000" dirty="0"/>
          </a:p>
        </p:txBody>
      </p:sp>
      <p:sp>
        <p:nvSpPr>
          <p:cNvPr id="3" name="TextBox 2"/>
          <p:cNvSpPr txBox="1"/>
          <p:nvPr/>
        </p:nvSpPr>
        <p:spPr>
          <a:xfrm>
            <a:off x="3826888" y="3024705"/>
            <a:ext cx="7296150" cy="1477328"/>
          </a:xfrm>
          <a:prstGeom prst="rect">
            <a:avLst/>
          </a:prstGeom>
          <a:noFill/>
        </p:spPr>
        <p:txBody>
          <a:bodyPr wrap="square" rtlCol="0">
            <a:spAutoFit/>
          </a:bodyPr>
          <a:lstStyle/>
          <a:p>
            <a:r>
              <a:rPr lang="en-GB" sz="1800" dirty="0" smtClean="0"/>
              <a:t>As seen here, properties for the user can now be set to determine whether they have </a:t>
            </a:r>
            <a:r>
              <a:rPr lang="en-GB" sz="1800" dirty="0" err="1" smtClean="0"/>
              <a:t>supervior</a:t>
            </a:r>
            <a:r>
              <a:rPr lang="en-GB" sz="1800" dirty="0" smtClean="0"/>
              <a:t> or operator powers on an Infinity Station.</a:t>
            </a:r>
          </a:p>
          <a:p>
            <a:endParaRPr lang="en-GB" sz="1800" dirty="0"/>
          </a:p>
          <a:p>
            <a:r>
              <a:rPr lang="en-GB" sz="1800" dirty="0" smtClean="0"/>
              <a:t>The users log-in pin code can be set here as well as the card expected on their log-in card if used.</a:t>
            </a:r>
            <a:endParaRPr lang="en-GB" sz="1800" dirty="0"/>
          </a:p>
        </p:txBody>
      </p:sp>
      <p:pic>
        <p:nvPicPr>
          <p:cNvPr id="4" name="Picture 3"/>
          <p:cNvPicPr>
            <a:picLocks noChangeAspect="1"/>
          </p:cNvPicPr>
          <p:nvPr/>
        </p:nvPicPr>
        <p:blipFill>
          <a:blip r:embed="rId2"/>
          <a:stretch>
            <a:fillRect/>
          </a:stretch>
        </p:blipFill>
        <p:spPr>
          <a:xfrm>
            <a:off x="595648" y="2686050"/>
            <a:ext cx="2904699" cy="2186504"/>
          </a:xfrm>
          <a:prstGeom prst="rect">
            <a:avLst/>
          </a:prstGeom>
        </p:spPr>
      </p:pic>
    </p:spTree>
    <p:extLst>
      <p:ext uri="{BB962C8B-B14F-4D97-AF65-F5344CB8AC3E}">
        <p14:creationId xmlns:p14="http://schemas.microsoft.com/office/powerpoint/2010/main" val="3490722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15</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Variant Manager Overview</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923330"/>
          </a:xfrm>
          <a:prstGeom prst="rect">
            <a:avLst/>
          </a:prstGeom>
          <a:noFill/>
        </p:spPr>
        <p:txBody>
          <a:bodyPr wrap="square" rtlCol="0">
            <a:spAutoFit/>
          </a:bodyPr>
          <a:lstStyle/>
          <a:p>
            <a:r>
              <a:rPr lang="en-GB" sz="1800" dirty="0"/>
              <a:t>Variant Manager is the main facility that allows the user to manage variants used in conjunction with steps in a process. Users are able to define variants based on build data and then later assign these variants to specific steps in process manager </a:t>
            </a:r>
            <a:endParaRPr lang="fr-FR"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48" y="2235173"/>
            <a:ext cx="7157701" cy="4026206"/>
          </a:xfrm>
          <a:prstGeom prst="rect">
            <a:avLst/>
          </a:prstGeom>
        </p:spPr>
      </p:pic>
      <p:sp>
        <p:nvSpPr>
          <p:cNvPr id="6" name="TextBox 5"/>
          <p:cNvSpPr txBox="1"/>
          <p:nvPr/>
        </p:nvSpPr>
        <p:spPr>
          <a:xfrm>
            <a:off x="8067675" y="2235173"/>
            <a:ext cx="3562350" cy="4241546"/>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Variants </a:t>
            </a:r>
            <a:r>
              <a:rPr lang="en-GB" sz="1400" dirty="0">
                <a:latin typeface="+mj-lt"/>
                <a:ea typeface="Times New Roman" panose="02020603050405020304" pitchFamily="18" charset="0"/>
                <a:cs typeface="Times New Roman" panose="02020603050405020304" pitchFamily="18" charset="0"/>
              </a:rPr>
              <a:t>– List of variants in the open </a:t>
            </a:r>
            <a:r>
              <a:rPr lang="en-GB" sz="1400" dirty="0" smtClean="0">
                <a:latin typeface="+mj-lt"/>
                <a:ea typeface="Times New Roman" panose="02020603050405020304" pitchFamily="18" charset="0"/>
                <a:cs typeface="Times New Roman" panose="02020603050405020304" pitchFamily="18" charset="0"/>
              </a:rPr>
              <a:t>project</a:t>
            </a:r>
          </a:p>
          <a:p>
            <a:pPr marL="342900" lvl="0" indent="-342900">
              <a:lnSpc>
                <a:spcPct val="107000"/>
              </a:lnSpc>
              <a:spcAft>
                <a:spcPts val="0"/>
              </a:spcAft>
              <a:buFont typeface="+mj-lt"/>
              <a:buAutoNum type="arabicPeriod"/>
            </a:pPr>
            <a:endParaRPr lang="en-GB" sz="14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Configuration Settings – Pane that allows user to set rules for identifiers and general properties for variant project</a:t>
            </a:r>
          </a:p>
          <a:p>
            <a:pPr marL="342900" lvl="0" indent="-342900">
              <a:lnSpc>
                <a:spcPct val="107000"/>
              </a:lnSpc>
              <a:spcAft>
                <a:spcPts val="0"/>
              </a:spcAft>
              <a:buFont typeface="+mj-lt"/>
              <a:buAutoNum type="arabicPeriod"/>
            </a:pPr>
            <a:endParaRPr lang="en-GB" sz="14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Test </a:t>
            </a:r>
            <a:r>
              <a:rPr lang="en-GB" sz="1400" dirty="0">
                <a:latin typeface="+mj-lt"/>
                <a:ea typeface="Times New Roman" panose="02020603050405020304" pitchFamily="18" charset="0"/>
                <a:cs typeface="Times New Roman" panose="02020603050405020304" pitchFamily="18" charset="0"/>
              </a:rPr>
              <a:t>Serial/Scan-mode – Allows user to scan a barcode into Fusion as test </a:t>
            </a:r>
            <a:r>
              <a:rPr lang="en-GB" sz="1400" dirty="0" smtClean="0">
                <a:latin typeface="+mj-lt"/>
                <a:ea typeface="Times New Roman" panose="02020603050405020304" pitchFamily="18" charset="0"/>
                <a:cs typeface="Times New Roman" panose="02020603050405020304" pitchFamily="18" charset="0"/>
              </a:rPr>
              <a:t>data, </a:t>
            </a:r>
            <a:r>
              <a:rPr lang="en-GB" sz="1400" dirty="0">
                <a:latin typeface="+mj-lt"/>
                <a:ea typeface="Times New Roman" panose="02020603050405020304" pitchFamily="18" charset="0"/>
                <a:cs typeface="Times New Roman" panose="02020603050405020304" pitchFamily="18" charset="0"/>
              </a:rPr>
              <a:t>graphics show which variant apply to scanned/entered </a:t>
            </a:r>
            <a:r>
              <a:rPr lang="en-GB" sz="1400" dirty="0" smtClean="0">
                <a:latin typeface="+mj-lt"/>
                <a:ea typeface="Times New Roman" panose="02020603050405020304" pitchFamily="18" charset="0"/>
                <a:cs typeface="Times New Roman" panose="02020603050405020304" pitchFamily="18" charset="0"/>
              </a:rPr>
              <a:t>barcode</a:t>
            </a:r>
          </a:p>
          <a:p>
            <a:pPr marL="342900" lvl="0" indent="-342900">
              <a:lnSpc>
                <a:spcPct val="107000"/>
              </a:lnSpc>
              <a:spcAft>
                <a:spcPts val="0"/>
              </a:spcAft>
              <a:buFont typeface="+mj-lt"/>
              <a:buAutoNum type="arabicPeriod"/>
            </a:pPr>
            <a:endParaRPr lang="en-GB" sz="14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Variant </a:t>
            </a:r>
            <a:r>
              <a:rPr lang="en-GB" sz="1400" dirty="0">
                <a:latin typeface="+mj-lt"/>
                <a:ea typeface="Times New Roman" panose="02020603050405020304" pitchFamily="18" charset="0"/>
                <a:cs typeface="Times New Roman" panose="02020603050405020304" pitchFamily="18" charset="0"/>
              </a:rPr>
              <a:t>Configuration – Opens Variant Configuration </a:t>
            </a:r>
            <a:r>
              <a:rPr lang="en-GB" sz="1400" dirty="0" smtClean="0">
                <a:latin typeface="+mj-lt"/>
                <a:ea typeface="Times New Roman" panose="02020603050405020304" pitchFamily="18" charset="0"/>
                <a:cs typeface="Times New Roman" panose="02020603050405020304" pitchFamily="18" charset="0"/>
              </a:rPr>
              <a:t>Pane</a:t>
            </a:r>
          </a:p>
          <a:p>
            <a:pPr marL="342900" lvl="0" indent="-342900">
              <a:lnSpc>
                <a:spcPct val="107000"/>
              </a:lnSpc>
              <a:spcAft>
                <a:spcPts val="0"/>
              </a:spcAft>
              <a:buFont typeface="+mj-lt"/>
              <a:buAutoNum type="arabicPeriod"/>
            </a:pPr>
            <a:endParaRPr lang="en-GB" sz="14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Variant </a:t>
            </a:r>
            <a:r>
              <a:rPr lang="en-GB" sz="1400" dirty="0">
                <a:latin typeface="+mj-lt"/>
                <a:ea typeface="Times New Roman" panose="02020603050405020304" pitchFamily="18" charset="0"/>
                <a:cs typeface="Times New Roman" panose="02020603050405020304" pitchFamily="18" charset="0"/>
              </a:rPr>
              <a:t>Item – Opens Variant Item Pane</a:t>
            </a:r>
          </a:p>
        </p:txBody>
      </p:sp>
    </p:spTree>
    <p:extLst>
      <p:ext uri="{BB962C8B-B14F-4D97-AF65-F5344CB8AC3E}">
        <p14:creationId xmlns:p14="http://schemas.microsoft.com/office/powerpoint/2010/main" val="2612454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rotWithShape="1">
          <a:blip r:embed="rId2"/>
          <a:srcRect r="30374"/>
          <a:stretch/>
        </p:blipFill>
        <p:spPr>
          <a:xfrm>
            <a:off x="595648" y="2373561"/>
            <a:ext cx="6290927" cy="3009421"/>
          </a:xfrm>
          <a:prstGeom prst="rect">
            <a:avLst/>
          </a:prstGeom>
        </p:spPr>
      </p:pic>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16</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err="1" smtClean="0"/>
              <a:t>What</a:t>
            </a:r>
            <a:r>
              <a:rPr lang="fr-FR" altLang="en-US" kern="0" dirty="0" smtClean="0"/>
              <a:t> </a:t>
            </a:r>
            <a:r>
              <a:rPr lang="fr-FR" altLang="en-US" kern="0" dirty="0" err="1" smtClean="0"/>
              <a:t>is</a:t>
            </a:r>
            <a:r>
              <a:rPr lang="fr-FR" altLang="en-US" kern="0" dirty="0" smtClean="0"/>
              <a:t> a variant?</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sp>
        <p:nvSpPr>
          <p:cNvPr id="8" name="ZoneTexte 2"/>
          <p:cNvSpPr txBox="1"/>
          <p:nvPr/>
        </p:nvSpPr>
        <p:spPr>
          <a:xfrm>
            <a:off x="545288" y="1257135"/>
            <a:ext cx="10960912" cy="923330"/>
          </a:xfrm>
          <a:prstGeom prst="rect">
            <a:avLst/>
          </a:prstGeom>
          <a:noFill/>
        </p:spPr>
        <p:txBody>
          <a:bodyPr wrap="square" rtlCol="0">
            <a:spAutoFit/>
          </a:bodyPr>
          <a:lstStyle/>
          <a:p>
            <a:r>
              <a:rPr lang="en-GB" sz="1800" dirty="0" smtClean="0"/>
              <a:t>In a process we are supplied build data from a higher level system or user input. This is checked against the list of variants and their criteria. If a step in a process is associated to this variant then it is used in the cycle, otherwise it is filtered out and ignored.</a:t>
            </a:r>
            <a:endParaRPr lang="fr-FR" sz="2000" dirty="0"/>
          </a:p>
        </p:txBody>
      </p:sp>
      <p:sp>
        <p:nvSpPr>
          <p:cNvPr id="2" name="TextBox 1"/>
          <p:cNvSpPr txBox="1"/>
          <p:nvPr/>
        </p:nvSpPr>
        <p:spPr>
          <a:xfrm>
            <a:off x="7231165" y="3021387"/>
            <a:ext cx="4162425" cy="1477328"/>
          </a:xfrm>
          <a:prstGeom prst="rect">
            <a:avLst/>
          </a:prstGeom>
          <a:noFill/>
        </p:spPr>
        <p:txBody>
          <a:bodyPr wrap="square" rtlCol="0">
            <a:spAutoFit/>
          </a:bodyPr>
          <a:lstStyle/>
          <a:p>
            <a:r>
              <a:rPr lang="en-GB" sz="1800" dirty="0" smtClean="0"/>
              <a:t>Example:</a:t>
            </a:r>
          </a:p>
          <a:p>
            <a:r>
              <a:rPr lang="en-GB" sz="1800" dirty="0" smtClean="0"/>
              <a:t>If the build data had an ‘A’ in character position one that it is identified as Variant ‘A’ and would use any steps that this variant has been selected on.</a:t>
            </a:r>
            <a:endParaRPr lang="en-GB" sz="1800" dirty="0"/>
          </a:p>
        </p:txBody>
      </p:sp>
    </p:spTree>
    <p:extLst>
      <p:ext uri="{BB962C8B-B14F-4D97-AF65-F5344CB8AC3E}">
        <p14:creationId xmlns:p14="http://schemas.microsoft.com/office/powerpoint/2010/main" val="648061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17</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Variant Item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1231106"/>
          </a:xfrm>
          <a:prstGeom prst="rect">
            <a:avLst/>
          </a:prstGeom>
          <a:noFill/>
        </p:spPr>
        <p:txBody>
          <a:bodyPr wrap="square" rtlCol="0">
            <a:spAutoFit/>
          </a:bodyPr>
          <a:lstStyle/>
          <a:p>
            <a:r>
              <a:rPr lang="en-GB" sz="1800" dirty="0" smtClean="0"/>
              <a:t>In Variant Manager, a user can create a variant and then defines rules for each character. A variant is seen as applicable if all conditions of the variant have been met. Once a variant has been created, the user can click each character to bring up the below menu to set rules. </a:t>
            </a:r>
            <a:endParaRPr lang="fr-FR" sz="2000" dirty="0" smtClean="0"/>
          </a:p>
          <a:p>
            <a:pPr marL="342900" indent="-342900">
              <a:buFont typeface="Arial" panose="020B0604020202020204" pitchFamily="34" charset="0"/>
              <a:buChar char="•"/>
            </a:pPr>
            <a:endParaRPr lang="fr-FR" sz="2000" dirty="0"/>
          </a:p>
        </p:txBody>
      </p:sp>
      <p:sp>
        <p:nvSpPr>
          <p:cNvPr id="3" name="TextBox 2"/>
          <p:cNvSpPr txBox="1"/>
          <p:nvPr/>
        </p:nvSpPr>
        <p:spPr>
          <a:xfrm>
            <a:off x="3826888" y="3024705"/>
            <a:ext cx="7296150" cy="646331"/>
          </a:xfrm>
          <a:prstGeom prst="rect">
            <a:avLst/>
          </a:prstGeom>
          <a:noFill/>
        </p:spPr>
        <p:txBody>
          <a:bodyPr wrap="square" rtlCol="0">
            <a:spAutoFit/>
          </a:bodyPr>
          <a:lstStyle/>
          <a:p>
            <a:r>
              <a:rPr lang="en-GB" sz="1800" dirty="0" smtClean="0"/>
              <a:t>As seen here, the variant is “Tooling” and Character 3 must = x for the variant to be used in a process.</a:t>
            </a:r>
            <a:endParaRPr lang="en-GB"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48" y="2686050"/>
            <a:ext cx="2904698" cy="2186504"/>
          </a:xfrm>
          <a:prstGeom prst="rect">
            <a:avLst/>
          </a:prstGeom>
        </p:spPr>
      </p:pic>
    </p:spTree>
    <p:extLst>
      <p:ext uri="{BB962C8B-B14F-4D97-AF65-F5344CB8AC3E}">
        <p14:creationId xmlns:p14="http://schemas.microsoft.com/office/powerpoint/2010/main" val="332210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18</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Module</a:t>
            </a:r>
            <a:r>
              <a:rPr lang="fr-FR" altLang="en-US" kern="0" dirty="0" smtClean="0"/>
              <a:t> </a:t>
            </a:r>
            <a:r>
              <a:rPr lang="fr-FR" altLang="en-US" kern="0" dirty="0" smtClean="0"/>
              <a:t>Manager Overview</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923330"/>
          </a:xfrm>
          <a:prstGeom prst="rect">
            <a:avLst/>
          </a:prstGeom>
          <a:noFill/>
        </p:spPr>
        <p:txBody>
          <a:bodyPr wrap="square" rtlCol="0">
            <a:spAutoFit/>
          </a:bodyPr>
          <a:lstStyle/>
          <a:p>
            <a:r>
              <a:rPr lang="en-GB" sz="1800" dirty="0"/>
              <a:t>Module Manager allows the user to manage settings and configurations used on module </a:t>
            </a:r>
            <a:r>
              <a:rPr lang="en-GB" sz="1800" dirty="0" smtClean="0"/>
              <a:t>devices such as Builder and Tracker. </a:t>
            </a:r>
            <a:r>
              <a:rPr lang="en-GB" sz="1800" dirty="0"/>
              <a:t>I</a:t>
            </a:r>
            <a:r>
              <a:rPr lang="en-GB" sz="1800" dirty="0" smtClean="0"/>
              <a:t>t </a:t>
            </a:r>
            <a:r>
              <a:rPr lang="en-GB" sz="1800" dirty="0"/>
              <a:t>allows the user to define the </a:t>
            </a:r>
            <a:r>
              <a:rPr lang="en-GB" sz="1800" dirty="0" smtClean="0"/>
              <a:t>configuration used in these devices and deploy them remotely to the stations.</a:t>
            </a:r>
            <a:endParaRPr lang="fr-FR" sz="2000" dirty="0"/>
          </a:p>
        </p:txBody>
      </p:sp>
      <p:sp>
        <p:nvSpPr>
          <p:cNvPr id="6" name="TextBox 5"/>
          <p:cNvSpPr txBox="1"/>
          <p:nvPr/>
        </p:nvSpPr>
        <p:spPr>
          <a:xfrm>
            <a:off x="8067675" y="2235173"/>
            <a:ext cx="3562350" cy="2858475"/>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400" dirty="0">
                <a:latin typeface="+mj-lt"/>
                <a:ea typeface="Times New Roman" panose="02020603050405020304" pitchFamily="18" charset="0"/>
                <a:cs typeface="Times New Roman" panose="02020603050405020304" pitchFamily="18" charset="0"/>
              </a:rPr>
              <a:t>Modules - List of modules in the open </a:t>
            </a:r>
            <a:r>
              <a:rPr lang="en-GB" sz="1400" dirty="0" smtClean="0">
                <a:latin typeface="+mj-lt"/>
                <a:ea typeface="Times New Roman" panose="02020603050405020304" pitchFamily="18" charset="0"/>
                <a:cs typeface="Times New Roman" panose="02020603050405020304" pitchFamily="18" charset="0"/>
              </a:rPr>
              <a:t>project</a:t>
            </a:r>
          </a:p>
          <a:p>
            <a:pPr marL="342900" lvl="0" indent="-342900">
              <a:lnSpc>
                <a:spcPct val="107000"/>
              </a:lnSpc>
              <a:spcAft>
                <a:spcPts val="0"/>
              </a:spcAft>
              <a:buFont typeface="+mj-lt"/>
              <a:buAutoNum type="arabicPeriod"/>
            </a:pPr>
            <a:endParaRPr lang="en-GB" sz="14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a:latin typeface="+mj-lt"/>
                <a:ea typeface="Times New Roman" panose="02020603050405020304" pitchFamily="18" charset="0"/>
                <a:cs typeface="Times New Roman" panose="02020603050405020304" pitchFamily="18" charset="0"/>
              </a:rPr>
              <a:t>New Module – Allows the user to add a new module to the current project</a:t>
            </a:r>
            <a:endParaRPr lang="en-GB" sz="18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endParaRPr lang="en-GB" sz="1400" dirty="0" smtClean="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Save </a:t>
            </a:r>
            <a:r>
              <a:rPr lang="en-GB" sz="1400" dirty="0">
                <a:latin typeface="+mj-lt"/>
                <a:ea typeface="Times New Roman" panose="02020603050405020304" pitchFamily="18" charset="0"/>
                <a:cs typeface="Times New Roman" panose="02020603050405020304" pitchFamily="18" charset="0"/>
              </a:rPr>
              <a:t>Module – Allows the user to save any changes made to the open </a:t>
            </a:r>
            <a:r>
              <a:rPr lang="en-GB" sz="1400" dirty="0" smtClean="0">
                <a:latin typeface="+mj-lt"/>
                <a:ea typeface="Times New Roman" panose="02020603050405020304" pitchFamily="18" charset="0"/>
                <a:cs typeface="Times New Roman" panose="02020603050405020304" pitchFamily="18" charset="0"/>
              </a:rPr>
              <a:t>module</a:t>
            </a:r>
          </a:p>
          <a:p>
            <a:pPr marL="342900" lvl="0" indent="-342900">
              <a:lnSpc>
                <a:spcPct val="107000"/>
              </a:lnSpc>
              <a:spcAft>
                <a:spcPts val="0"/>
              </a:spcAft>
              <a:buFont typeface="+mj-lt"/>
              <a:buAutoNum type="arabicPeriod"/>
            </a:pPr>
            <a:endParaRPr lang="en-GB" sz="1400" dirty="0" smtClean="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Cancel </a:t>
            </a:r>
            <a:r>
              <a:rPr lang="en-GB" sz="1400" dirty="0">
                <a:latin typeface="+mj-lt"/>
                <a:ea typeface="Times New Roman" panose="02020603050405020304" pitchFamily="18" charset="0"/>
                <a:cs typeface="Times New Roman" panose="02020603050405020304" pitchFamily="18" charset="0"/>
              </a:rPr>
              <a:t>– Allows the user to close the open module’s properties</a:t>
            </a:r>
            <a:endParaRPr lang="en-GB" sz="1800" dirty="0">
              <a:effectLst/>
              <a:latin typeface="+mj-lt"/>
              <a:ea typeface="Calibri" panose="020F0502020204030204" pitchFamily="34" charset="0"/>
              <a:cs typeface="Times New Roman" panose="02020603050405020304" pitchFamily="18" charset="0"/>
            </a:endParaRPr>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595648" y="2254223"/>
            <a:ext cx="7157701" cy="4026206"/>
          </a:xfrm>
          <a:prstGeom prst="rect">
            <a:avLst/>
          </a:prstGeom>
          <a:solidFill>
            <a:srgbClr val="FFFFFF">
              <a:shade val="85000"/>
            </a:srgbClr>
          </a:solidFill>
          <a:ln w="1905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6997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19</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Station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076160"/>
            <a:ext cx="10960912" cy="954107"/>
          </a:xfrm>
          <a:prstGeom prst="rect">
            <a:avLst/>
          </a:prstGeom>
          <a:noFill/>
        </p:spPr>
        <p:txBody>
          <a:bodyPr wrap="square" rtlCol="0">
            <a:spAutoFit/>
          </a:bodyPr>
          <a:lstStyle/>
          <a:p>
            <a:r>
              <a:rPr lang="en-GB" sz="1800" dirty="0" smtClean="0"/>
              <a:t>Once a module has been created/opened the user has the options to change the configuration of the module device.</a:t>
            </a:r>
            <a:endParaRPr lang="fr-FR" sz="2000" dirty="0" smtClean="0"/>
          </a:p>
          <a:p>
            <a:pPr marL="342900" indent="-342900">
              <a:buFont typeface="Arial" panose="020B0604020202020204" pitchFamily="34" charset="0"/>
              <a:buChar char="•"/>
            </a:pPr>
            <a:endParaRPr lang="fr-FR" sz="2000" dirty="0"/>
          </a:p>
        </p:txBody>
      </p:sp>
      <p:sp>
        <p:nvSpPr>
          <p:cNvPr id="3" name="TextBox 2"/>
          <p:cNvSpPr txBox="1"/>
          <p:nvPr/>
        </p:nvSpPr>
        <p:spPr>
          <a:xfrm>
            <a:off x="3904279" y="1814261"/>
            <a:ext cx="7296150" cy="4031873"/>
          </a:xfrm>
          <a:prstGeom prst="rect">
            <a:avLst/>
          </a:prstGeom>
          <a:noFill/>
        </p:spPr>
        <p:txBody>
          <a:bodyPr wrap="square" rtlCol="0">
            <a:spAutoFit/>
          </a:bodyPr>
          <a:lstStyle/>
          <a:p>
            <a:r>
              <a:rPr lang="en-GB" sz="1600" b="1" dirty="0" smtClean="0"/>
              <a:t>Infinity Builder</a:t>
            </a:r>
          </a:p>
          <a:p>
            <a:r>
              <a:rPr lang="en-GB" sz="1600" dirty="0" smtClean="0"/>
              <a:t>Builder takes data from a high level system or through manual input to create a list of build data. This data is then automatically sent to all connected Infinity devices so that they do not have a need for scanning build data manually.</a:t>
            </a:r>
          </a:p>
          <a:p>
            <a:endParaRPr lang="en-GB" sz="1600" dirty="0"/>
          </a:p>
          <a:p>
            <a:endParaRPr lang="en-GB" sz="1600" dirty="0" smtClean="0"/>
          </a:p>
          <a:p>
            <a:endParaRPr lang="en-GB" sz="1600" dirty="0"/>
          </a:p>
          <a:p>
            <a:endParaRPr lang="en-GB" sz="1600" dirty="0" smtClean="0"/>
          </a:p>
          <a:p>
            <a:endParaRPr lang="en-GB" sz="1600" dirty="0" smtClean="0"/>
          </a:p>
          <a:p>
            <a:endParaRPr lang="en-GB" sz="1600" dirty="0"/>
          </a:p>
          <a:p>
            <a:endParaRPr lang="en-GB" sz="1600" dirty="0"/>
          </a:p>
          <a:p>
            <a:r>
              <a:rPr lang="en-GB" sz="1600" dirty="0" smtClean="0"/>
              <a:t>Available Configuration Settings</a:t>
            </a:r>
            <a:r>
              <a:rPr lang="en-GB" sz="1600" dirty="0"/>
              <a:t> </a:t>
            </a:r>
            <a:r>
              <a:rPr lang="en-GB" sz="1600" dirty="0" smtClean="0"/>
              <a:t>define:</a:t>
            </a:r>
          </a:p>
          <a:p>
            <a:pPr marL="285750" indent="-285750">
              <a:buFontTx/>
              <a:buChar char="-"/>
            </a:pPr>
            <a:r>
              <a:rPr lang="en-GB" sz="1600" dirty="0" smtClean="0"/>
              <a:t>Where the devices build source comes from</a:t>
            </a:r>
          </a:p>
          <a:p>
            <a:pPr marL="285750" indent="-285750">
              <a:buFontTx/>
              <a:buChar char="-"/>
            </a:pPr>
            <a:r>
              <a:rPr lang="en-GB" sz="1600" dirty="0" smtClean="0"/>
              <a:t>The number of builds in the queue at any one time</a:t>
            </a:r>
          </a:p>
          <a:p>
            <a:pPr marL="285750" indent="-285750">
              <a:buFontTx/>
              <a:buChar char="-"/>
            </a:pPr>
            <a:r>
              <a:rPr lang="en-GB" sz="1600" dirty="0" smtClean="0"/>
              <a:t>The UID and SEQ in the data</a:t>
            </a:r>
          </a:p>
          <a:p>
            <a:pPr marL="285750" indent="-285750">
              <a:buFontTx/>
              <a:buChar char="-"/>
            </a:pPr>
            <a:r>
              <a:rPr lang="en-GB" sz="1600" dirty="0" smtClean="0"/>
              <a:t>Whether a user of Builder has the ability to print individual tickets</a:t>
            </a:r>
            <a:endParaRPr lang="en-GB" sz="1600" dirty="0" smtClean="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22678" y="2391569"/>
            <a:ext cx="3204210" cy="3257550"/>
          </a:xfrm>
          <a:prstGeom prst="rect">
            <a:avLst/>
          </a:prstGeom>
          <a:ln w="19050">
            <a:noFill/>
          </a:ln>
        </p:spPr>
      </p:pic>
      <p:pic>
        <p:nvPicPr>
          <p:cNvPr id="2" name="Picture 1"/>
          <p:cNvPicPr>
            <a:picLocks noChangeAspect="1"/>
          </p:cNvPicPr>
          <p:nvPr/>
        </p:nvPicPr>
        <p:blipFill>
          <a:blip r:embed="rId3"/>
          <a:stretch>
            <a:fillRect/>
          </a:stretch>
        </p:blipFill>
        <p:spPr>
          <a:xfrm>
            <a:off x="622679" y="1815306"/>
            <a:ext cx="3204210" cy="4560867"/>
          </a:xfrm>
          <a:prstGeom prst="rect">
            <a:avLst/>
          </a:prstGeom>
        </p:spPr>
      </p:pic>
    </p:spTree>
    <p:extLst>
      <p:ext uri="{BB962C8B-B14F-4D97-AF65-F5344CB8AC3E}">
        <p14:creationId xmlns:p14="http://schemas.microsoft.com/office/powerpoint/2010/main" val="296263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1"/>
          </p:nvPr>
        </p:nvSpPr>
        <p:spPr/>
        <p:txBody>
          <a:bodyPr/>
          <a:lstStyle/>
          <a:p>
            <a:fld id="{C138D7D0-67D1-4271-93A8-442C99C01352}" type="slidenum">
              <a:rPr lang="fr-FR" altLang="en-US"/>
              <a:pPr/>
              <a:t>2</a:t>
            </a:fld>
            <a:endParaRPr lang="fr-FR" altLang="en-US" dirty="0"/>
          </a:p>
        </p:txBody>
      </p:sp>
      <p:sp>
        <p:nvSpPr>
          <p:cNvPr id="6" name="Rectangle 5"/>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endParaRPr lang="en-US" dirty="0"/>
          </a:p>
        </p:txBody>
      </p:sp>
      <p:sp>
        <p:nvSpPr>
          <p:cNvPr id="7" name="Rectangle 6"/>
          <p:cNvSpPr/>
          <p:nvPr/>
        </p:nvSpPr>
        <p:spPr>
          <a:xfrm>
            <a:off x="7706" y="715"/>
            <a:ext cx="2210718"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Revision</a:t>
            </a:r>
            <a:endParaRPr lang="fr-FR" b="1" i="1" dirty="0"/>
          </a:p>
        </p:txBody>
      </p:sp>
      <p:graphicFrame>
        <p:nvGraphicFramePr>
          <p:cNvPr id="9" name="Tableau 8"/>
          <p:cNvGraphicFramePr>
            <a:graphicFrameLocks noGrp="1"/>
          </p:cNvGraphicFramePr>
          <p:nvPr>
            <p:extLst>
              <p:ext uri="{D42A27DB-BD31-4B8C-83A1-F6EECF244321}">
                <p14:modId xmlns:p14="http://schemas.microsoft.com/office/powerpoint/2010/main" val="1821623719"/>
              </p:ext>
            </p:extLst>
          </p:nvPr>
        </p:nvGraphicFramePr>
        <p:xfrm>
          <a:off x="1897063" y="909454"/>
          <a:ext cx="8038674" cy="4728504"/>
        </p:xfrm>
        <a:graphic>
          <a:graphicData uri="http://schemas.openxmlformats.org/drawingml/2006/table">
            <a:tbl>
              <a:tblPr/>
              <a:tblGrid>
                <a:gridCol w="991103"/>
                <a:gridCol w="880946"/>
                <a:gridCol w="4995747"/>
                <a:gridCol w="1170878"/>
              </a:tblGrid>
              <a:tr h="4076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Revision n°</a:t>
                      </a: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smtClean="0">
                          <a:ln>
                            <a:noFill/>
                          </a:ln>
                          <a:solidFill>
                            <a:schemeClr val="tx1"/>
                          </a:solidFill>
                          <a:effectLst/>
                          <a:latin typeface="Arial" pitchFamily="34" charset="0"/>
                          <a:ea typeface="宋体" pitchFamily="2" charset="-122"/>
                          <a:cs typeface="Times New Roman" pitchFamily="18" charset="0"/>
                        </a:rPr>
                        <a:t>Date </a:t>
                      </a: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smtClean="0">
                          <a:ln>
                            <a:noFill/>
                          </a:ln>
                          <a:solidFill>
                            <a:schemeClr val="tx1"/>
                          </a:solidFill>
                          <a:effectLst/>
                          <a:latin typeface="Arial" pitchFamily="34" charset="0"/>
                          <a:ea typeface="宋体" pitchFamily="2" charset="-122"/>
                          <a:cs typeface="Times New Roman" pitchFamily="18" charset="0"/>
                        </a:rPr>
                        <a:t>Modification</a:t>
                      </a: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smtClean="0">
                          <a:ln>
                            <a:noFill/>
                          </a:ln>
                          <a:solidFill>
                            <a:schemeClr val="tx1"/>
                          </a:solidFill>
                          <a:effectLst/>
                          <a:latin typeface="Arial" pitchFamily="34" charset="0"/>
                          <a:ea typeface="宋体" pitchFamily="2" charset="-122"/>
                          <a:cs typeface="Times New Roman" pitchFamily="18" charset="0"/>
                        </a:rPr>
                        <a:t>Author</a:t>
                      </a: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1.0</a:t>
                      </a: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09/11/2015</a:t>
                      </a: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Creation</a:t>
                      </a: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XRI / APA</a:t>
                      </a: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1.1</a:t>
                      </a: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25/01/2016</a:t>
                      </a: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Update document to </a:t>
                      </a:r>
                      <a:r>
                        <a:rPr kumimoji="0" lang="fr-FR" sz="11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be</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fr-FR" sz="11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accurate</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fr-FR" sz="11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with</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v6.0.44.528</a:t>
                      </a: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APA</a:t>
                      </a: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2.0</a:t>
                      </a: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05/05/2016</a:t>
                      </a: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Update document to </a:t>
                      </a:r>
                      <a:r>
                        <a:rPr kumimoji="0" lang="fr-FR" sz="11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be</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fr-FR" sz="11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accurate</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fr-FR" sz="11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with</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v6.3.13.1371</a:t>
                      </a: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APA</a:t>
                      </a: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2.0</a:t>
                      </a: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11/05/2016</a:t>
                      </a:r>
                      <a:endPar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Update document to </a:t>
                      </a:r>
                      <a:r>
                        <a:rPr kumimoji="0" lang="fr-FR" sz="11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be</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fr-FR" sz="11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accurate</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fr-FR" sz="11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with</a:t>
                      </a:r>
                      <a:r>
                        <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v6.4.x.x</a:t>
                      </a: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APA</a:t>
                      </a: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68580" marR="68580" marT="36197" marB="361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07702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20</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Station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076160"/>
            <a:ext cx="10960912" cy="954107"/>
          </a:xfrm>
          <a:prstGeom prst="rect">
            <a:avLst/>
          </a:prstGeom>
          <a:noFill/>
        </p:spPr>
        <p:txBody>
          <a:bodyPr wrap="square" rtlCol="0">
            <a:spAutoFit/>
          </a:bodyPr>
          <a:lstStyle/>
          <a:p>
            <a:r>
              <a:rPr lang="en-GB" sz="1800" dirty="0" smtClean="0"/>
              <a:t>Once a module has been created/opened the user has the options to change the configuration of the module device.</a:t>
            </a:r>
            <a:endParaRPr lang="fr-FR" sz="2000" dirty="0" smtClean="0"/>
          </a:p>
          <a:p>
            <a:pPr marL="342900" indent="-342900">
              <a:buFont typeface="Arial" panose="020B0604020202020204" pitchFamily="34" charset="0"/>
              <a:buChar char="•"/>
            </a:pPr>
            <a:endParaRPr lang="fr-FR" sz="2000" dirty="0"/>
          </a:p>
        </p:txBody>
      </p:sp>
      <p:sp>
        <p:nvSpPr>
          <p:cNvPr id="3" name="TextBox 2"/>
          <p:cNvSpPr txBox="1"/>
          <p:nvPr/>
        </p:nvSpPr>
        <p:spPr>
          <a:xfrm>
            <a:off x="3904279" y="1814261"/>
            <a:ext cx="7296150" cy="4031873"/>
          </a:xfrm>
          <a:prstGeom prst="rect">
            <a:avLst/>
          </a:prstGeom>
          <a:noFill/>
        </p:spPr>
        <p:txBody>
          <a:bodyPr wrap="square" rtlCol="0">
            <a:spAutoFit/>
          </a:bodyPr>
          <a:lstStyle/>
          <a:p>
            <a:r>
              <a:rPr lang="en-GB" sz="1600" b="1" dirty="0" smtClean="0"/>
              <a:t>Infinity Builder</a:t>
            </a:r>
          </a:p>
          <a:p>
            <a:r>
              <a:rPr lang="en-GB" sz="1600" dirty="0" smtClean="0"/>
              <a:t>Builder takes data from a high level system or through manual input to create a list of build data. This data is then automatically sent to all connected Infinity devices so that they do not have a need for scanning build data manually.</a:t>
            </a:r>
          </a:p>
          <a:p>
            <a:endParaRPr lang="en-GB" sz="1600" dirty="0"/>
          </a:p>
          <a:p>
            <a:endParaRPr lang="en-GB" sz="1600" dirty="0" smtClean="0"/>
          </a:p>
          <a:p>
            <a:endParaRPr lang="en-GB" sz="1600" dirty="0"/>
          </a:p>
          <a:p>
            <a:endParaRPr lang="en-GB" sz="1600" dirty="0" smtClean="0"/>
          </a:p>
          <a:p>
            <a:endParaRPr lang="en-GB" sz="1600" dirty="0" smtClean="0"/>
          </a:p>
          <a:p>
            <a:endParaRPr lang="en-GB" sz="1600" dirty="0"/>
          </a:p>
          <a:p>
            <a:endParaRPr lang="en-GB" sz="1600" dirty="0"/>
          </a:p>
          <a:p>
            <a:r>
              <a:rPr lang="en-GB" sz="1600" dirty="0" smtClean="0"/>
              <a:t>Available Configuration Settings</a:t>
            </a:r>
            <a:r>
              <a:rPr lang="en-GB" sz="1600" dirty="0"/>
              <a:t> </a:t>
            </a:r>
            <a:r>
              <a:rPr lang="en-GB" sz="1600" dirty="0" smtClean="0"/>
              <a:t>define:</a:t>
            </a:r>
          </a:p>
          <a:p>
            <a:pPr marL="285750" indent="-285750">
              <a:buFontTx/>
              <a:buChar char="-"/>
            </a:pPr>
            <a:r>
              <a:rPr lang="en-GB" sz="1600" dirty="0" smtClean="0"/>
              <a:t>Where the devices build source comes from</a:t>
            </a:r>
          </a:p>
          <a:p>
            <a:pPr marL="285750" indent="-285750">
              <a:buFontTx/>
              <a:buChar char="-"/>
            </a:pPr>
            <a:r>
              <a:rPr lang="en-GB" sz="1600" dirty="0" smtClean="0"/>
              <a:t>The number of builds in the queue at any one time</a:t>
            </a:r>
          </a:p>
          <a:p>
            <a:pPr marL="285750" indent="-285750">
              <a:buFontTx/>
              <a:buChar char="-"/>
            </a:pPr>
            <a:r>
              <a:rPr lang="en-GB" sz="1600" dirty="0" smtClean="0"/>
              <a:t>The UID and SEQ in the data</a:t>
            </a:r>
          </a:p>
          <a:p>
            <a:pPr marL="285750" indent="-285750">
              <a:buFontTx/>
              <a:buChar char="-"/>
            </a:pPr>
            <a:r>
              <a:rPr lang="en-GB" sz="1600" dirty="0" smtClean="0"/>
              <a:t>Whether a user of Builder has the ability to print individual tickets</a:t>
            </a:r>
            <a:endParaRPr lang="en-GB" sz="1600" dirty="0" smtClean="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22678" y="2391569"/>
            <a:ext cx="3204210" cy="3257550"/>
          </a:xfrm>
          <a:prstGeom prst="rect">
            <a:avLst/>
          </a:prstGeom>
          <a:ln w="19050">
            <a:noFill/>
          </a:ln>
        </p:spPr>
      </p:pic>
      <p:pic>
        <p:nvPicPr>
          <p:cNvPr id="2" name="Picture 1"/>
          <p:cNvPicPr>
            <a:picLocks noChangeAspect="1"/>
          </p:cNvPicPr>
          <p:nvPr/>
        </p:nvPicPr>
        <p:blipFill>
          <a:blip r:embed="rId3"/>
          <a:stretch>
            <a:fillRect/>
          </a:stretch>
        </p:blipFill>
        <p:spPr>
          <a:xfrm>
            <a:off x="622679" y="1815306"/>
            <a:ext cx="3204210" cy="4560867"/>
          </a:xfrm>
          <a:prstGeom prst="rect">
            <a:avLst/>
          </a:prstGeom>
        </p:spPr>
      </p:pic>
    </p:spTree>
    <p:extLst>
      <p:ext uri="{BB962C8B-B14F-4D97-AF65-F5344CB8AC3E}">
        <p14:creationId xmlns:p14="http://schemas.microsoft.com/office/powerpoint/2010/main" val="194276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21</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Station Manager Overview</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646331"/>
          </a:xfrm>
          <a:prstGeom prst="rect">
            <a:avLst/>
          </a:prstGeom>
          <a:noFill/>
        </p:spPr>
        <p:txBody>
          <a:bodyPr wrap="square" rtlCol="0">
            <a:spAutoFit/>
          </a:bodyPr>
          <a:lstStyle/>
          <a:p>
            <a:r>
              <a:rPr lang="en-GB" sz="1800" dirty="0"/>
              <a:t>Station Manager allows the user of CVI Fusion to create and organise stations within a project. The facility also gives the user options to change critical settings to do with stations within the open project.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49" y="2235173"/>
            <a:ext cx="7157699" cy="4026206"/>
          </a:xfrm>
          <a:prstGeom prst="rect">
            <a:avLst/>
          </a:prstGeom>
        </p:spPr>
      </p:pic>
      <p:sp>
        <p:nvSpPr>
          <p:cNvPr id="6" name="TextBox 5"/>
          <p:cNvSpPr txBox="1"/>
          <p:nvPr/>
        </p:nvSpPr>
        <p:spPr>
          <a:xfrm>
            <a:off x="8067675" y="2235173"/>
            <a:ext cx="3562350" cy="1228157"/>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Stations </a:t>
            </a:r>
            <a:r>
              <a:rPr lang="en-GB" sz="1400" dirty="0">
                <a:latin typeface="+mj-lt"/>
                <a:ea typeface="Times New Roman" panose="02020603050405020304" pitchFamily="18" charset="0"/>
                <a:cs typeface="Times New Roman" panose="02020603050405020304" pitchFamily="18" charset="0"/>
              </a:rPr>
              <a:t>– List of stations within open project including station </a:t>
            </a:r>
            <a:r>
              <a:rPr lang="en-GB" sz="1400" dirty="0" smtClean="0">
                <a:latin typeface="+mj-lt"/>
                <a:ea typeface="Times New Roman" panose="02020603050405020304" pitchFamily="18" charset="0"/>
                <a:cs typeface="Times New Roman" panose="02020603050405020304" pitchFamily="18" charset="0"/>
              </a:rPr>
              <a:t>status</a:t>
            </a:r>
          </a:p>
          <a:p>
            <a:pPr marL="342900" lvl="0" indent="-342900">
              <a:lnSpc>
                <a:spcPct val="107000"/>
              </a:lnSpc>
              <a:spcAft>
                <a:spcPts val="0"/>
              </a:spcAft>
              <a:buFont typeface="+mj-lt"/>
              <a:buAutoNum type="arabicPeriod"/>
            </a:pPr>
            <a:endParaRPr lang="en-GB" sz="14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smtClean="0">
                <a:latin typeface="+mj-lt"/>
                <a:ea typeface="Times New Roman" panose="02020603050405020304" pitchFamily="18" charset="0"/>
                <a:cs typeface="Times New Roman" panose="02020603050405020304" pitchFamily="18" charset="0"/>
              </a:rPr>
              <a:t>Station </a:t>
            </a:r>
            <a:r>
              <a:rPr lang="en-GB" sz="1400" dirty="0">
                <a:latin typeface="+mj-lt"/>
                <a:ea typeface="Times New Roman" panose="02020603050405020304" pitchFamily="18" charset="0"/>
                <a:cs typeface="Times New Roman" panose="02020603050405020304" pitchFamily="18" charset="0"/>
              </a:rPr>
              <a:t>Properties – Lists all configurable properties within a station</a:t>
            </a:r>
          </a:p>
        </p:txBody>
      </p:sp>
    </p:spTree>
    <p:extLst>
      <p:ext uri="{BB962C8B-B14F-4D97-AF65-F5344CB8AC3E}">
        <p14:creationId xmlns:p14="http://schemas.microsoft.com/office/powerpoint/2010/main" val="176760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22</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Station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1231106"/>
          </a:xfrm>
          <a:prstGeom prst="rect">
            <a:avLst/>
          </a:prstGeom>
          <a:noFill/>
        </p:spPr>
        <p:txBody>
          <a:bodyPr wrap="square" rtlCol="0">
            <a:spAutoFit/>
          </a:bodyPr>
          <a:lstStyle/>
          <a:p>
            <a:r>
              <a:rPr lang="en-GB" sz="1800" dirty="0" smtClean="0"/>
              <a:t>Once a user has been created or selected a station then some common properties will open on the right-hand pane. These properties allow the user to set configuration for the station such as name, description, associated assets, hardware settings and DPS Zone settings. </a:t>
            </a:r>
            <a:endParaRPr lang="fr-FR" sz="2000" dirty="0" smtClean="0"/>
          </a:p>
          <a:p>
            <a:pPr marL="342900" indent="-342900">
              <a:buFont typeface="Arial" panose="020B0604020202020204" pitchFamily="34" charset="0"/>
              <a:buChar char="•"/>
            </a:pPr>
            <a:endParaRPr lang="fr-FR" sz="2000" dirty="0"/>
          </a:p>
        </p:txBody>
      </p:sp>
      <p:sp>
        <p:nvSpPr>
          <p:cNvPr id="3" name="TextBox 2"/>
          <p:cNvSpPr txBox="1"/>
          <p:nvPr/>
        </p:nvSpPr>
        <p:spPr>
          <a:xfrm>
            <a:off x="3904278" y="2347622"/>
            <a:ext cx="7296150" cy="3293209"/>
          </a:xfrm>
          <a:prstGeom prst="rect">
            <a:avLst/>
          </a:prstGeom>
          <a:noFill/>
        </p:spPr>
        <p:txBody>
          <a:bodyPr wrap="square" rtlCol="0">
            <a:spAutoFit/>
          </a:bodyPr>
          <a:lstStyle/>
          <a:p>
            <a:r>
              <a:rPr lang="en-GB" sz="1600" dirty="0"/>
              <a:t>Available Properties</a:t>
            </a:r>
          </a:p>
          <a:p>
            <a:r>
              <a:rPr lang="en-GB" sz="1600" dirty="0"/>
              <a:t>- OS Type  - Defines the operating system used for the station</a:t>
            </a:r>
          </a:p>
          <a:p>
            <a:r>
              <a:rPr lang="en-GB" sz="1600" dirty="0"/>
              <a:t>- Username – The FTP Username for the station</a:t>
            </a:r>
          </a:p>
          <a:p>
            <a:r>
              <a:rPr lang="en-GB" sz="1600" dirty="0"/>
              <a:t>- Password – The FTP Password for the station</a:t>
            </a:r>
          </a:p>
          <a:p>
            <a:r>
              <a:rPr lang="en-GB" sz="1600" dirty="0"/>
              <a:t> </a:t>
            </a:r>
          </a:p>
          <a:p>
            <a:r>
              <a:rPr lang="en-GB" sz="1600" dirty="0"/>
              <a:t> </a:t>
            </a:r>
          </a:p>
          <a:p>
            <a:r>
              <a:rPr lang="en-GB" sz="1600" dirty="0"/>
              <a:t>- Assets List – Lists all available linked assets</a:t>
            </a:r>
          </a:p>
          <a:p>
            <a:r>
              <a:rPr lang="en-GB" sz="1600" dirty="0"/>
              <a:t>- Assets – Shows user the assets that has been assigned to the open </a:t>
            </a:r>
            <a:r>
              <a:rPr lang="en-GB" sz="1600" dirty="0" smtClean="0"/>
              <a:t>station</a:t>
            </a:r>
            <a:endParaRPr lang="en-GB" sz="1600" dirty="0"/>
          </a:p>
          <a:p>
            <a:r>
              <a:rPr lang="en-GB" sz="1600" dirty="0"/>
              <a:t> </a:t>
            </a:r>
            <a:endParaRPr lang="en-GB" sz="1600" dirty="0" smtClean="0"/>
          </a:p>
          <a:p>
            <a:endParaRPr lang="en-GB" sz="1600" dirty="0"/>
          </a:p>
          <a:p>
            <a:r>
              <a:rPr lang="en-GB" sz="1600" dirty="0"/>
              <a:t>- Lookup Tables List – Lists all available linked lookup tables</a:t>
            </a:r>
          </a:p>
          <a:p>
            <a:r>
              <a:rPr lang="en-GB" sz="1600" dirty="0"/>
              <a:t>- Lookups – Shows user the lookup tables that has been assigned to the open </a:t>
            </a:r>
            <a:r>
              <a:rPr lang="en-GB" sz="1600" dirty="0" smtClean="0"/>
              <a:t>station</a:t>
            </a:r>
            <a:endParaRPr lang="en-GB" sz="1600" dirty="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22678" y="2391569"/>
            <a:ext cx="3204210" cy="3257550"/>
          </a:xfrm>
          <a:prstGeom prst="rect">
            <a:avLst/>
          </a:prstGeom>
          <a:ln w="19050">
            <a:noFill/>
          </a:ln>
        </p:spPr>
      </p:pic>
    </p:spTree>
    <p:extLst>
      <p:ext uri="{BB962C8B-B14F-4D97-AF65-F5344CB8AC3E}">
        <p14:creationId xmlns:p14="http://schemas.microsoft.com/office/powerpoint/2010/main" val="2802212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23</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Station </a:t>
            </a:r>
            <a:r>
              <a:rPr lang="fr-FR" altLang="en-US" kern="0" dirty="0" err="1" smtClean="0"/>
              <a:t>Properties</a:t>
            </a:r>
            <a:r>
              <a:rPr lang="fr-FR" altLang="en-US" kern="0" dirty="0" smtClean="0"/>
              <a:t> (Extended)</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3" name="TextBox 2"/>
          <p:cNvSpPr txBox="1"/>
          <p:nvPr/>
        </p:nvSpPr>
        <p:spPr>
          <a:xfrm>
            <a:off x="3595366" y="1460468"/>
            <a:ext cx="7296150" cy="4524315"/>
          </a:xfrm>
          <a:prstGeom prst="rect">
            <a:avLst/>
          </a:prstGeom>
          <a:noFill/>
        </p:spPr>
        <p:txBody>
          <a:bodyPr wrap="square" rtlCol="0">
            <a:spAutoFit/>
          </a:bodyPr>
          <a:lstStyle/>
          <a:p>
            <a:r>
              <a:rPr lang="en-GB" sz="1600" dirty="0" smtClean="0"/>
              <a:t>- </a:t>
            </a:r>
            <a:r>
              <a:rPr lang="en-GB" sz="1600" dirty="0"/>
              <a:t>Engine – Defines the Port used for the Engine traceability service</a:t>
            </a:r>
          </a:p>
          <a:p>
            <a:r>
              <a:rPr lang="en-GB" sz="1600" dirty="0"/>
              <a:t>- QMS – Defines the Port used for the QMS service</a:t>
            </a:r>
          </a:p>
          <a:p>
            <a:r>
              <a:rPr lang="en-GB" sz="1600" dirty="0"/>
              <a:t>- PMS – Defines the Port used for the PMS service</a:t>
            </a:r>
          </a:p>
          <a:p>
            <a:r>
              <a:rPr lang="en-GB" sz="1600" dirty="0"/>
              <a:t>- VMS – Defines the Port used for the VMS service</a:t>
            </a:r>
          </a:p>
          <a:p>
            <a:r>
              <a:rPr lang="en-GB" sz="1600" dirty="0"/>
              <a:t> </a:t>
            </a:r>
            <a:endParaRPr lang="en-GB" sz="1600" dirty="0" smtClean="0"/>
          </a:p>
          <a:p>
            <a:endParaRPr lang="en-GB" sz="1600" dirty="0"/>
          </a:p>
          <a:p>
            <a:r>
              <a:rPr lang="en-GB" sz="1600" dirty="0"/>
              <a:t>- IP Address – Defines the IP Address of the station- Device type – Defines the type of device being used for the station</a:t>
            </a:r>
          </a:p>
          <a:p>
            <a:r>
              <a:rPr lang="en-GB" sz="1600" dirty="0"/>
              <a:t>- I/O Type – Defines the type of local I/O being used</a:t>
            </a:r>
          </a:p>
          <a:p>
            <a:r>
              <a:rPr lang="en-GB" sz="1600" dirty="0"/>
              <a:t>- </a:t>
            </a:r>
            <a:r>
              <a:rPr lang="en-GB" sz="1600" dirty="0" err="1"/>
              <a:t>Comm</a:t>
            </a:r>
            <a:r>
              <a:rPr lang="en-GB" sz="1600" dirty="0"/>
              <a:t>-Type – Defines the number of COM Ports being used in the station.</a:t>
            </a:r>
          </a:p>
          <a:p>
            <a:r>
              <a:rPr lang="en-GB" sz="1600" dirty="0"/>
              <a:t> </a:t>
            </a:r>
          </a:p>
          <a:p>
            <a:r>
              <a:rPr lang="en-GB" sz="1600" dirty="0"/>
              <a:t> </a:t>
            </a:r>
          </a:p>
          <a:p>
            <a:r>
              <a:rPr lang="en-GB" sz="1600" dirty="0"/>
              <a:t> </a:t>
            </a:r>
          </a:p>
          <a:p>
            <a:endParaRPr lang="en-GB" sz="1600" dirty="0"/>
          </a:p>
          <a:p>
            <a:r>
              <a:rPr lang="en-GB" sz="1600" dirty="0"/>
              <a:t>DPS Zone Settings</a:t>
            </a:r>
          </a:p>
          <a:p>
            <a:r>
              <a:rPr lang="en-GB" sz="1600" dirty="0"/>
              <a:t>- Allows the user to define the remote I/O being used by the station for digital picking systems. Infinity currently supported by 6 zones of I/O; management is controlled by process and hardware settings set here.</a:t>
            </a: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572020" y="1245230"/>
            <a:ext cx="3026486" cy="4970621"/>
          </a:xfrm>
          <a:prstGeom prst="rect">
            <a:avLst/>
          </a:prstGeom>
        </p:spPr>
      </p:pic>
    </p:spTree>
    <p:extLst>
      <p:ext uri="{BB962C8B-B14F-4D97-AF65-F5344CB8AC3E}">
        <p14:creationId xmlns:p14="http://schemas.microsoft.com/office/powerpoint/2010/main" val="3402611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24</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Manager Overview</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369332"/>
          </a:xfrm>
          <a:prstGeom prst="rect">
            <a:avLst/>
          </a:prstGeom>
          <a:noFill/>
        </p:spPr>
        <p:txBody>
          <a:bodyPr wrap="square" rtlCol="0">
            <a:spAutoFit/>
          </a:bodyPr>
          <a:lstStyle/>
          <a:p>
            <a:r>
              <a:rPr lang="en-GB" sz="1800" dirty="0" smtClean="0"/>
              <a:t>Process </a:t>
            </a:r>
            <a:r>
              <a:rPr lang="en-GB" sz="1800" dirty="0"/>
              <a:t>Manager allows the user </a:t>
            </a:r>
            <a:r>
              <a:rPr lang="en-GB" sz="1800" dirty="0" smtClean="0"/>
              <a:t>to create and edit steps as well as assign them to a station.</a:t>
            </a:r>
            <a:endParaRPr lang="en-GB"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49" y="2235173"/>
            <a:ext cx="7157699" cy="4026205"/>
          </a:xfrm>
          <a:prstGeom prst="rect">
            <a:avLst/>
          </a:prstGeom>
        </p:spPr>
      </p:pic>
      <p:sp>
        <p:nvSpPr>
          <p:cNvPr id="6" name="TextBox 5"/>
          <p:cNvSpPr txBox="1"/>
          <p:nvPr/>
        </p:nvSpPr>
        <p:spPr>
          <a:xfrm>
            <a:off x="8067675" y="2235173"/>
            <a:ext cx="3562350" cy="3847079"/>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Step </a:t>
            </a:r>
            <a:r>
              <a:rPr lang="en-GB" sz="1200" dirty="0">
                <a:latin typeface="+mj-lt"/>
                <a:ea typeface="Times New Roman" panose="02020603050405020304" pitchFamily="18" charset="0"/>
                <a:cs typeface="Times New Roman" panose="02020603050405020304" pitchFamily="18" charset="0"/>
              </a:rPr>
              <a:t>Library - List of available in the open project of a selected Step </a:t>
            </a:r>
            <a:r>
              <a:rPr lang="en-GB" sz="1200" dirty="0" smtClean="0">
                <a:latin typeface="+mj-lt"/>
                <a:ea typeface="Times New Roman" panose="02020603050405020304" pitchFamily="18" charset="0"/>
                <a:cs typeface="Times New Roman" panose="02020603050405020304" pitchFamily="18" charset="0"/>
              </a:rPr>
              <a:t>Type</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Step </a:t>
            </a:r>
            <a:r>
              <a:rPr lang="en-GB" sz="1200" dirty="0">
                <a:latin typeface="+mj-lt"/>
                <a:ea typeface="Times New Roman" panose="02020603050405020304" pitchFamily="18" charset="0"/>
                <a:cs typeface="Times New Roman" panose="02020603050405020304" pitchFamily="18" charset="0"/>
              </a:rPr>
              <a:t>Type – Allows the user to choose which type of step to view in the step </a:t>
            </a:r>
            <a:r>
              <a:rPr lang="en-GB" sz="1200" dirty="0" smtClean="0">
                <a:latin typeface="+mj-lt"/>
                <a:ea typeface="Times New Roman" panose="02020603050405020304" pitchFamily="18" charset="0"/>
                <a:cs typeface="Times New Roman" panose="02020603050405020304" pitchFamily="18" charset="0"/>
              </a:rPr>
              <a:t>library</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Stations </a:t>
            </a:r>
            <a:r>
              <a:rPr lang="en-GB" sz="1200" dirty="0">
                <a:latin typeface="+mj-lt"/>
                <a:ea typeface="Times New Roman" panose="02020603050405020304" pitchFamily="18" charset="0"/>
                <a:cs typeface="Times New Roman" panose="02020603050405020304" pitchFamily="18" charset="0"/>
              </a:rPr>
              <a:t>– Shows user all stations listed within the process and allows the user to drag step into an applicable </a:t>
            </a:r>
            <a:r>
              <a:rPr lang="en-GB" sz="1200" dirty="0" smtClean="0">
                <a:latin typeface="+mj-lt"/>
                <a:ea typeface="Times New Roman" panose="02020603050405020304" pitchFamily="18" charset="0"/>
                <a:cs typeface="Times New Roman" panose="02020603050405020304" pitchFamily="18" charset="0"/>
              </a:rPr>
              <a:t>station</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New </a:t>
            </a:r>
            <a:r>
              <a:rPr lang="en-GB" sz="1200" dirty="0">
                <a:latin typeface="+mj-lt"/>
                <a:ea typeface="Times New Roman" panose="02020603050405020304" pitchFamily="18" charset="0"/>
                <a:cs typeface="Times New Roman" panose="02020603050405020304" pitchFamily="18" charset="0"/>
              </a:rPr>
              <a:t>Step – Allows the user to create a new step and define </a:t>
            </a:r>
            <a:r>
              <a:rPr lang="en-GB" sz="1200" dirty="0" smtClean="0">
                <a:latin typeface="+mj-lt"/>
                <a:ea typeface="Times New Roman" panose="02020603050405020304" pitchFamily="18" charset="0"/>
                <a:cs typeface="Times New Roman" panose="02020603050405020304" pitchFamily="18" charset="0"/>
              </a:rPr>
              <a:t>properties</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Save </a:t>
            </a:r>
            <a:r>
              <a:rPr lang="en-GB" sz="1200" dirty="0">
                <a:latin typeface="+mj-lt"/>
                <a:ea typeface="Times New Roman" panose="02020603050405020304" pitchFamily="18" charset="0"/>
                <a:cs typeface="Times New Roman" panose="02020603050405020304" pitchFamily="18" charset="0"/>
              </a:rPr>
              <a:t>Step – Allows a user to save changes to an open </a:t>
            </a:r>
            <a:r>
              <a:rPr lang="en-GB" sz="1200" dirty="0" smtClean="0">
                <a:latin typeface="+mj-lt"/>
                <a:ea typeface="Times New Roman" panose="02020603050405020304" pitchFamily="18" charset="0"/>
                <a:cs typeface="Times New Roman" panose="02020603050405020304" pitchFamily="18" charset="0"/>
              </a:rPr>
              <a:t>step</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Cancel </a:t>
            </a:r>
            <a:r>
              <a:rPr lang="en-GB" sz="1200" dirty="0">
                <a:latin typeface="+mj-lt"/>
                <a:ea typeface="Times New Roman" panose="02020603050405020304" pitchFamily="18" charset="0"/>
                <a:cs typeface="Times New Roman" panose="02020603050405020304" pitchFamily="18" charset="0"/>
              </a:rPr>
              <a:t>– Allows the user to cancel the creation of a step or close an open step without saving unsaved changes</a:t>
            </a:r>
          </a:p>
        </p:txBody>
      </p:sp>
    </p:spTree>
    <p:extLst>
      <p:ext uri="{BB962C8B-B14F-4D97-AF65-F5344CB8AC3E}">
        <p14:creationId xmlns:p14="http://schemas.microsoft.com/office/powerpoint/2010/main" val="523732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25</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a:t>
            </a:r>
            <a:r>
              <a:rPr lang="fr-FR" altLang="en-US" kern="0" dirty="0" err="1" smtClean="0"/>
              <a:t>Builder</a:t>
            </a:r>
            <a:r>
              <a:rPr lang="fr-FR" altLang="en-US" kern="0" dirty="0" smtClean="0"/>
              <a:t> Overview</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16" name="ZoneTexte 2"/>
          <p:cNvSpPr txBox="1"/>
          <p:nvPr/>
        </p:nvSpPr>
        <p:spPr>
          <a:xfrm>
            <a:off x="545288" y="1257135"/>
            <a:ext cx="10960912" cy="646331"/>
          </a:xfrm>
          <a:prstGeom prst="rect">
            <a:avLst/>
          </a:prstGeom>
          <a:noFill/>
        </p:spPr>
        <p:txBody>
          <a:bodyPr wrap="square" rtlCol="0">
            <a:spAutoFit/>
          </a:bodyPr>
          <a:lstStyle/>
          <a:p>
            <a:r>
              <a:rPr lang="en-GB" sz="1800" dirty="0" smtClean="0"/>
              <a:t>The user can enter into the process builder by right-clicking on a station and selecting the menu. Process Builder </a:t>
            </a:r>
            <a:r>
              <a:rPr lang="en-GB" sz="1800" dirty="0"/>
              <a:t>allows </a:t>
            </a:r>
            <a:r>
              <a:rPr lang="en-GB" sz="1800" dirty="0" smtClean="0"/>
              <a:t>the user to create/edit steps.</a:t>
            </a:r>
            <a:endParaRPr lang="en-GB"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50" y="2235173"/>
            <a:ext cx="7157697" cy="4026205"/>
          </a:xfrm>
          <a:prstGeom prst="rect">
            <a:avLst/>
          </a:prstGeom>
        </p:spPr>
      </p:pic>
      <p:sp>
        <p:nvSpPr>
          <p:cNvPr id="6" name="TextBox 5"/>
          <p:cNvSpPr txBox="1"/>
          <p:nvPr/>
        </p:nvSpPr>
        <p:spPr>
          <a:xfrm>
            <a:off x="8067675" y="2235173"/>
            <a:ext cx="3562350" cy="2068515"/>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Process </a:t>
            </a:r>
            <a:r>
              <a:rPr lang="en-GB" sz="1200" dirty="0">
                <a:latin typeface="+mj-lt"/>
                <a:ea typeface="Times New Roman" panose="02020603050405020304" pitchFamily="18" charset="0"/>
                <a:cs typeface="Times New Roman" panose="02020603050405020304" pitchFamily="18" charset="0"/>
              </a:rPr>
              <a:t>Steps – Lists all steps inside of the process and allows the user to rearrange them in the appropriate order for a </a:t>
            </a:r>
            <a:r>
              <a:rPr lang="en-GB" sz="1200" dirty="0" smtClean="0">
                <a:latin typeface="+mj-lt"/>
                <a:ea typeface="Times New Roman" panose="02020603050405020304" pitchFamily="18" charset="0"/>
                <a:cs typeface="Times New Roman" panose="02020603050405020304" pitchFamily="18" charset="0"/>
              </a:rPr>
              <a:t>station</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Save </a:t>
            </a:r>
            <a:r>
              <a:rPr lang="en-GB" sz="1200" dirty="0">
                <a:latin typeface="+mj-lt"/>
                <a:ea typeface="Times New Roman" panose="02020603050405020304" pitchFamily="18" charset="0"/>
                <a:cs typeface="Times New Roman" panose="02020603050405020304" pitchFamily="18" charset="0"/>
              </a:rPr>
              <a:t>Process Configuration – Allows the user to save changes to an open process </a:t>
            </a:r>
            <a:r>
              <a:rPr lang="en-GB" sz="1200" dirty="0" smtClean="0">
                <a:latin typeface="+mj-lt"/>
                <a:ea typeface="Times New Roman" panose="02020603050405020304" pitchFamily="18" charset="0"/>
                <a:cs typeface="Times New Roman" panose="02020603050405020304" pitchFamily="18" charset="0"/>
              </a:rPr>
              <a:t>configuration</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Cancel </a:t>
            </a:r>
            <a:r>
              <a:rPr lang="en-GB" sz="1200" dirty="0">
                <a:latin typeface="+mj-lt"/>
                <a:ea typeface="Times New Roman" panose="02020603050405020304" pitchFamily="18" charset="0"/>
                <a:cs typeface="Times New Roman" panose="02020603050405020304" pitchFamily="18" charset="0"/>
              </a:rPr>
              <a:t>– Allows the user to cancel unsaved changes to a process configuration</a:t>
            </a:r>
          </a:p>
        </p:txBody>
      </p:sp>
    </p:spTree>
    <p:extLst>
      <p:ext uri="{BB962C8B-B14F-4D97-AF65-F5344CB8AC3E}">
        <p14:creationId xmlns:p14="http://schemas.microsoft.com/office/powerpoint/2010/main" val="2021111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26</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Manager : Common </a:t>
            </a:r>
            <a:r>
              <a:rPr lang="fr-FR" altLang="en-US" kern="0" dirty="0" err="1" smtClean="0"/>
              <a:t>Step</a:t>
            </a:r>
            <a:r>
              <a:rPr lang="fr-FR" altLang="en-US" kern="0" dirty="0" smtClean="0"/>
              <a:t>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pic>
        <p:nvPicPr>
          <p:cNvPr id="3" name="Picture 2"/>
          <p:cNvPicPr>
            <a:picLocks noChangeAspect="1"/>
          </p:cNvPicPr>
          <p:nvPr/>
        </p:nvPicPr>
        <p:blipFill>
          <a:blip r:embed="rId2"/>
          <a:stretch>
            <a:fillRect/>
          </a:stretch>
        </p:blipFill>
        <p:spPr>
          <a:xfrm>
            <a:off x="545288" y="1253695"/>
            <a:ext cx="2904423" cy="4785156"/>
          </a:xfrm>
          <a:prstGeom prst="rect">
            <a:avLst/>
          </a:prstGeom>
        </p:spPr>
      </p:pic>
      <p:sp>
        <p:nvSpPr>
          <p:cNvPr id="12" name="TextBox 11"/>
          <p:cNvSpPr txBox="1"/>
          <p:nvPr/>
        </p:nvSpPr>
        <p:spPr>
          <a:xfrm>
            <a:off x="3592225" y="1671347"/>
            <a:ext cx="7296150" cy="3046988"/>
          </a:xfrm>
          <a:prstGeom prst="rect">
            <a:avLst/>
          </a:prstGeom>
          <a:noFill/>
        </p:spPr>
        <p:txBody>
          <a:bodyPr wrap="square" rtlCol="0">
            <a:spAutoFit/>
          </a:bodyPr>
          <a:lstStyle/>
          <a:p>
            <a:r>
              <a:rPr lang="en-GB" sz="1600" dirty="0"/>
              <a:t>Available Properties</a:t>
            </a:r>
          </a:p>
          <a:p>
            <a:r>
              <a:rPr lang="en-GB" sz="1600" dirty="0"/>
              <a:t>- </a:t>
            </a:r>
            <a:r>
              <a:rPr lang="en-GB" sz="1600" dirty="0" smtClean="0"/>
              <a:t>Step Type – Defines the type of step/actions to take</a:t>
            </a:r>
            <a:endParaRPr lang="en-GB" sz="1600" dirty="0"/>
          </a:p>
          <a:p>
            <a:pPr marL="285750" indent="-285750">
              <a:buFontTx/>
              <a:buChar char="-"/>
            </a:pPr>
            <a:r>
              <a:rPr lang="en-GB" sz="1600" dirty="0" smtClean="0"/>
              <a:t>Name - Defines the name of the step</a:t>
            </a:r>
          </a:p>
          <a:p>
            <a:pPr marL="285750" indent="-285750">
              <a:buFontTx/>
              <a:buChar char="-"/>
            </a:pPr>
            <a:r>
              <a:rPr lang="en-GB" sz="1600" dirty="0" smtClean="0"/>
              <a:t>Description – Defines a description of the step</a:t>
            </a:r>
            <a:endParaRPr lang="en-GB" sz="1600" dirty="0"/>
          </a:p>
          <a:p>
            <a:r>
              <a:rPr lang="en-GB" sz="1600" dirty="0"/>
              <a:t> </a:t>
            </a:r>
          </a:p>
          <a:p>
            <a:endParaRPr lang="en-GB" sz="1600" dirty="0"/>
          </a:p>
          <a:p>
            <a:r>
              <a:rPr lang="en-GB" sz="1600" dirty="0" smtClean="0"/>
              <a:t>- Variants- Defines what variants are applicable to the step if they are found in the build data</a:t>
            </a:r>
            <a:endParaRPr lang="en-GB" sz="1600" dirty="0"/>
          </a:p>
          <a:p>
            <a:endParaRPr lang="en-GB" sz="1600" dirty="0" smtClean="0"/>
          </a:p>
          <a:p>
            <a:r>
              <a:rPr lang="en-GB" sz="1600" dirty="0" smtClean="0"/>
              <a:t>- Screen Message </a:t>
            </a:r>
            <a:r>
              <a:rPr lang="en-GB" sz="1600" dirty="0"/>
              <a:t>– </a:t>
            </a:r>
            <a:r>
              <a:rPr lang="en-GB" sz="1600" dirty="0" smtClean="0"/>
              <a:t>Defines the text to be shown to the Infinity user</a:t>
            </a:r>
            <a:endParaRPr lang="en-GB" sz="1600" dirty="0"/>
          </a:p>
          <a:p>
            <a:r>
              <a:rPr lang="en-GB" sz="1600" dirty="0"/>
              <a:t>- </a:t>
            </a:r>
            <a:r>
              <a:rPr lang="en-GB" sz="1600" dirty="0" smtClean="0"/>
              <a:t>Screen Background Image – Defines the image to be shown on that step in the process</a:t>
            </a:r>
            <a:endParaRPr lang="en-GB" sz="1600" dirty="0"/>
          </a:p>
        </p:txBody>
      </p:sp>
    </p:spTree>
    <p:extLst>
      <p:ext uri="{BB962C8B-B14F-4D97-AF65-F5344CB8AC3E}">
        <p14:creationId xmlns:p14="http://schemas.microsoft.com/office/powerpoint/2010/main" val="1899686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27</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Manager : </a:t>
            </a:r>
            <a:r>
              <a:rPr lang="fr-FR" altLang="en-US" kern="0" dirty="0" err="1" smtClean="0"/>
              <a:t>Step</a:t>
            </a:r>
            <a:r>
              <a:rPr lang="fr-FR" altLang="en-US" kern="0" dirty="0" smtClean="0"/>
              <a:t> </a:t>
            </a:r>
            <a:r>
              <a:rPr lang="fr-FR" altLang="en-US" kern="0" dirty="0" err="1" smtClean="0"/>
              <a:t>Specific</a:t>
            </a:r>
            <a:r>
              <a:rPr lang="fr-FR" altLang="en-US" kern="0" dirty="0" smtClean="0"/>
              <a:t>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sp>
        <p:nvSpPr>
          <p:cNvPr id="12" name="TextBox 11"/>
          <p:cNvSpPr txBox="1"/>
          <p:nvPr/>
        </p:nvSpPr>
        <p:spPr>
          <a:xfrm>
            <a:off x="3592225" y="2547676"/>
            <a:ext cx="7296150" cy="738664"/>
          </a:xfrm>
          <a:prstGeom prst="rect">
            <a:avLst/>
          </a:prstGeom>
          <a:noFill/>
        </p:spPr>
        <p:txBody>
          <a:bodyPr wrap="square" rtlCol="0">
            <a:spAutoFit/>
          </a:bodyPr>
          <a:lstStyle/>
          <a:p>
            <a:r>
              <a:rPr lang="en-GB" sz="1400" dirty="0" smtClean="0"/>
              <a:t>Action Confirmation</a:t>
            </a:r>
          </a:p>
          <a:p>
            <a:r>
              <a:rPr lang="en-GB" sz="1400" dirty="0" smtClean="0"/>
              <a:t>- Allows Fusion user to define whether Infinity will use an ‘accept’ and/or a ‘reject’ button and whether they can use I/O if any has been assigned in Station Properties</a:t>
            </a:r>
            <a:endParaRPr lang="en-GB" sz="1400" dirty="0"/>
          </a:p>
        </p:txBody>
      </p:sp>
      <p:sp>
        <p:nvSpPr>
          <p:cNvPr id="8" name="ZoneTexte 2"/>
          <p:cNvSpPr txBox="1"/>
          <p:nvPr/>
        </p:nvSpPr>
        <p:spPr>
          <a:xfrm>
            <a:off x="545288" y="1257135"/>
            <a:ext cx="10960912" cy="923330"/>
          </a:xfrm>
          <a:prstGeom prst="rect">
            <a:avLst/>
          </a:prstGeom>
          <a:noFill/>
        </p:spPr>
        <p:txBody>
          <a:bodyPr wrap="square" rtlCol="0">
            <a:spAutoFit/>
          </a:bodyPr>
          <a:lstStyle/>
          <a:p>
            <a:r>
              <a:rPr lang="en-GB" sz="1800" dirty="0" smtClean="0"/>
              <a:t>Once a step has been assigned to a station, station specific properties underneath the common properties become accessible. The properties rely on information about the station and associated assets and so are not available until assigned. See below for all extended properties of each step type.</a:t>
            </a:r>
            <a:endParaRPr lang="en-GB" sz="1800" dirty="0"/>
          </a:p>
        </p:txBody>
      </p:sp>
      <p:pic>
        <p:nvPicPr>
          <p:cNvPr id="2" name="Picture 1"/>
          <p:cNvPicPr>
            <a:picLocks noChangeAspect="1"/>
          </p:cNvPicPr>
          <p:nvPr/>
        </p:nvPicPr>
        <p:blipFill>
          <a:blip r:embed="rId2"/>
          <a:stretch>
            <a:fillRect/>
          </a:stretch>
        </p:blipFill>
        <p:spPr>
          <a:xfrm>
            <a:off x="595648" y="2347622"/>
            <a:ext cx="2855627" cy="1205709"/>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595648" y="3720488"/>
            <a:ext cx="2847833" cy="1292294"/>
          </a:xfrm>
          <a:prstGeom prst="rect">
            <a:avLst/>
          </a:prstGeom>
          <a:ln>
            <a:solidFill>
              <a:schemeClr val="tx1"/>
            </a:solidFill>
          </a:ln>
        </p:spPr>
      </p:pic>
      <p:sp>
        <p:nvSpPr>
          <p:cNvPr id="11" name="TextBox 10"/>
          <p:cNvSpPr txBox="1"/>
          <p:nvPr/>
        </p:nvSpPr>
        <p:spPr>
          <a:xfrm>
            <a:off x="3592225" y="3997303"/>
            <a:ext cx="7296150" cy="523220"/>
          </a:xfrm>
          <a:prstGeom prst="rect">
            <a:avLst/>
          </a:prstGeom>
          <a:noFill/>
        </p:spPr>
        <p:txBody>
          <a:bodyPr wrap="square" rtlCol="0">
            <a:spAutoFit/>
          </a:bodyPr>
          <a:lstStyle/>
          <a:p>
            <a:r>
              <a:rPr lang="en-GB" sz="1400" dirty="0" smtClean="0"/>
              <a:t>Action Data In</a:t>
            </a:r>
          </a:p>
          <a:p>
            <a:r>
              <a:rPr lang="en-GB" sz="1400" dirty="0" smtClean="0"/>
              <a:t>- Allows Fusion user to define acceptable parameters for data being received on a step</a:t>
            </a:r>
            <a:endParaRPr lang="en-GB" sz="1400" dirty="0"/>
          </a:p>
        </p:txBody>
      </p:sp>
    </p:spTree>
    <p:extLst>
      <p:ext uri="{BB962C8B-B14F-4D97-AF65-F5344CB8AC3E}">
        <p14:creationId xmlns:p14="http://schemas.microsoft.com/office/powerpoint/2010/main" val="430179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28</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Manager : </a:t>
            </a:r>
            <a:r>
              <a:rPr lang="fr-FR" altLang="en-US" kern="0" dirty="0" err="1" smtClean="0"/>
              <a:t>Step</a:t>
            </a:r>
            <a:r>
              <a:rPr lang="fr-FR" altLang="en-US" kern="0" dirty="0" smtClean="0"/>
              <a:t> </a:t>
            </a:r>
            <a:r>
              <a:rPr lang="fr-FR" altLang="en-US" kern="0" dirty="0" err="1" smtClean="0"/>
              <a:t>Specific</a:t>
            </a:r>
            <a:r>
              <a:rPr lang="fr-FR" altLang="en-US" kern="0" dirty="0" smtClean="0"/>
              <a:t>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sp>
        <p:nvSpPr>
          <p:cNvPr id="12" name="TextBox 11"/>
          <p:cNvSpPr txBox="1"/>
          <p:nvPr/>
        </p:nvSpPr>
        <p:spPr>
          <a:xfrm>
            <a:off x="3592225" y="1633276"/>
            <a:ext cx="7296150" cy="2031325"/>
          </a:xfrm>
          <a:prstGeom prst="rect">
            <a:avLst/>
          </a:prstGeom>
          <a:noFill/>
        </p:spPr>
        <p:txBody>
          <a:bodyPr wrap="square" rtlCol="0">
            <a:spAutoFit/>
          </a:bodyPr>
          <a:lstStyle/>
          <a:p>
            <a:r>
              <a:rPr lang="en-GB" sz="1400" dirty="0" smtClean="0"/>
              <a:t>Action Tool</a:t>
            </a:r>
          </a:p>
          <a:p>
            <a:pPr marL="285750" indent="-285750">
              <a:buFontTx/>
              <a:buChar char="-"/>
            </a:pPr>
            <a:r>
              <a:rPr lang="en-GB" sz="1400" dirty="0" smtClean="0"/>
              <a:t>Allows Fusion user to define controllable parameters about </a:t>
            </a:r>
            <a:r>
              <a:rPr lang="en-GB" sz="1400" dirty="0" err="1" smtClean="0"/>
              <a:t>tightenings</a:t>
            </a:r>
            <a:r>
              <a:rPr lang="en-GB" sz="1400" dirty="0" smtClean="0"/>
              <a:t>. User has the ability to:</a:t>
            </a:r>
          </a:p>
          <a:p>
            <a:pPr marL="742408" lvl="1" indent="-285750">
              <a:buFontTx/>
              <a:buChar char="-"/>
            </a:pPr>
            <a:r>
              <a:rPr lang="en-GB" sz="1400" dirty="0" smtClean="0"/>
              <a:t>Define the number of </a:t>
            </a:r>
            <a:r>
              <a:rPr lang="en-GB" sz="1400" dirty="0" err="1" smtClean="0"/>
              <a:t>tightenings</a:t>
            </a:r>
            <a:r>
              <a:rPr lang="en-GB" sz="1400" dirty="0" smtClean="0"/>
              <a:t> to be done for that step</a:t>
            </a:r>
          </a:p>
          <a:p>
            <a:pPr marL="742408" lvl="1" indent="-285750">
              <a:buFontTx/>
              <a:buChar char="-"/>
            </a:pPr>
            <a:r>
              <a:rPr lang="en-GB" sz="1400" dirty="0" smtClean="0"/>
              <a:t>Add visual hotspots to a screen image</a:t>
            </a:r>
          </a:p>
          <a:p>
            <a:pPr marL="742408" lvl="1" indent="-285750">
              <a:buFontTx/>
              <a:buChar char="-"/>
            </a:pPr>
            <a:r>
              <a:rPr lang="en-GB" sz="1400" dirty="0" smtClean="0"/>
              <a:t>Define P-set parameters and check them against current settings in a connected tool</a:t>
            </a:r>
          </a:p>
          <a:p>
            <a:pPr marL="742408" lvl="1" indent="-285750">
              <a:buFontTx/>
              <a:buChar char="-"/>
            </a:pPr>
            <a:r>
              <a:rPr lang="en-GB" sz="1400" dirty="0" smtClean="0"/>
              <a:t>Define the number of attempts an Infinity user has on each fixing</a:t>
            </a:r>
          </a:p>
          <a:p>
            <a:pPr marL="742408" lvl="1" indent="-285750">
              <a:buFontTx/>
              <a:buChar char="-"/>
            </a:pPr>
            <a:r>
              <a:rPr lang="en-GB" sz="1400" dirty="0" smtClean="0"/>
              <a:t>The type of tool to use for the step</a:t>
            </a:r>
            <a:endParaRPr lang="en-GB" sz="1400" dirty="0"/>
          </a:p>
        </p:txBody>
      </p:sp>
      <p:pic>
        <p:nvPicPr>
          <p:cNvPr id="2" name="Picture 1"/>
          <p:cNvPicPr>
            <a:picLocks noChangeAspect="1"/>
          </p:cNvPicPr>
          <p:nvPr/>
        </p:nvPicPr>
        <p:blipFill>
          <a:blip r:embed="rId2"/>
          <a:stretch>
            <a:fillRect/>
          </a:stretch>
        </p:blipFill>
        <p:spPr>
          <a:xfrm>
            <a:off x="624223" y="1310763"/>
            <a:ext cx="2845123" cy="4775442"/>
          </a:xfrm>
          <a:prstGeom prst="rect">
            <a:avLst/>
          </a:prstGeom>
          <a:ln>
            <a:solidFill>
              <a:schemeClr val="tx1"/>
            </a:solidFill>
          </a:ln>
        </p:spPr>
      </p:pic>
    </p:spTree>
    <p:extLst>
      <p:ext uri="{BB962C8B-B14F-4D97-AF65-F5344CB8AC3E}">
        <p14:creationId xmlns:p14="http://schemas.microsoft.com/office/powerpoint/2010/main" val="379777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29</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Manager : </a:t>
            </a:r>
            <a:r>
              <a:rPr lang="fr-FR" altLang="en-US" kern="0" dirty="0" err="1" smtClean="0"/>
              <a:t>Step</a:t>
            </a:r>
            <a:r>
              <a:rPr lang="fr-FR" altLang="en-US" kern="0" dirty="0" smtClean="0"/>
              <a:t> </a:t>
            </a:r>
            <a:r>
              <a:rPr lang="fr-FR" altLang="en-US" kern="0" dirty="0" err="1" smtClean="0"/>
              <a:t>Specific</a:t>
            </a:r>
            <a:r>
              <a:rPr lang="fr-FR" altLang="en-US" kern="0" dirty="0" smtClean="0"/>
              <a:t>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pic>
        <p:nvPicPr>
          <p:cNvPr id="2" name="Picture 1"/>
          <p:cNvPicPr>
            <a:picLocks noChangeAspect="1"/>
          </p:cNvPicPr>
          <p:nvPr/>
        </p:nvPicPr>
        <p:blipFill>
          <a:blip r:embed="rId2"/>
          <a:stretch>
            <a:fillRect/>
          </a:stretch>
        </p:blipFill>
        <p:spPr>
          <a:xfrm>
            <a:off x="595648" y="1204651"/>
            <a:ext cx="2877080" cy="1386448"/>
          </a:xfrm>
          <a:prstGeom prst="rect">
            <a:avLst/>
          </a:prstGeom>
          <a:ln>
            <a:solidFill>
              <a:schemeClr val="tx1"/>
            </a:solidFill>
          </a:ln>
        </p:spPr>
      </p:pic>
      <p:sp>
        <p:nvSpPr>
          <p:cNvPr id="10" name="TextBox 9"/>
          <p:cNvSpPr txBox="1"/>
          <p:nvPr/>
        </p:nvSpPr>
        <p:spPr>
          <a:xfrm>
            <a:off x="3592225" y="1598165"/>
            <a:ext cx="7296150" cy="523220"/>
          </a:xfrm>
          <a:prstGeom prst="rect">
            <a:avLst/>
          </a:prstGeom>
          <a:noFill/>
        </p:spPr>
        <p:txBody>
          <a:bodyPr wrap="square" rtlCol="0">
            <a:spAutoFit/>
          </a:bodyPr>
          <a:lstStyle/>
          <a:p>
            <a:r>
              <a:rPr lang="en-GB" sz="1400" dirty="0" smtClean="0"/>
              <a:t>Action Data Out</a:t>
            </a:r>
          </a:p>
          <a:p>
            <a:r>
              <a:rPr lang="en-GB" sz="1400" dirty="0" smtClean="0"/>
              <a:t>- Allows Fusion user to define data being sent by Infinity to an external source</a:t>
            </a:r>
            <a:endParaRPr lang="en-GB" sz="1400" dirty="0"/>
          </a:p>
        </p:txBody>
      </p:sp>
      <p:pic>
        <p:nvPicPr>
          <p:cNvPr id="4" name="Picture 3"/>
          <p:cNvPicPr>
            <a:picLocks noChangeAspect="1"/>
          </p:cNvPicPr>
          <p:nvPr/>
        </p:nvPicPr>
        <p:blipFill>
          <a:blip r:embed="rId3"/>
          <a:stretch>
            <a:fillRect/>
          </a:stretch>
        </p:blipFill>
        <p:spPr>
          <a:xfrm>
            <a:off x="595649" y="2743994"/>
            <a:ext cx="2877080" cy="173134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595648" y="4628229"/>
            <a:ext cx="2877080" cy="1719819"/>
          </a:xfrm>
          <a:prstGeom prst="rect">
            <a:avLst/>
          </a:prstGeom>
          <a:ln>
            <a:solidFill>
              <a:schemeClr val="tx1"/>
            </a:solidFill>
          </a:ln>
        </p:spPr>
      </p:pic>
      <p:sp>
        <p:nvSpPr>
          <p:cNvPr id="15" name="TextBox 14"/>
          <p:cNvSpPr txBox="1"/>
          <p:nvPr/>
        </p:nvSpPr>
        <p:spPr>
          <a:xfrm>
            <a:off x="3592225" y="3348054"/>
            <a:ext cx="7296150" cy="523220"/>
          </a:xfrm>
          <a:prstGeom prst="rect">
            <a:avLst/>
          </a:prstGeom>
          <a:noFill/>
        </p:spPr>
        <p:txBody>
          <a:bodyPr wrap="square" rtlCol="0">
            <a:spAutoFit/>
          </a:bodyPr>
          <a:lstStyle/>
          <a:p>
            <a:r>
              <a:rPr lang="en-GB" sz="1400" dirty="0" smtClean="0"/>
              <a:t>Action Digital In</a:t>
            </a:r>
          </a:p>
          <a:p>
            <a:r>
              <a:rPr lang="en-GB" sz="1400" dirty="0" smtClean="0"/>
              <a:t>- Allows Fusion user to define an input to detect before the process will continue.</a:t>
            </a:r>
            <a:endParaRPr lang="en-GB" sz="1400" dirty="0"/>
          </a:p>
        </p:txBody>
      </p:sp>
      <p:sp>
        <p:nvSpPr>
          <p:cNvPr id="16" name="TextBox 15"/>
          <p:cNvSpPr txBox="1"/>
          <p:nvPr/>
        </p:nvSpPr>
        <p:spPr>
          <a:xfrm>
            <a:off x="3592225" y="5226528"/>
            <a:ext cx="7296150" cy="523220"/>
          </a:xfrm>
          <a:prstGeom prst="rect">
            <a:avLst/>
          </a:prstGeom>
          <a:noFill/>
        </p:spPr>
        <p:txBody>
          <a:bodyPr wrap="square" rtlCol="0">
            <a:spAutoFit/>
          </a:bodyPr>
          <a:lstStyle/>
          <a:p>
            <a:r>
              <a:rPr lang="en-GB" sz="1400" dirty="0" smtClean="0"/>
              <a:t>Action Data Out</a:t>
            </a:r>
          </a:p>
          <a:p>
            <a:r>
              <a:rPr lang="en-GB" sz="1400" dirty="0" smtClean="0"/>
              <a:t>- Allows Fusion user to define the state of an output.</a:t>
            </a:r>
            <a:endParaRPr lang="en-GB" sz="1400" dirty="0"/>
          </a:p>
        </p:txBody>
      </p:sp>
    </p:spTree>
    <p:extLst>
      <p:ext uri="{BB962C8B-B14F-4D97-AF65-F5344CB8AC3E}">
        <p14:creationId xmlns:p14="http://schemas.microsoft.com/office/powerpoint/2010/main" val="278910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3</a:t>
            </a:fld>
            <a:endParaRPr lang="fr-FR" altLang="en-US" dirty="0"/>
          </a:p>
        </p:txBody>
      </p:sp>
      <p:sp>
        <p:nvSpPr>
          <p:cNvPr id="28" name="Rectangle 27"/>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endParaRPr lang="en-US" dirty="0"/>
          </a:p>
        </p:txBody>
      </p:sp>
      <p:sp>
        <p:nvSpPr>
          <p:cNvPr id="29" name="Rectangle 28"/>
          <p:cNvSpPr/>
          <p:nvPr/>
        </p:nvSpPr>
        <p:spPr>
          <a:xfrm>
            <a:off x="-3446" y="-10436"/>
            <a:ext cx="2757808"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smtClean="0"/>
              <a:t>Table of contents</a:t>
            </a:r>
            <a:endParaRPr lang="fr-FR" b="1" i="1" dirty="0"/>
          </a:p>
        </p:txBody>
      </p:sp>
      <p:sp>
        <p:nvSpPr>
          <p:cNvPr id="6" name="ZoneTexte 1"/>
          <p:cNvSpPr txBox="1">
            <a:spLocks noChangeArrowheads="1"/>
          </p:cNvSpPr>
          <p:nvPr/>
        </p:nvSpPr>
        <p:spPr bwMode="auto">
          <a:xfrm>
            <a:off x="2319454" y="742758"/>
            <a:ext cx="769434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GB"/>
            </a:defPPr>
            <a:lvl1pPr algn="l" defTabSz="449263" rtl="0" fontAlgn="base">
              <a:spcBef>
                <a:spcPct val="0"/>
              </a:spcBef>
              <a:spcAft>
                <a:spcPct val="0"/>
              </a:spcAft>
              <a:defRPr kern="1200">
                <a:solidFill>
                  <a:schemeClr val="bg1"/>
                </a:solidFill>
                <a:latin typeface="Arial" pitchFamily="34" charset="0"/>
                <a:ea typeface="宋体" pitchFamily="2" charset="-122"/>
                <a:cs typeface="+mn-cs"/>
              </a:defRPr>
            </a:lvl1pPr>
            <a:lvl2pPr marL="742950" indent="-285750" algn="l" defTabSz="449263" rtl="0" fontAlgn="base">
              <a:spcBef>
                <a:spcPct val="0"/>
              </a:spcBef>
              <a:spcAft>
                <a:spcPct val="0"/>
              </a:spcAft>
              <a:defRPr kern="1200">
                <a:solidFill>
                  <a:schemeClr val="bg1"/>
                </a:solidFill>
                <a:latin typeface="Arial" pitchFamily="34" charset="0"/>
                <a:ea typeface="宋体" pitchFamily="2" charset="-122"/>
                <a:cs typeface="+mn-cs"/>
              </a:defRPr>
            </a:lvl2pPr>
            <a:lvl3pPr marL="1143000" indent="-228600" algn="l" defTabSz="449263" rtl="0" fontAlgn="base">
              <a:spcBef>
                <a:spcPct val="0"/>
              </a:spcBef>
              <a:spcAft>
                <a:spcPct val="0"/>
              </a:spcAft>
              <a:defRPr kern="1200">
                <a:solidFill>
                  <a:schemeClr val="bg1"/>
                </a:solidFill>
                <a:latin typeface="Arial" pitchFamily="34" charset="0"/>
                <a:ea typeface="宋体" pitchFamily="2" charset="-122"/>
                <a:cs typeface="+mn-cs"/>
              </a:defRPr>
            </a:lvl3pPr>
            <a:lvl4pPr marL="1600200" indent="-228600" algn="l" defTabSz="449263" rtl="0" fontAlgn="base">
              <a:spcBef>
                <a:spcPct val="0"/>
              </a:spcBef>
              <a:spcAft>
                <a:spcPct val="0"/>
              </a:spcAft>
              <a:defRPr kern="1200">
                <a:solidFill>
                  <a:schemeClr val="bg1"/>
                </a:solidFill>
                <a:latin typeface="Arial" pitchFamily="34" charset="0"/>
                <a:ea typeface="宋体" pitchFamily="2" charset="-122"/>
                <a:cs typeface="+mn-cs"/>
              </a:defRPr>
            </a:lvl4pPr>
            <a:lvl5pPr marL="2057400" indent="-228600" algn="l" defTabSz="449263" rtl="0" fontAlgn="base">
              <a:spcBef>
                <a:spcPct val="0"/>
              </a:spcBef>
              <a:spcAft>
                <a:spcPct val="0"/>
              </a:spcAft>
              <a:defRPr kern="1200">
                <a:solidFill>
                  <a:schemeClr val="bg1"/>
                </a:solidFill>
                <a:latin typeface="Arial" pitchFamily="34" charset="0"/>
                <a:ea typeface="宋体" pitchFamily="2" charset="-122"/>
                <a:cs typeface="+mn-cs"/>
              </a:defRPr>
            </a:lvl5pPr>
            <a:lvl6pPr marL="2286000" algn="l" defTabSz="914400" rtl="0" eaLnBrk="1" latinLnBrk="0" hangingPunct="1">
              <a:defRPr kern="1200">
                <a:solidFill>
                  <a:schemeClr val="bg1"/>
                </a:solidFill>
                <a:latin typeface="Arial" pitchFamily="34" charset="0"/>
                <a:ea typeface="宋体" pitchFamily="2" charset="-122"/>
                <a:cs typeface="+mn-cs"/>
              </a:defRPr>
            </a:lvl6pPr>
            <a:lvl7pPr marL="2743200" algn="l" defTabSz="914400" rtl="0" eaLnBrk="1" latinLnBrk="0" hangingPunct="1">
              <a:defRPr kern="1200">
                <a:solidFill>
                  <a:schemeClr val="bg1"/>
                </a:solidFill>
                <a:latin typeface="Arial" pitchFamily="34" charset="0"/>
                <a:ea typeface="宋体" pitchFamily="2" charset="-122"/>
                <a:cs typeface="+mn-cs"/>
              </a:defRPr>
            </a:lvl7pPr>
            <a:lvl8pPr marL="3200400" algn="l" defTabSz="914400" rtl="0" eaLnBrk="1" latinLnBrk="0" hangingPunct="1">
              <a:defRPr kern="1200">
                <a:solidFill>
                  <a:schemeClr val="bg1"/>
                </a:solidFill>
                <a:latin typeface="Arial" pitchFamily="34" charset="0"/>
                <a:ea typeface="宋体" pitchFamily="2" charset="-122"/>
                <a:cs typeface="+mn-cs"/>
              </a:defRPr>
            </a:lvl8pPr>
            <a:lvl9pPr marL="3657600" algn="l" defTabSz="914400" rtl="0" eaLnBrk="1" latinLnBrk="0" hangingPunct="1">
              <a:defRPr kern="1200">
                <a:solidFill>
                  <a:schemeClr val="bg1"/>
                </a:solidFill>
                <a:latin typeface="Arial" pitchFamily="34" charset="0"/>
                <a:ea typeface="宋体" pitchFamily="2" charset="-122"/>
                <a:cs typeface="+mn-cs"/>
              </a:defRPr>
            </a:lvl9pPr>
          </a:lstStyle>
          <a:p>
            <a:pPr marL="342900" indent="-342900">
              <a:buFont typeface="+mj-lt"/>
              <a:buAutoNum type="arabicPeriod"/>
              <a:defRPr/>
            </a:pPr>
            <a:r>
              <a:rPr lang="fr-FR" sz="2000" b="1" dirty="0" smtClean="0">
                <a:solidFill>
                  <a:schemeClr val="tx1"/>
                </a:solidFill>
              </a:rPr>
              <a:t>Overview</a:t>
            </a:r>
          </a:p>
          <a:p>
            <a:pPr marL="342900" indent="-342900">
              <a:buFont typeface="+mj-lt"/>
              <a:buAutoNum type="arabicPeriod"/>
              <a:defRPr/>
            </a:pPr>
            <a:endParaRPr lang="fr-FR" sz="2000" b="1" dirty="0" smtClean="0">
              <a:solidFill>
                <a:schemeClr val="tx1"/>
              </a:solidFill>
            </a:endParaRPr>
          </a:p>
          <a:p>
            <a:pPr marL="342900" indent="-342900">
              <a:buFont typeface="+mj-lt"/>
              <a:buAutoNum type="arabicPeriod"/>
              <a:defRPr/>
            </a:pPr>
            <a:r>
              <a:rPr lang="fr-FR" sz="2000" b="1" dirty="0" err="1" smtClean="0">
                <a:solidFill>
                  <a:schemeClr val="tx1"/>
                </a:solidFill>
              </a:rPr>
              <a:t>Presentation</a:t>
            </a:r>
            <a:endParaRPr lang="fr-FR" sz="2000" b="1" dirty="0" smtClean="0">
              <a:solidFill>
                <a:schemeClr val="tx1"/>
              </a:solidFill>
            </a:endParaRPr>
          </a:p>
          <a:p>
            <a:pPr marL="1085850" lvl="1" indent="-342900">
              <a:buFont typeface="+mj-lt"/>
              <a:buAutoNum type="arabicPeriod"/>
              <a:defRPr/>
            </a:pPr>
            <a:endParaRPr lang="fr-FR" sz="2000" b="1" dirty="0" smtClean="0">
              <a:solidFill>
                <a:schemeClr val="tx1"/>
              </a:solidFill>
            </a:endParaRPr>
          </a:p>
          <a:p>
            <a:pPr marL="342900" indent="-342900">
              <a:buFont typeface="+mj-lt"/>
              <a:buAutoNum type="arabicPeriod"/>
              <a:defRPr/>
            </a:pPr>
            <a:r>
              <a:rPr lang="fr-FR" sz="2000" b="1" dirty="0" err="1" smtClean="0">
                <a:solidFill>
                  <a:schemeClr val="tx1"/>
                </a:solidFill>
              </a:rPr>
              <a:t>In-Application</a:t>
            </a:r>
            <a:r>
              <a:rPr lang="fr-FR" sz="2000" b="1" dirty="0" smtClean="0">
                <a:solidFill>
                  <a:schemeClr val="tx1"/>
                </a:solidFill>
              </a:rPr>
              <a:t> </a:t>
            </a:r>
            <a:r>
              <a:rPr lang="fr-FR" sz="2000" b="1" dirty="0" err="1" smtClean="0">
                <a:solidFill>
                  <a:schemeClr val="tx1"/>
                </a:solidFill>
              </a:rPr>
              <a:t>Features</a:t>
            </a:r>
            <a:endParaRPr lang="fr-FR" sz="2000" b="1" dirty="0" smtClean="0">
              <a:solidFill>
                <a:schemeClr val="tx1"/>
              </a:solidFill>
            </a:endParaRPr>
          </a:p>
          <a:p>
            <a:pPr marL="1085850" lvl="1" indent="-342900">
              <a:buFont typeface="+mj-lt"/>
              <a:buAutoNum type="arabicPeriod"/>
              <a:defRPr/>
            </a:pPr>
            <a:r>
              <a:rPr lang="fr-FR" sz="2000" b="1" dirty="0" err="1" smtClean="0">
                <a:solidFill>
                  <a:schemeClr val="tx1"/>
                </a:solidFill>
              </a:rPr>
              <a:t>Asset</a:t>
            </a:r>
            <a:endParaRPr lang="fr-FR" sz="2000" b="1" dirty="0">
              <a:solidFill>
                <a:schemeClr val="tx1"/>
              </a:solidFill>
            </a:endParaRPr>
          </a:p>
          <a:p>
            <a:pPr marL="1085850" lvl="1" indent="-342900">
              <a:buFont typeface="+mj-lt"/>
              <a:buAutoNum type="arabicPeriod"/>
              <a:defRPr/>
            </a:pPr>
            <a:r>
              <a:rPr lang="fr-FR" sz="2000" b="1" dirty="0" smtClean="0">
                <a:solidFill>
                  <a:schemeClr val="tx1"/>
                </a:solidFill>
              </a:rPr>
              <a:t>User</a:t>
            </a:r>
          </a:p>
          <a:p>
            <a:pPr marL="1085850" lvl="1" indent="-342900">
              <a:buFont typeface="+mj-lt"/>
              <a:buAutoNum type="arabicPeriod"/>
              <a:defRPr/>
            </a:pPr>
            <a:r>
              <a:rPr lang="fr-FR" sz="2000" b="1" dirty="0" smtClean="0">
                <a:solidFill>
                  <a:schemeClr val="tx1"/>
                </a:solidFill>
              </a:rPr>
              <a:t>Variant</a:t>
            </a:r>
          </a:p>
          <a:p>
            <a:pPr marL="1085850" lvl="1" indent="-342900">
              <a:buFont typeface="+mj-lt"/>
              <a:buAutoNum type="arabicPeriod"/>
              <a:defRPr/>
            </a:pPr>
            <a:r>
              <a:rPr lang="fr-FR" sz="2000" b="1" dirty="0" smtClean="0">
                <a:solidFill>
                  <a:schemeClr val="tx1"/>
                </a:solidFill>
              </a:rPr>
              <a:t>Station</a:t>
            </a:r>
          </a:p>
          <a:p>
            <a:pPr marL="1085850" lvl="1" indent="-342900">
              <a:buFont typeface="+mj-lt"/>
              <a:buAutoNum type="arabicPeriod"/>
              <a:defRPr/>
            </a:pPr>
            <a:r>
              <a:rPr lang="fr-FR" sz="2000" b="1" dirty="0" smtClean="0">
                <a:solidFill>
                  <a:schemeClr val="tx1"/>
                </a:solidFill>
              </a:rPr>
              <a:t>Process</a:t>
            </a:r>
          </a:p>
          <a:p>
            <a:pPr marL="1085850" lvl="1" indent="-342900">
              <a:buFont typeface="+mj-lt"/>
              <a:buAutoNum type="arabicPeriod"/>
              <a:defRPr/>
            </a:pPr>
            <a:r>
              <a:rPr lang="fr-FR" sz="2000" b="1" dirty="0" smtClean="0">
                <a:solidFill>
                  <a:schemeClr val="tx1"/>
                </a:solidFill>
              </a:rPr>
              <a:t>Reporting</a:t>
            </a:r>
          </a:p>
          <a:p>
            <a:pPr>
              <a:defRPr/>
            </a:pPr>
            <a:endParaRPr lang="fr-FR" sz="2000" b="1" dirty="0">
              <a:solidFill>
                <a:schemeClr val="tx1"/>
              </a:solidFill>
            </a:endParaRPr>
          </a:p>
          <a:p>
            <a:pPr marL="457200" indent="-457200">
              <a:buAutoNum type="arabicPeriod" startAt="4"/>
              <a:defRPr/>
            </a:pPr>
            <a:r>
              <a:rPr lang="fr-FR" sz="2000" b="1" dirty="0" smtClean="0">
                <a:solidFill>
                  <a:schemeClr val="tx1"/>
                </a:solidFill>
              </a:rPr>
              <a:t>Station update</a:t>
            </a:r>
          </a:p>
          <a:p>
            <a:pPr marL="457200" indent="-457200">
              <a:buAutoNum type="arabicPeriod" startAt="4"/>
              <a:defRPr/>
            </a:pPr>
            <a:endParaRPr lang="fr-FR" sz="2000" b="1" dirty="0">
              <a:solidFill>
                <a:schemeClr val="tx1"/>
              </a:solidFill>
            </a:endParaRPr>
          </a:p>
          <a:p>
            <a:pPr>
              <a:defRPr/>
            </a:pPr>
            <a:endParaRPr lang="fr-FR" sz="1600" b="1" dirty="0" smtClean="0">
              <a:solidFill>
                <a:schemeClr val="tx1"/>
              </a:solidFill>
            </a:endParaRPr>
          </a:p>
          <a:p>
            <a:pPr>
              <a:defRPr/>
            </a:pPr>
            <a:endParaRPr lang="fr-FR" sz="1600" b="1" dirty="0">
              <a:solidFill>
                <a:schemeClr val="tx1"/>
              </a:solidFill>
            </a:endParaRPr>
          </a:p>
          <a:p>
            <a:pPr>
              <a:defRPr/>
            </a:pPr>
            <a:endParaRPr lang="fr-FR" sz="1600" b="1" dirty="0">
              <a:solidFill>
                <a:schemeClr val="tx1"/>
              </a:solidFill>
            </a:endParaRPr>
          </a:p>
          <a:p>
            <a:pPr>
              <a:defRPr/>
            </a:pPr>
            <a:endParaRPr lang="fr-FR" sz="1600" b="1" dirty="0" smtClean="0">
              <a:solidFill>
                <a:schemeClr val="tx1"/>
              </a:solidFill>
            </a:endParaRPr>
          </a:p>
          <a:p>
            <a:pPr>
              <a:defRPr/>
            </a:pPr>
            <a:endParaRPr lang="fr-FR" sz="1600" b="1" dirty="0">
              <a:solidFill>
                <a:schemeClr val="tx1"/>
              </a:solidFill>
            </a:endParaRPr>
          </a:p>
        </p:txBody>
      </p:sp>
    </p:spTree>
    <p:extLst>
      <p:ext uri="{BB962C8B-B14F-4D97-AF65-F5344CB8AC3E}">
        <p14:creationId xmlns:p14="http://schemas.microsoft.com/office/powerpoint/2010/main" val="28383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30</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Manager : </a:t>
            </a:r>
            <a:r>
              <a:rPr lang="fr-FR" altLang="en-US" kern="0" dirty="0" err="1" smtClean="0"/>
              <a:t>Step</a:t>
            </a:r>
            <a:r>
              <a:rPr lang="fr-FR" altLang="en-US" kern="0" dirty="0" smtClean="0"/>
              <a:t> </a:t>
            </a:r>
            <a:r>
              <a:rPr lang="fr-FR" altLang="en-US" kern="0" dirty="0" err="1" smtClean="0"/>
              <a:t>Specific</a:t>
            </a:r>
            <a:r>
              <a:rPr lang="fr-FR" altLang="en-US" kern="0" dirty="0" smtClean="0"/>
              <a:t>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sp>
        <p:nvSpPr>
          <p:cNvPr id="10" name="TextBox 9"/>
          <p:cNvSpPr txBox="1"/>
          <p:nvPr/>
        </p:nvSpPr>
        <p:spPr>
          <a:xfrm>
            <a:off x="3592225" y="1598165"/>
            <a:ext cx="7296150" cy="738664"/>
          </a:xfrm>
          <a:prstGeom prst="rect">
            <a:avLst/>
          </a:prstGeom>
          <a:noFill/>
        </p:spPr>
        <p:txBody>
          <a:bodyPr wrap="square" rtlCol="0">
            <a:spAutoFit/>
          </a:bodyPr>
          <a:lstStyle/>
          <a:p>
            <a:r>
              <a:rPr lang="en-GB" sz="1400" dirty="0" smtClean="0"/>
              <a:t>Action Digital Picking</a:t>
            </a:r>
          </a:p>
          <a:p>
            <a:r>
              <a:rPr lang="en-GB" sz="1400" dirty="0" smtClean="0"/>
              <a:t>- Allows Fusion user to define an output to be changed state and then to wait for a defined input. User can also define that a scan is required and the expected data.</a:t>
            </a:r>
            <a:endParaRPr lang="en-GB" sz="1400" dirty="0"/>
          </a:p>
        </p:txBody>
      </p:sp>
      <p:pic>
        <p:nvPicPr>
          <p:cNvPr id="4" name="Picture 3"/>
          <p:cNvPicPr>
            <a:picLocks noChangeAspect="1"/>
          </p:cNvPicPr>
          <p:nvPr/>
        </p:nvPicPr>
        <p:blipFill>
          <a:blip r:embed="rId2"/>
          <a:stretch>
            <a:fillRect/>
          </a:stretch>
        </p:blipFill>
        <p:spPr>
          <a:xfrm>
            <a:off x="595649" y="2743994"/>
            <a:ext cx="2877080" cy="173134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595648" y="4628229"/>
            <a:ext cx="2877080" cy="1719819"/>
          </a:xfrm>
          <a:prstGeom prst="rect">
            <a:avLst/>
          </a:prstGeom>
          <a:ln>
            <a:solidFill>
              <a:schemeClr val="tx1"/>
            </a:solidFill>
          </a:ln>
        </p:spPr>
      </p:pic>
      <p:sp>
        <p:nvSpPr>
          <p:cNvPr id="15" name="TextBox 14"/>
          <p:cNvSpPr txBox="1"/>
          <p:nvPr/>
        </p:nvSpPr>
        <p:spPr>
          <a:xfrm>
            <a:off x="3592225" y="3348054"/>
            <a:ext cx="7296150" cy="523220"/>
          </a:xfrm>
          <a:prstGeom prst="rect">
            <a:avLst/>
          </a:prstGeom>
          <a:noFill/>
        </p:spPr>
        <p:txBody>
          <a:bodyPr wrap="square" rtlCol="0">
            <a:spAutoFit/>
          </a:bodyPr>
          <a:lstStyle/>
          <a:p>
            <a:r>
              <a:rPr lang="en-GB" sz="1400" dirty="0" smtClean="0"/>
              <a:t>Action Digital In</a:t>
            </a:r>
          </a:p>
          <a:p>
            <a:r>
              <a:rPr lang="en-GB" sz="1400" dirty="0" smtClean="0"/>
              <a:t>- Allows Fusion user to define an input to detect before the process will continue.</a:t>
            </a:r>
            <a:endParaRPr lang="en-GB" sz="1400" dirty="0"/>
          </a:p>
        </p:txBody>
      </p:sp>
      <p:sp>
        <p:nvSpPr>
          <p:cNvPr id="16" name="TextBox 15"/>
          <p:cNvSpPr txBox="1"/>
          <p:nvPr/>
        </p:nvSpPr>
        <p:spPr>
          <a:xfrm>
            <a:off x="3592225" y="5226528"/>
            <a:ext cx="7296150" cy="523220"/>
          </a:xfrm>
          <a:prstGeom prst="rect">
            <a:avLst/>
          </a:prstGeom>
          <a:noFill/>
        </p:spPr>
        <p:txBody>
          <a:bodyPr wrap="square" rtlCol="0">
            <a:spAutoFit/>
          </a:bodyPr>
          <a:lstStyle/>
          <a:p>
            <a:r>
              <a:rPr lang="en-GB" sz="1400" dirty="0" smtClean="0"/>
              <a:t>Action Data Out</a:t>
            </a:r>
          </a:p>
          <a:p>
            <a:r>
              <a:rPr lang="en-GB" sz="1400" dirty="0" smtClean="0"/>
              <a:t>- Allows Fusion user to define the state of an output.</a:t>
            </a:r>
            <a:endParaRPr lang="en-GB" sz="1400" dirty="0"/>
          </a:p>
        </p:txBody>
      </p:sp>
      <p:pic>
        <p:nvPicPr>
          <p:cNvPr id="3" name="Picture 2"/>
          <p:cNvPicPr>
            <a:picLocks noChangeAspect="1"/>
          </p:cNvPicPr>
          <p:nvPr/>
        </p:nvPicPr>
        <p:blipFill>
          <a:blip r:embed="rId4"/>
          <a:stretch>
            <a:fillRect/>
          </a:stretch>
        </p:blipFill>
        <p:spPr>
          <a:xfrm>
            <a:off x="595648" y="1072701"/>
            <a:ext cx="2861541" cy="1526688"/>
          </a:xfrm>
          <a:prstGeom prst="rect">
            <a:avLst/>
          </a:prstGeom>
          <a:ln>
            <a:solidFill>
              <a:schemeClr val="tx1"/>
            </a:solidFill>
          </a:ln>
        </p:spPr>
      </p:pic>
    </p:spTree>
    <p:extLst>
      <p:ext uri="{BB962C8B-B14F-4D97-AF65-F5344CB8AC3E}">
        <p14:creationId xmlns:p14="http://schemas.microsoft.com/office/powerpoint/2010/main" val="3031242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31</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Manager : </a:t>
            </a:r>
            <a:r>
              <a:rPr lang="fr-FR" altLang="en-US" kern="0" dirty="0" err="1" smtClean="0"/>
              <a:t>Step</a:t>
            </a:r>
            <a:r>
              <a:rPr lang="fr-FR" altLang="en-US" kern="0" dirty="0" smtClean="0"/>
              <a:t> </a:t>
            </a:r>
            <a:r>
              <a:rPr lang="fr-FR" altLang="en-US" kern="0" dirty="0" err="1" smtClean="0"/>
              <a:t>Specific</a:t>
            </a:r>
            <a:r>
              <a:rPr lang="fr-FR" altLang="en-US" kern="0" dirty="0" smtClean="0"/>
              <a:t>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sp>
        <p:nvSpPr>
          <p:cNvPr id="10" name="TextBox 9"/>
          <p:cNvSpPr txBox="1"/>
          <p:nvPr/>
        </p:nvSpPr>
        <p:spPr>
          <a:xfrm>
            <a:off x="3592225" y="2202585"/>
            <a:ext cx="7296150" cy="523220"/>
          </a:xfrm>
          <a:prstGeom prst="rect">
            <a:avLst/>
          </a:prstGeom>
          <a:noFill/>
        </p:spPr>
        <p:txBody>
          <a:bodyPr wrap="square" rtlCol="0">
            <a:spAutoFit/>
          </a:bodyPr>
          <a:lstStyle/>
          <a:p>
            <a:r>
              <a:rPr lang="en-GB" sz="1400" dirty="0" smtClean="0"/>
              <a:t>Logic Arithmetic</a:t>
            </a:r>
            <a:endParaRPr lang="en-GB" sz="1400" dirty="0" smtClean="0"/>
          </a:p>
          <a:p>
            <a:r>
              <a:rPr lang="en-GB" sz="1400" dirty="0" smtClean="0"/>
              <a:t>- Allows Fusion user to </a:t>
            </a:r>
            <a:r>
              <a:rPr lang="en-GB" sz="1400" dirty="0" smtClean="0"/>
              <a:t>apply basic maths to defined numeric values or to source steps</a:t>
            </a:r>
            <a:endParaRPr lang="en-GB" sz="1400" dirty="0"/>
          </a:p>
        </p:txBody>
      </p:sp>
      <p:sp>
        <p:nvSpPr>
          <p:cNvPr id="15" name="TextBox 14"/>
          <p:cNvSpPr txBox="1"/>
          <p:nvPr/>
        </p:nvSpPr>
        <p:spPr>
          <a:xfrm>
            <a:off x="3583090" y="4349222"/>
            <a:ext cx="7296150" cy="738664"/>
          </a:xfrm>
          <a:prstGeom prst="rect">
            <a:avLst/>
          </a:prstGeom>
          <a:noFill/>
        </p:spPr>
        <p:txBody>
          <a:bodyPr wrap="square" rtlCol="0">
            <a:spAutoFit/>
          </a:bodyPr>
          <a:lstStyle/>
          <a:p>
            <a:r>
              <a:rPr lang="en-GB" sz="1400" dirty="0" smtClean="0"/>
              <a:t>Logic Comparison</a:t>
            </a:r>
          </a:p>
          <a:p>
            <a:r>
              <a:rPr lang="en-GB" sz="1400" dirty="0" smtClean="0"/>
              <a:t>- Allows Fusion user to define a minimum and maximum value for a source step or portion of a string</a:t>
            </a:r>
            <a:endParaRPr lang="en-GB" sz="1400" dirty="0"/>
          </a:p>
        </p:txBody>
      </p:sp>
      <p:pic>
        <p:nvPicPr>
          <p:cNvPr id="2" name="Picture 1"/>
          <p:cNvPicPr>
            <a:picLocks noChangeAspect="1"/>
          </p:cNvPicPr>
          <p:nvPr/>
        </p:nvPicPr>
        <p:blipFill>
          <a:blip r:embed="rId2"/>
          <a:stretch>
            <a:fillRect/>
          </a:stretch>
        </p:blipFill>
        <p:spPr>
          <a:xfrm>
            <a:off x="605173" y="1320351"/>
            <a:ext cx="2867555" cy="2287689"/>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605173" y="3790965"/>
            <a:ext cx="2867555" cy="1639734"/>
          </a:xfrm>
          <a:prstGeom prst="rect">
            <a:avLst/>
          </a:prstGeom>
          <a:ln>
            <a:solidFill>
              <a:schemeClr val="tx1"/>
            </a:solidFill>
          </a:ln>
        </p:spPr>
      </p:pic>
    </p:spTree>
    <p:extLst>
      <p:ext uri="{BB962C8B-B14F-4D97-AF65-F5344CB8AC3E}">
        <p14:creationId xmlns:p14="http://schemas.microsoft.com/office/powerpoint/2010/main" val="177089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32</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Manager : </a:t>
            </a:r>
            <a:r>
              <a:rPr lang="fr-FR" altLang="en-US" kern="0" dirty="0" err="1" smtClean="0"/>
              <a:t>Step</a:t>
            </a:r>
            <a:r>
              <a:rPr lang="fr-FR" altLang="en-US" kern="0" dirty="0" smtClean="0"/>
              <a:t> </a:t>
            </a:r>
            <a:r>
              <a:rPr lang="fr-FR" altLang="en-US" kern="0" dirty="0" err="1" smtClean="0"/>
              <a:t>Specific</a:t>
            </a:r>
            <a:r>
              <a:rPr lang="fr-FR" altLang="en-US" kern="0" dirty="0" smtClean="0"/>
              <a:t> </a:t>
            </a:r>
            <a:r>
              <a:rPr lang="fr-FR" altLang="en-US" kern="0" dirty="0" err="1" smtClean="0"/>
              <a:t>Properties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sp>
        <p:nvSpPr>
          <p:cNvPr id="10" name="TextBox 9"/>
          <p:cNvSpPr txBox="1"/>
          <p:nvPr/>
        </p:nvSpPr>
        <p:spPr>
          <a:xfrm>
            <a:off x="3583090" y="1812060"/>
            <a:ext cx="7296150" cy="738664"/>
          </a:xfrm>
          <a:prstGeom prst="rect">
            <a:avLst/>
          </a:prstGeom>
          <a:noFill/>
        </p:spPr>
        <p:txBody>
          <a:bodyPr wrap="square" rtlCol="0">
            <a:spAutoFit/>
          </a:bodyPr>
          <a:lstStyle/>
          <a:p>
            <a:r>
              <a:rPr lang="en-GB" sz="1400" dirty="0" smtClean="0"/>
              <a:t>Module Builder</a:t>
            </a:r>
          </a:p>
          <a:p>
            <a:r>
              <a:rPr lang="en-GB" sz="1400" dirty="0" smtClean="0"/>
              <a:t>- Allows user to define properties of the builder step (what will happen when Infinity is expected to use data supplied by the Builder module)</a:t>
            </a:r>
            <a:endParaRPr lang="en-GB" sz="1400" dirty="0"/>
          </a:p>
        </p:txBody>
      </p:sp>
      <p:sp>
        <p:nvSpPr>
          <p:cNvPr id="15" name="TextBox 14"/>
          <p:cNvSpPr txBox="1"/>
          <p:nvPr/>
        </p:nvSpPr>
        <p:spPr>
          <a:xfrm>
            <a:off x="3592225" y="3105649"/>
            <a:ext cx="7296150" cy="738664"/>
          </a:xfrm>
          <a:prstGeom prst="rect">
            <a:avLst/>
          </a:prstGeom>
          <a:noFill/>
        </p:spPr>
        <p:txBody>
          <a:bodyPr wrap="square" rtlCol="0">
            <a:spAutoFit/>
          </a:bodyPr>
          <a:lstStyle/>
          <a:p>
            <a:r>
              <a:rPr lang="en-GB" sz="1400" dirty="0" smtClean="0"/>
              <a:t>Module Tracker (Check)</a:t>
            </a:r>
          </a:p>
          <a:p>
            <a:r>
              <a:rPr lang="en-GB" sz="1400" dirty="0" smtClean="0"/>
              <a:t>- Allows the Fusion User to check with tracker whether the part being built is allowed to continue with the cycle. Min and Max elapsed times can be set if required.</a:t>
            </a:r>
            <a:endParaRPr lang="en-GB" sz="1400" dirty="0"/>
          </a:p>
        </p:txBody>
      </p:sp>
      <p:pic>
        <p:nvPicPr>
          <p:cNvPr id="3" name="Picture 2"/>
          <p:cNvPicPr>
            <a:picLocks noChangeAspect="1"/>
          </p:cNvPicPr>
          <p:nvPr/>
        </p:nvPicPr>
        <p:blipFill>
          <a:blip r:embed="rId2"/>
          <a:stretch>
            <a:fillRect/>
          </a:stretch>
        </p:blipFill>
        <p:spPr>
          <a:xfrm>
            <a:off x="605173" y="1294435"/>
            <a:ext cx="2867555" cy="1569946"/>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605173" y="3105650"/>
            <a:ext cx="2867555" cy="923722"/>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605173" y="4270641"/>
            <a:ext cx="2877080" cy="937833"/>
          </a:xfrm>
          <a:prstGeom prst="rect">
            <a:avLst/>
          </a:prstGeom>
          <a:ln>
            <a:solidFill>
              <a:schemeClr val="tx1"/>
            </a:solidFill>
          </a:ln>
        </p:spPr>
      </p:pic>
      <p:sp>
        <p:nvSpPr>
          <p:cNvPr id="16" name="TextBox 15"/>
          <p:cNvSpPr txBox="1"/>
          <p:nvPr/>
        </p:nvSpPr>
        <p:spPr>
          <a:xfrm>
            <a:off x="3592225" y="4322687"/>
            <a:ext cx="7296150" cy="954107"/>
          </a:xfrm>
          <a:prstGeom prst="rect">
            <a:avLst/>
          </a:prstGeom>
          <a:noFill/>
        </p:spPr>
        <p:txBody>
          <a:bodyPr wrap="square" rtlCol="0">
            <a:spAutoFit/>
          </a:bodyPr>
          <a:lstStyle/>
          <a:p>
            <a:r>
              <a:rPr lang="en-GB" sz="1400" dirty="0" smtClean="0"/>
              <a:t>Module Tracker (Update)</a:t>
            </a:r>
          </a:p>
          <a:p>
            <a:r>
              <a:rPr lang="en-GB" sz="1400" dirty="0" smtClean="0"/>
              <a:t>- Allows the Fusion User to update the status of the part based on UID with a pass on the current or fail on the current station. This pass or fail can be based on specific define steps or a whether a range of steps was passed.</a:t>
            </a:r>
            <a:endParaRPr lang="en-GB" sz="1400" dirty="0"/>
          </a:p>
        </p:txBody>
      </p:sp>
    </p:spTree>
    <p:extLst>
      <p:ext uri="{BB962C8B-B14F-4D97-AF65-F5344CB8AC3E}">
        <p14:creationId xmlns:p14="http://schemas.microsoft.com/office/powerpoint/2010/main" val="2771444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33</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Process : Process configuration in Process </a:t>
            </a:r>
            <a:r>
              <a:rPr lang="fr-FR" altLang="en-US" kern="0" dirty="0" err="1" smtClean="0"/>
              <a:t>Builder</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sp>
        <p:nvSpPr>
          <p:cNvPr id="16" name="ZoneTexte 15"/>
          <p:cNvSpPr txBox="1"/>
          <p:nvPr/>
        </p:nvSpPr>
        <p:spPr>
          <a:xfrm>
            <a:off x="3136102" y="3070340"/>
            <a:ext cx="3139962" cy="630942"/>
          </a:xfrm>
          <a:prstGeom prst="rect">
            <a:avLst/>
          </a:prstGeom>
          <a:noFill/>
        </p:spPr>
        <p:txBody>
          <a:bodyPr wrap="none" rtlCol="0">
            <a:spAutoFit/>
          </a:bodyPr>
          <a:lstStyle/>
          <a:p>
            <a:r>
              <a:rPr lang="fr-FR" dirty="0" smtClean="0"/>
              <a:t>TAKT Configuration:</a:t>
            </a:r>
          </a:p>
          <a:p>
            <a:r>
              <a:rPr lang="fr-FR" sz="1400" dirty="0" err="1" smtClean="0"/>
              <a:t>Defines</a:t>
            </a:r>
            <a:r>
              <a:rPr lang="fr-FR" sz="1400" dirty="0" smtClean="0"/>
              <a:t> the TAKT time of the </a:t>
            </a:r>
            <a:r>
              <a:rPr lang="fr-FR" sz="1400" dirty="0" err="1" smtClean="0"/>
              <a:t>process</a:t>
            </a:r>
            <a:endParaRPr lang="fr-FR" sz="1400" dirty="0" smtClean="0"/>
          </a:p>
        </p:txBody>
      </p:sp>
      <p:sp>
        <p:nvSpPr>
          <p:cNvPr id="17" name="ZoneTexte 16"/>
          <p:cNvSpPr txBox="1"/>
          <p:nvPr/>
        </p:nvSpPr>
        <p:spPr>
          <a:xfrm>
            <a:off x="3136102" y="1590698"/>
            <a:ext cx="5724644" cy="630942"/>
          </a:xfrm>
          <a:prstGeom prst="rect">
            <a:avLst/>
          </a:prstGeom>
          <a:noFill/>
        </p:spPr>
        <p:txBody>
          <a:bodyPr wrap="none" rtlCol="0">
            <a:spAutoFit/>
          </a:bodyPr>
          <a:lstStyle/>
          <a:p>
            <a:r>
              <a:rPr lang="fr-FR" dirty="0" smtClean="0"/>
              <a:t>System </a:t>
            </a:r>
            <a:r>
              <a:rPr lang="fr-FR" dirty="0" err="1" smtClean="0"/>
              <a:t>access</a:t>
            </a:r>
            <a:r>
              <a:rPr lang="fr-FR" dirty="0" smtClean="0"/>
              <a:t>:</a:t>
            </a:r>
          </a:p>
          <a:p>
            <a:r>
              <a:rPr lang="fr-FR" sz="1400" dirty="0" err="1" smtClean="0"/>
              <a:t>Defines</a:t>
            </a:r>
            <a:r>
              <a:rPr lang="fr-FR" sz="1400" dirty="0" smtClean="0"/>
              <a:t> the </a:t>
            </a:r>
            <a:r>
              <a:rPr lang="fr-FR" sz="1400" dirty="0" err="1" smtClean="0"/>
              <a:t>access</a:t>
            </a:r>
            <a:r>
              <a:rPr lang="fr-FR" sz="1400" dirty="0" smtClean="0"/>
              <a:t> </a:t>
            </a:r>
            <a:r>
              <a:rPr lang="fr-FR" sz="1400" dirty="0" err="1" smtClean="0"/>
              <a:t>that</a:t>
            </a:r>
            <a:r>
              <a:rPr lang="fr-FR" sz="1400" dirty="0" smtClean="0"/>
              <a:t> </a:t>
            </a:r>
            <a:r>
              <a:rPr lang="fr-FR" sz="1400" dirty="0" err="1" smtClean="0"/>
              <a:t>is</a:t>
            </a:r>
            <a:r>
              <a:rPr lang="fr-FR" sz="1400" dirty="0" smtClean="0"/>
              <a:t> </a:t>
            </a:r>
            <a:r>
              <a:rPr lang="fr-FR" sz="1400" dirty="0" err="1" smtClean="0"/>
              <a:t>mandatory</a:t>
            </a:r>
            <a:r>
              <a:rPr lang="fr-FR" sz="1400" dirty="0" smtClean="0"/>
              <a:t> in </a:t>
            </a:r>
            <a:r>
              <a:rPr lang="fr-FR" sz="1400" dirty="0" err="1" smtClean="0"/>
              <a:t>order</a:t>
            </a:r>
            <a:r>
              <a:rPr lang="fr-FR" sz="1400" dirty="0" smtClean="0"/>
              <a:t> to </a:t>
            </a:r>
            <a:r>
              <a:rPr lang="fr-FR" sz="1400" dirty="0" err="1" smtClean="0"/>
              <a:t>execute</a:t>
            </a:r>
            <a:r>
              <a:rPr lang="fr-FR" sz="1400" dirty="0" smtClean="0"/>
              <a:t> the </a:t>
            </a:r>
            <a:r>
              <a:rPr lang="fr-FR" sz="1400" dirty="0" err="1" smtClean="0"/>
              <a:t>process</a:t>
            </a:r>
            <a:endParaRPr lang="fr-FR" sz="1400" dirty="0" smtClean="0"/>
          </a:p>
        </p:txBody>
      </p:sp>
      <p:pic>
        <p:nvPicPr>
          <p:cNvPr id="3" name="Image 2"/>
          <p:cNvPicPr>
            <a:picLocks noChangeAspect="1"/>
          </p:cNvPicPr>
          <p:nvPr/>
        </p:nvPicPr>
        <p:blipFill>
          <a:blip r:embed="rId2"/>
          <a:stretch>
            <a:fillRect/>
          </a:stretch>
        </p:blipFill>
        <p:spPr>
          <a:xfrm>
            <a:off x="595648" y="1150795"/>
            <a:ext cx="2313976" cy="5100975"/>
          </a:xfrm>
          <a:prstGeom prst="rect">
            <a:avLst/>
          </a:prstGeom>
        </p:spPr>
      </p:pic>
      <p:sp>
        <p:nvSpPr>
          <p:cNvPr id="15" name="ZoneTexte 14"/>
          <p:cNvSpPr txBox="1"/>
          <p:nvPr/>
        </p:nvSpPr>
        <p:spPr>
          <a:xfrm>
            <a:off x="3136102" y="4234511"/>
            <a:ext cx="7086940" cy="846386"/>
          </a:xfrm>
          <a:prstGeom prst="rect">
            <a:avLst/>
          </a:prstGeom>
          <a:noFill/>
        </p:spPr>
        <p:txBody>
          <a:bodyPr wrap="none" rtlCol="0">
            <a:spAutoFit/>
          </a:bodyPr>
          <a:lstStyle/>
          <a:p>
            <a:r>
              <a:rPr lang="fr-FR" dirty="0" err="1" smtClean="0"/>
              <a:t>Build</a:t>
            </a:r>
            <a:r>
              <a:rPr lang="fr-FR" dirty="0" smtClean="0"/>
              <a:t> source:</a:t>
            </a:r>
          </a:p>
          <a:p>
            <a:r>
              <a:rPr lang="fr-FR" sz="1400" dirty="0" err="1" smtClean="0"/>
              <a:t>Defines</a:t>
            </a:r>
            <a:r>
              <a:rPr lang="fr-FR" sz="1400" dirty="0" smtClean="0"/>
              <a:t> the portion of the </a:t>
            </a:r>
            <a:r>
              <a:rPr lang="fr-FR" sz="1400" dirty="0" err="1" smtClean="0"/>
              <a:t>build</a:t>
            </a:r>
            <a:r>
              <a:rPr lang="fr-FR" sz="1400" dirty="0" smtClean="0"/>
              <a:t> ticket/string to </a:t>
            </a:r>
            <a:r>
              <a:rPr lang="fr-FR" sz="1400" dirty="0" err="1" smtClean="0"/>
              <a:t>be</a:t>
            </a:r>
            <a:r>
              <a:rPr lang="fr-FR" sz="1400" dirty="0" smtClean="0"/>
              <a:t> </a:t>
            </a:r>
            <a:r>
              <a:rPr lang="fr-FR" sz="1400" dirty="0" err="1" smtClean="0"/>
              <a:t>used</a:t>
            </a:r>
            <a:r>
              <a:rPr lang="fr-FR" sz="1400" dirty="0" smtClean="0"/>
              <a:t> as a </a:t>
            </a:r>
            <a:r>
              <a:rPr lang="fr-FR" sz="1400" dirty="0"/>
              <a:t>u</a:t>
            </a:r>
            <a:r>
              <a:rPr lang="fr-FR" sz="1400" dirty="0" smtClean="0"/>
              <a:t>nique Identifier, to </a:t>
            </a:r>
            <a:r>
              <a:rPr lang="fr-FR" sz="1400" dirty="0" err="1" smtClean="0"/>
              <a:t>be</a:t>
            </a:r>
            <a:r>
              <a:rPr lang="fr-FR" sz="1400" dirty="0" smtClean="0"/>
              <a:t> </a:t>
            </a:r>
            <a:r>
              <a:rPr lang="fr-FR" sz="1400" dirty="0" err="1" smtClean="0"/>
              <a:t>used</a:t>
            </a:r>
            <a:endParaRPr lang="fr-FR" sz="1400" dirty="0" smtClean="0"/>
          </a:p>
          <a:p>
            <a:r>
              <a:rPr lang="fr-FR" sz="1400" dirty="0"/>
              <a:t>a</a:t>
            </a:r>
            <a:r>
              <a:rPr lang="fr-FR" sz="1400" dirty="0" smtClean="0"/>
              <a:t>s a </a:t>
            </a:r>
            <a:r>
              <a:rPr lang="fr-FR" sz="1400" dirty="0" err="1" smtClean="0"/>
              <a:t>sequence</a:t>
            </a:r>
            <a:r>
              <a:rPr lang="fr-FR" sz="1400" dirty="0" smtClean="0"/>
              <a:t> </a:t>
            </a:r>
            <a:r>
              <a:rPr lang="fr-FR" sz="1400" dirty="0" err="1"/>
              <a:t>n</a:t>
            </a:r>
            <a:r>
              <a:rPr lang="fr-FR" sz="1400" dirty="0" err="1" smtClean="0"/>
              <a:t>umber</a:t>
            </a:r>
            <a:r>
              <a:rPr lang="fr-FR" sz="1400" dirty="0" smtClean="0"/>
              <a:t> and to </a:t>
            </a:r>
            <a:r>
              <a:rPr lang="fr-FR" sz="1400" dirty="0" err="1" smtClean="0"/>
              <a:t>be</a:t>
            </a:r>
            <a:r>
              <a:rPr lang="fr-FR" sz="1400" dirty="0" smtClean="0"/>
              <a:t> </a:t>
            </a:r>
            <a:r>
              <a:rPr lang="fr-FR" sz="1400" dirty="0" err="1" smtClean="0"/>
              <a:t>used</a:t>
            </a:r>
            <a:r>
              <a:rPr lang="fr-FR" sz="1400" dirty="0" smtClean="0"/>
              <a:t> as data to </a:t>
            </a:r>
            <a:r>
              <a:rPr lang="fr-FR" sz="1400" dirty="0" err="1" smtClean="0"/>
              <a:t>be</a:t>
            </a:r>
            <a:r>
              <a:rPr lang="fr-FR" sz="1400" dirty="0" smtClean="0"/>
              <a:t> </a:t>
            </a:r>
            <a:r>
              <a:rPr lang="fr-FR" sz="1400" dirty="0" err="1" smtClean="0"/>
              <a:t>compared</a:t>
            </a:r>
            <a:r>
              <a:rPr lang="fr-FR" sz="1400" dirty="0" smtClean="0"/>
              <a:t> </a:t>
            </a:r>
            <a:r>
              <a:rPr lang="fr-FR" sz="1400" dirty="0" err="1" smtClean="0"/>
              <a:t>with</a:t>
            </a:r>
            <a:r>
              <a:rPr lang="fr-FR" sz="1400" dirty="0" smtClean="0"/>
              <a:t> variant data. </a:t>
            </a:r>
          </a:p>
        </p:txBody>
      </p:sp>
    </p:spTree>
    <p:extLst>
      <p:ext uri="{BB962C8B-B14F-4D97-AF65-F5344CB8AC3E}">
        <p14:creationId xmlns:p14="http://schemas.microsoft.com/office/powerpoint/2010/main" val="1499974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545288" y="1362799"/>
            <a:ext cx="10923191" cy="2431930"/>
          </a:xfrm>
          <a:prstGeom prst="rect">
            <a:avLst/>
          </a:prstGeom>
        </p:spPr>
      </p:pic>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34</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Reporting : Fusion settings</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a:t>Features</a:t>
            </a:r>
            <a:endParaRPr lang="fr-FR" b="1" i="1" dirty="0"/>
          </a:p>
        </p:txBody>
      </p:sp>
      <p:sp>
        <p:nvSpPr>
          <p:cNvPr id="15" name="ZoneTexte 14"/>
          <p:cNvSpPr txBox="1"/>
          <p:nvPr/>
        </p:nvSpPr>
        <p:spPr>
          <a:xfrm>
            <a:off x="545288" y="4078394"/>
            <a:ext cx="10923191" cy="2462213"/>
          </a:xfrm>
          <a:prstGeom prst="rect">
            <a:avLst/>
          </a:prstGeom>
          <a:noFill/>
        </p:spPr>
        <p:txBody>
          <a:bodyPr wrap="square" rtlCol="0">
            <a:spAutoFit/>
          </a:bodyPr>
          <a:lstStyle/>
          <a:p>
            <a:r>
              <a:rPr lang="fr-FR" sz="2000" dirty="0" err="1" smtClean="0"/>
              <a:t>Results</a:t>
            </a:r>
            <a:r>
              <a:rPr lang="fr-FR" sz="2000" dirty="0" smtClean="0"/>
              <a:t> are </a:t>
            </a:r>
            <a:r>
              <a:rPr lang="fr-FR" sz="2000" dirty="0" err="1" smtClean="0"/>
              <a:t>stored</a:t>
            </a:r>
            <a:r>
              <a:rPr lang="fr-FR" sz="2000" dirty="0" smtClean="0"/>
              <a:t> in a SQL Server </a:t>
            </a:r>
            <a:r>
              <a:rPr lang="fr-FR" sz="2000" dirty="0" err="1" smtClean="0"/>
              <a:t>database</a:t>
            </a:r>
            <a:r>
              <a:rPr lang="fr-FR" sz="2000" dirty="0" smtClean="0"/>
              <a:t> (SQL Server 2014)</a:t>
            </a:r>
          </a:p>
          <a:p>
            <a:endParaRPr lang="fr-FR" sz="2000" dirty="0"/>
          </a:p>
          <a:p>
            <a:r>
              <a:rPr lang="fr-FR" sz="2000" dirty="0" smtClean="0"/>
              <a:t>You </a:t>
            </a:r>
            <a:r>
              <a:rPr lang="fr-FR" sz="2000" dirty="0" err="1" smtClean="0"/>
              <a:t>can</a:t>
            </a:r>
            <a:r>
              <a:rPr lang="fr-FR" sz="2000" dirty="0" smtClean="0"/>
              <a:t> </a:t>
            </a:r>
            <a:r>
              <a:rPr lang="fr-FR" sz="2000" dirty="0" err="1" smtClean="0"/>
              <a:t>create</a:t>
            </a:r>
            <a:r>
              <a:rPr lang="fr-FR" sz="2000" dirty="0" smtClean="0"/>
              <a:t> a </a:t>
            </a:r>
            <a:r>
              <a:rPr lang="fr-FR" sz="2000" dirty="0" err="1" smtClean="0"/>
              <a:t>connection</a:t>
            </a:r>
            <a:r>
              <a:rPr lang="fr-FR" sz="2000" dirty="0" smtClean="0"/>
              <a:t> to the </a:t>
            </a:r>
            <a:r>
              <a:rPr lang="fr-FR" sz="2000" dirty="0" err="1" smtClean="0"/>
              <a:t>database</a:t>
            </a:r>
            <a:r>
              <a:rPr lang="fr-FR" sz="2000" dirty="0" smtClean="0"/>
              <a:t> in the Fusion Setup options. </a:t>
            </a:r>
            <a:r>
              <a:rPr lang="fr-FR" sz="2000" dirty="0" err="1" smtClean="0"/>
              <a:t>Both</a:t>
            </a:r>
            <a:r>
              <a:rPr lang="fr-FR" sz="2000" dirty="0" smtClean="0"/>
              <a:t> Windows or SQL </a:t>
            </a:r>
            <a:r>
              <a:rPr lang="fr-FR" sz="2000" dirty="0" err="1" smtClean="0"/>
              <a:t>authentication</a:t>
            </a:r>
            <a:r>
              <a:rPr lang="fr-FR" sz="2000" dirty="0" smtClean="0"/>
              <a:t> are </a:t>
            </a:r>
            <a:r>
              <a:rPr lang="fr-FR" sz="2000" dirty="0" err="1" smtClean="0"/>
              <a:t>accepted</a:t>
            </a:r>
            <a:r>
              <a:rPr lang="fr-FR" sz="2000" dirty="0" smtClean="0"/>
              <a:t>.</a:t>
            </a:r>
          </a:p>
          <a:p>
            <a:endParaRPr lang="fr-FR" sz="2000" dirty="0"/>
          </a:p>
          <a:p>
            <a:r>
              <a:rPr lang="fr-FR" sz="2000" dirty="0" smtClean="0"/>
              <a:t>Once </a:t>
            </a:r>
            <a:r>
              <a:rPr lang="fr-FR" sz="2000" dirty="0" err="1" smtClean="0"/>
              <a:t>connected</a:t>
            </a:r>
            <a:r>
              <a:rPr lang="fr-FR" sz="2000" dirty="0" smtClean="0"/>
              <a:t>, </a:t>
            </a:r>
            <a:r>
              <a:rPr lang="fr-FR" sz="2000" dirty="0" err="1" smtClean="0"/>
              <a:t>you</a:t>
            </a:r>
            <a:r>
              <a:rPr lang="fr-FR" sz="2000" dirty="0" smtClean="0"/>
              <a:t> </a:t>
            </a:r>
            <a:r>
              <a:rPr lang="fr-FR" sz="2000" dirty="0" err="1" smtClean="0"/>
              <a:t>will</a:t>
            </a:r>
            <a:r>
              <a:rPr lang="fr-FR" sz="2000" dirty="0" smtClean="0"/>
              <a:t> </a:t>
            </a:r>
            <a:r>
              <a:rPr lang="fr-FR" sz="2000" dirty="0" err="1" smtClean="0"/>
              <a:t>be</a:t>
            </a:r>
            <a:r>
              <a:rPr lang="fr-FR" sz="2000" dirty="0" smtClean="0"/>
              <a:t> able to </a:t>
            </a:r>
            <a:r>
              <a:rPr lang="fr-FR" sz="2000" dirty="0" err="1" smtClean="0"/>
              <a:t>read</a:t>
            </a:r>
            <a:r>
              <a:rPr lang="fr-FR" sz="2000" dirty="0" smtClean="0"/>
              <a:t> </a:t>
            </a:r>
            <a:r>
              <a:rPr lang="fr-FR" sz="2000" dirty="0" err="1" smtClean="0"/>
              <a:t>traceability</a:t>
            </a:r>
            <a:r>
              <a:rPr lang="fr-FR" sz="2000" dirty="0" smtClean="0"/>
              <a:t> </a:t>
            </a:r>
            <a:r>
              <a:rPr lang="fr-FR" sz="2000" dirty="0" err="1" smtClean="0"/>
              <a:t>stored</a:t>
            </a:r>
            <a:r>
              <a:rPr lang="fr-FR" sz="2000" dirty="0" smtClean="0"/>
              <a:t> in the </a:t>
            </a:r>
            <a:r>
              <a:rPr lang="fr-FR" sz="2000" dirty="0" err="1" smtClean="0"/>
              <a:t>database</a:t>
            </a:r>
            <a:r>
              <a:rPr lang="fr-FR" sz="2000" dirty="0" smtClean="0"/>
              <a:t> </a:t>
            </a:r>
            <a:r>
              <a:rPr lang="fr-FR" sz="2000" dirty="0" err="1" smtClean="0"/>
              <a:t>inside</a:t>
            </a:r>
            <a:r>
              <a:rPr lang="fr-FR" sz="2000" dirty="0" smtClean="0"/>
              <a:t> of CVI Fusion and all </a:t>
            </a:r>
            <a:r>
              <a:rPr lang="fr-FR" sz="2000" dirty="0" err="1" smtClean="0"/>
              <a:t>projects</a:t>
            </a:r>
            <a:r>
              <a:rPr lang="fr-FR" sz="2000" dirty="0" smtClean="0"/>
              <a:t> are </a:t>
            </a:r>
            <a:r>
              <a:rPr lang="fr-FR" sz="2000" dirty="0" err="1" smtClean="0"/>
              <a:t>automatically</a:t>
            </a:r>
            <a:r>
              <a:rPr lang="fr-FR" sz="2000" dirty="0" smtClean="0"/>
              <a:t> </a:t>
            </a:r>
            <a:r>
              <a:rPr lang="fr-FR" sz="2000" dirty="0" err="1" smtClean="0"/>
              <a:t>backed</a:t>
            </a:r>
            <a:r>
              <a:rPr lang="fr-FR" sz="2000" dirty="0" smtClean="0"/>
              <a:t> up the </a:t>
            </a:r>
            <a:r>
              <a:rPr lang="fr-FR" sz="2000" dirty="0" err="1" smtClean="0"/>
              <a:t>database</a:t>
            </a:r>
            <a:r>
              <a:rPr lang="fr-FR" sz="2000" dirty="0" smtClean="0"/>
              <a:t> in real time.</a:t>
            </a:r>
          </a:p>
          <a:p>
            <a:endParaRPr lang="fr-FR" sz="1400" dirty="0" smtClean="0"/>
          </a:p>
        </p:txBody>
      </p:sp>
      <p:sp>
        <p:nvSpPr>
          <p:cNvPr id="8" name="Rectangle à coins arrondis 10"/>
          <p:cNvSpPr/>
          <p:nvPr/>
        </p:nvSpPr>
        <p:spPr bwMode="auto">
          <a:xfrm>
            <a:off x="10888374" y="1609725"/>
            <a:ext cx="358479" cy="273222"/>
          </a:xfrm>
          <a:prstGeom prst="roundRect">
            <a:avLst/>
          </a:prstGeom>
          <a:noFill/>
          <a:ln w="571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fr-FR" sz="21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4514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35</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Reporting : </a:t>
            </a:r>
            <a:r>
              <a:rPr lang="fr-FR" altLang="en-US" kern="0" dirty="0" err="1" smtClean="0"/>
              <a:t>Results</a:t>
            </a:r>
            <a:r>
              <a:rPr lang="fr-FR" altLang="en-US" kern="0" dirty="0" smtClean="0"/>
              <a:t> display</a:t>
            </a:r>
            <a:endParaRPr lang="fr-FR" altLang="en-US" kern="0" dirty="0"/>
          </a:p>
        </p:txBody>
      </p:sp>
      <p:sp>
        <p:nvSpPr>
          <p:cNvPr id="14" name="Rectangle 13"/>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pic>
        <p:nvPicPr>
          <p:cNvPr id="3" name="Image 2"/>
          <p:cNvPicPr>
            <a:picLocks noChangeAspect="1"/>
          </p:cNvPicPr>
          <p:nvPr/>
        </p:nvPicPr>
        <p:blipFill>
          <a:blip r:embed="rId2"/>
          <a:stretch>
            <a:fillRect/>
          </a:stretch>
        </p:blipFill>
        <p:spPr>
          <a:xfrm>
            <a:off x="1389943" y="1257135"/>
            <a:ext cx="8653776" cy="4774948"/>
          </a:xfrm>
          <a:prstGeom prst="rect">
            <a:avLst/>
          </a:prstGeom>
        </p:spPr>
      </p:pic>
    </p:spTree>
    <p:extLst>
      <p:ext uri="{BB962C8B-B14F-4D97-AF65-F5344CB8AC3E}">
        <p14:creationId xmlns:p14="http://schemas.microsoft.com/office/powerpoint/2010/main" val="1071173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Features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36</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How to </a:t>
            </a:r>
            <a:r>
              <a:rPr lang="fr-FR" altLang="en-US" kern="0" dirty="0" err="1" smtClean="0"/>
              <a:t>download</a:t>
            </a:r>
            <a:r>
              <a:rPr lang="fr-FR" altLang="en-US" kern="0" dirty="0" smtClean="0"/>
              <a:t> the configuration in the station ?</a:t>
            </a:r>
            <a:endParaRPr lang="fr-FR" altLang="en-US" kern="0" dirty="0"/>
          </a:p>
        </p:txBody>
      </p:sp>
      <p:sp>
        <p:nvSpPr>
          <p:cNvPr id="14" name="Rectangle 13"/>
          <p:cNvSpPr/>
          <p:nvPr/>
        </p:nvSpPr>
        <p:spPr>
          <a:xfrm>
            <a:off x="7635021" y="0"/>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smtClean="0"/>
              <a:t>Station update</a:t>
            </a:r>
            <a:endParaRPr lang="fr-FR" b="1" i="1" dirty="0"/>
          </a:p>
        </p:txBody>
      </p:sp>
      <p:sp>
        <p:nvSpPr>
          <p:cNvPr id="2" name="ZoneTexte 1"/>
          <p:cNvSpPr txBox="1"/>
          <p:nvPr/>
        </p:nvSpPr>
        <p:spPr>
          <a:xfrm>
            <a:off x="709863" y="1913021"/>
            <a:ext cx="11148762" cy="4293483"/>
          </a:xfrm>
          <a:prstGeom prst="rect">
            <a:avLst/>
          </a:prstGeom>
          <a:noFill/>
        </p:spPr>
        <p:txBody>
          <a:bodyPr wrap="square" rtlCol="0">
            <a:spAutoFit/>
          </a:bodyPr>
          <a:lstStyle/>
          <a:p>
            <a:pPr marL="457200" indent="-457200">
              <a:buFont typeface="+mj-lt"/>
              <a:buAutoNum type="arabicPeriod"/>
            </a:pPr>
            <a:r>
              <a:rPr lang="fr-FR" dirty="0" smtClean="0"/>
              <a:t>The station must </a:t>
            </a:r>
            <a:r>
              <a:rPr lang="fr-FR" dirty="0" err="1" smtClean="0"/>
              <a:t>be</a:t>
            </a:r>
            <a:r>
              <a:rPr lang="fr-FR" dirty="0" smtClean="0"/>
              <a:t> </a:t>
            </a:r>
            <a:r>
              <a:rPr lang="fr-FR" dirty="0" err="1" smtClean="0"/>
              <a:t>switched</a:t>
            </a:r>
            <a:r>
              <a:rPr lang="fr-FR" dirty="0" smtClean="0"/>
              <a:t> on and the </a:t>
            </a:r>
            <a:r>
              <a:rPr lang="fr-FR" dirty="0" err="1" smtClean="0"/>
              <a:t>Infinity</a:t>
            </a:r>
            <a:r>
              <a:rPr lang="fr-FR" dirty="0" smtClean="0"/>
              <a:t> client must </a:t>
            </a:r>
            <a:r>
              <a:rPr lang="fr-FR" dirty="0" err="1" smtClean="0"/>
              <a:t>be</a:t>
            </a:r>
            <a:r>
              <a:rPr lang="fr-FR" dirty="0" smtClean="0"/>
              <a:t> </a:t>
            </a:r>
            <a:r>
              <a:rPr lang="fr-FR" dirty="0" err="1" smtClean="0"/>
              <a:t>started</a:t>
            </a:r>
            <a:endParaRPr lang="fr-FR" dirty="0" smtClean="0"/>
          </a:p>
          <a:p>
            <a:pPr marL="457200" indent="-457200">
              <a:buFont typeface="+mj-lt"/>
              <a:buAutoNum type="arabicPeriod"/>
            </a:pPr>
            <a:r>
              <a:rPr lang="fr-FR" dirty="0" smtClean="0"/>
              <a:t>The IP </a:t>
            </a:r>
            <a:r>
              <a:rPr lang="fr-FR" dirty="0" err="1" smtClean="0"/>
              <a:t>address</a:t>
            </a:r>
            <a:r>
              <a:rPr lang="fr-FR" dirty="0" smtClean="0"/>
              <a:t> of the station must </a:t>
            </a:r>
            <a:r>
              <a:rPr lang="fr-FR" dirty="0" err="1" smtClean="0"/>
              <a:t>be</a:t>
            </a:r>
            <a:r>
              <a:rPr lang="fr-FR" dirty="0" smtClean="0"/>
              <a:t> the </a:t>
            </a:r>
            <a:r>
              <a:rPr lang="fr-FR" dirty="0" err="1" smtClean="0"/>
              <a:t>same</a:t>
            </a:r>
            <a:r>
              <a:rPr lang="fr-FR" dirty="0" smtClean="0"/>
              <a:t> as the one set in the station </a:t>
            </a:r>
            <a:r>
              <a:rPr lang="fr-FR" dirty="0" err="1" smtClean="0"/>
              <a:t>properties</a:t>
            </a:r>
            <a:r>
              <a:rPr lang="fr-FR" dirty="0" smtClean="0"/>
              <a:t>.</a:t>
            </a:r>
          </a:p>
          <a:p>
            <a:pPr marL="457200" indent="-457200">
              <a:buFont typeface="+mj-lt"/>
              <a:buAutoNum type="arabicPeriod"/>
            </a:pPr>
            <a:r>
              <a:rPr lang="fr-FR" dirty="0" smtClean="0"/>
              <a:t>Right click on the station </a:t>
            </a:r>
            <a:r>
              <a:rPr lang="fr-FR" dirty="0" err="1" smtClean="0"/>
              <a:t>name</a:t>
            </a:r>
            <a:r>
              <a:rPr lang="fr-FR" dirty="0" smtClean="0"/>
              <a:t> </a:t>
            </a:r>
            <a:r>
              <a:rPr lang="fr-FR" dirty="0" err="1" smtClean="0"/>
              <a:t>when</a:t>
            </a:r>
            <a:r>
              <a:rPr lang="fr-FR" dirty="0" smtClean="0"/>
              <a:t> in </a:t>
            </a:r>
            <a:r>
              <a:rPr lang="fr-FR" dirty="0" err="1" smtClean="0"/>
              <a:t>process</a:t>
            </a:r>
            <a:r>
              <a:rPr lang="fr-FR" dirty="0" smtClean="0"/>
              <a:t> manager and select « </a:t>
            </a:r>
            <a:r>
              <a:rPr lang="fr-FR" dirty="0" err="1" smtClean="0"/>
              <a:t>Deploy</a:t>
            </a:r>
            <a:r>
              <a:rPr lang="fr-FR" dirty="0" smtClean="0"/>
              <a:t> Config to Station »</a:t>
            </a:r>
          </a:p>
          <a:p>
            <a:pPr marL="457200" indent="-457200">
              <a:buFont typeface="+mj-lt"/>
              <a:buAutoNum type="arabicPeriod"/>
            </a:pPr>
            <a:endParaRPr lang="fr-FR" dirty="0"/>
          </a:p>
          <a:p>
            <a:pPr marL="457200" indent="-457200">
              <a:buFont typeface="+mj-lt"/>
              <a:buAutoNum type="arabicPeriod"/>
            </a:pPr>
            <a:endParaRPr lang="fr-FR" dirty="0" smtClean="0"/>
          </a:p>
          <a:p>
            <a:pPr marL="457200" indent="-457200">
              <a:buFont typeface="+mj-lt"/>
              <a:buAutoNum type="arabicPeriod"/>
            </a:pPr>
            <a:endParaRPr lang="fr-FR" dirty="0" smtClean="0"/>
          </a:p>
          <a:p>
            <a:pPr marL="457200" indent="-457200">
              <a:buFont typeface="+mj-lt"/>
              <a:buAutoNum type="arabicPeriod"/>
            </a:pPr>
            <a:endParaRPr lang="fr-FR" dirty="0"/>
          </a:p>
          <a:p>
            <a:pPr marL="457200" indent="-457200">
              <a:buFont typeface="+mj-lt"/>
              <a:buAutoNum type="arabicPeriod"/>
            </a:pPr>
            <a:endParaRPr lang="fr-FR" dirty="0" smtClean="0"/>
          </a:p>
          <a:p>
            <a:pPr marL="457200" indent="-457200">
              <a:buFont typeface="+mj-lt"/>
              <a:buAutoNum type="arabicPeriod"/>
            </a:pPr>
            <a:endParaRPr lang="fr-FR" dirty="0" smtClean="0"/>
          </a:p>
          <a:p>
            <a:pPr marL="457200" indent="-457200">
              <a:buFont typeface="+mj-lt"/>
              <a:buAutoNum type="arabicPeriod"/>
            </a:pPr>
            <a:endParaRPr lang="fr-FR" dirty="0" smtClean="0"/>
          </a:p>
          <a:p>
            <a:pPr marL="457200" indent="-457200">
              <a:buFont typeface="+mj-lt"/>
              <a:buAutoNum type="arabicPeriod"/>
            </a:pPr>
            <a:r>
              <a:rPr lang="fr-FR" dirty="0" smtClean="0"/>
              <a:t>A finish </a:t>
            </a:r>
            <a:r>
              <a:rPr lang="fr-FR" dirty="0" err="1" smtClean="0"/>
              <a:t>deployment</a:t>
            </a:r>
            <a:r>
              <a:rPr lang="fr-FR" dirty="0" smtClean="0"/>
              <a:t> message </a:t>
            </a:r>
            <a:r>
              <a:rPr lang="fr-FR" dirty="0" err="1" smtClean="0"/>
              <a:t>will</a:t>
            </a:r>
            <a:r>
              <a:rPr lang="fr-FR" dirty="0" smtClean="0"/>
              <a:t> display in the </a:t>
            </a:r>
            <a:r>
              <a:rPr lang="fr-FR" dirty="0" err="1" smtClean="0"/>
              <a:t>bottom</a:t>
            </a:r>
            <a:r>
              <a:rPr lang="fr-FR" dirty="0" smtClean="0"/>
              <a:t>-right hand corner of Fusion </a:t>
            </a:r>
            <a:r>
              <a:rPr lang="fr-FR" dirty="0" err="1" smtClean="0"/>
              <a:t>when</a:t>
            </a:r>
            <a:r>
              <a:rPr lang="fr-FR" dirty="0" smtClean="0"/>
              <a:t> </a:t>
            </a:r>
            <a:r>
              <a:rPr lang="fr-FR" dirty="0" err="1" smtClean="0"/>
              <a:t>completed</a:t>
            </a:r>
            <a:r>
              <a:rPr lang="fr-FR" dirty="0" smtClean="0"/>
              <a:t>.</a:t>
            </a:r>
            <a:endParaRPr lang="fr-FR" dirty="0"/>
          </a:p>
        </p:txBody>
      </p:sp>
      <p:pic>
        <p:nvPicPr>
          <p:cNvPr id="4" name="Image 3"/>
          <p:cNvPicPr>
            <a:picLocks noChangeAspect="1"/>
          </p:cNvPicPr>
          <p:nvPr/>
        </p:nvPicPr>
        <p:blipFill>
          <a:blip r:embed="rId2"/>
          <a:stretch>
            <a:fillRect/>
          </a:stretch>
        </p:blipFill>
        <p:spPr>
          <a:xfrm>
            <a:off x="4254500" y="3068841"/>
            <a:ext cx="3686175" cy="2305050"/>
          </a:xfrm>
          <a:prstGeom prst="rect">
            <a:avLst/>
          </a:prstGeom>
        </p:spPr>
      </p:pic>
      <p:sp>
        <p:nvSpPr>
          <p:cNvPr id="3" name="ZoneTexte 2"/>
          <p:cNvSpPr txBox="1"/>
          <p:nvPr/>
        </p:nvSpPr>
        <p:spPr>
          <a:xfrm>
            <a:off x="753031" y="1377329"/>
            <a:ext cx="2731838" cy="415498"/>
          </a:xfrm>
          <a:prstGeom prst="rect">
            <a:avLst/>
          </a:prstGeom>
          <a:noFill/>
        </p:spPr>
        <p:txBody>
          <a:bodyPr wrap="none" rtlCol="0">
            <a:spAutoFit/>
          </a:bodyPr>
          <a:lstStyle/>
          <a:p>
            <a:r>
              <a:rPr lang="fr-FR" b="1" dirty="0" smtClean="0"/>
              <a:t>In Fusion software :</a:t>
            </a:r>
            <a:endParaRPr lang="fr-FR" b="1" dirty="0"/>
          </a:p>
        </p:txBody>
      </p:sp>
    </p:spTree>
    <p:extLst>
      <p:ext uri="{BB962C8B-B14F-4D97-AF65-F5344CB8AC3E}">
        <p14:creationId xmlns:p14="http://schemas.microsoft.com/office/powerpoint/2010/main" val="361435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Features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37</a:t>
            </a:fld>
            <a:endParaRPr lang="fr-FR" altLang="en-US" dirty="0"/>
          </a:p>
        </p:txBody>
      </p:sp>
      <p:sp>
        <p:nvSpPr>
          <p:cNvPr id="13" name="Rectangle 2"/>
          <p:cNvSpPr txBox="1">
            <a:spLocks noChangeArrowheads="1"/>
          </p:cNvSpPr>
          <p:nvPr/>
        </p:nvSpPr>
        <p:spPr bwMode="auto">
          <a:xfrm>
            <a:off x="545288" y="453513"/>
            <a:ext cx="10343087" cy="8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ctr" anchorCtr="0" compatLnSpc="1">
            <a:prstTxWarp prst="textNoShape">
              <a:avLst/>
            </a:prstTxWarp>
          </a:bodyPr>
          <a:lstStyle>
            <a:lvl1pPr algn="l" defTabSz="1041753" rtl="0" eaLnBrk="0" fontAlgn="base" hangingPunct="0">
              <a:spcBef>
                <a:spcPct val="0"/>
              </a:spcBef>
              <a:spcAft>
                <a:spcPct val="0"/>
              </a:spcAft>
              <a:defRPr sz="3200">
                <a:solidFill>
                  <a:schemeClr val="tx1"/>
                </a:solidFill>
                <a:latin typeface="+mj-lt"/>
                <a:ea typeface="+mj-ea"/>
                <a:cs typeface="+mj-cs"/>
              </a:defRPr>
            </a:lvl1pPr>
            <a:lvl2pPr algn="l" defTabSz="1041753" rtl="0" eaLnBrk="0" fontAlgn="base" hangingPunct="0">
              <a:spcBef>
                <a:spcPct val="0"/>
              </a:spcBef>
              <a:spcAft>
                <a:spcPct val="0"/>
              </a:spcAft>
              <a:defRPr sz="3200">
                <a:solidFill>
                  <a:schemeClr val="tx1"/>
                </a:solidFill>
                <a:latin typeface="Arial" charset="0"/>
              </a:defRPr>
            </a:lvl2pPr>
            <a:lvl3pPr algn="l" defTabSz="1041753" rtl="0" eaLnBrk="0" fontAlgn="base" hangingPunct="0">
              <a:spcBef>
                <a:spcPct val="0"/>
              </a:spcBef>
              <a:spcAft>
                <a:spcPct val="0"/>
              </a:spcAft>
              <a:defRPr sz="3200">
                <a:solidFill>
                  <a:schemeClr val="tx1"/>
                </a:solidFill>
                <a:latin typeface="Arial" charset="0"/>
              </a:defRPr>
            </a:lvl3pPr>
            <a:lvl4pPr algn="l" defTabSz="1041753" rtl="0" eaLnBrk="0" fontAlgn="base" hangingPunct="0">
              <a:spcBef>
                <a:spcPct val="0"/>
              </a:spcBef>
              <a:spcAft>
                <a:spcPct val="0"/>
              </a:spcAft>
              <a:defRPr sz="3200">
                <a:solidFill>
                  <a:schemeClr val="tx1"/>
                </a:solidFill>
                <a:latin typeface="Arial" charset="0"/>
              </a:defRPr>
            </a:lvl4pPr>
            <a:lvl5pPr algn="l" defTabSz="1041753" rtl="0" eaLnBrk="0" fontAlgn="base" hangingPunct="0">
              <a:spcBef>
                <a:spcPct val="0"/>
              </a:spcBef>
              <a:spcAft>
                <a:spcPct val="0"/>
              </a:spcAft>
              <a:defRPr sz="3200">
                <a:solidFill>
                  <a:schemeClr val="tx1"/>
                </a:solidFill>
                <a:latin typeface="Arial" charset="0"/>
              </a:defRPr>
            </a:lvl5pPr>
            <a:lvl6pPr marL="456658" algn="l" defTabSz="1041753" rtl="0" eaLnBrk="1" fontAlgn="base" hangingPunct="1">
              <a:spcBef>
                <a:spcPct val="0"/>
              </a:spcBef>
              <a:spcAft>
                <a:spcPct val="0"/>
              </a:spcAft>
              <a:defRPr sz="3200">
                <a:solidFill>
                  <a:schemeClr val="tx1"/>
                </a:solidFill>
                <a:latin typeface="Arial" charset="0"/>
              </a:defRPr>
            </a:lvl6pPr>
            <a:lvl7pPr marL="913317" algn="l" defTabSz="1041753" rtl="0" eaLnBrk="1" fontAlgn="base" hangingPunct="1">
              <a:spcBef>
                <a:spcPct val="0"/>
              </a:spcBef>
              <a:spcAft>
                <a:spcPct val="0"/>
              </a:spcAft>
              <a:defRPr sz="3200">
                <a:solidFill>
                  <a:schemeClr val="tx1"/>
                </a:solidFill>
                <a:latin typeface="Arial" charset="0"/>
              </a:defRPr>
            </a:lvl7pPr>
            <a:lvl8pPr marL="1369977" algn="l" defTabSz="1041753" rtl="0" eaLnBrk="1" fontAlgn="base" hangingPunct="1">
              <a:spcBef>
                <a:spcPct val="0"/>
              </a:spcBef>
              <a:spcAft>
                <a:spcPct val="0"/>
              </a:spcAft>
              <a:defRPr sz="3200">
                <a:solidFill>
                  <a:schemeClr val="tx1"/>
                </a:solidFill>
                <a:latin typeface="Arial" charset="0"/>
              </a:defRPr>
            </a:lvl8pPr>
            <a:lvl9pPr marL="1826636" algn="l" defTabSz="1041753" rtl="0" eaLnBrk="1" fontAlgn="base" hangingPunct="1">
              <a:spcBef>
                <a:spcPct val="0"/>
              </a:spcBef>
              <a:spcAft>
                <a:spcPct val="0"/>
              </a:spcAft>
              <a:defRPr sz="3200">
                <a:solidFill>
                  <a:schemeClr val="tx1"/>
                </a:solidFill>
                <a:latin typeface="Arial" charset="0"/>
              </a:defRPr>
            </a:lvl9pPr>
          </a:lstStyle>
          <a:p>
            <a:r>
              <a:rPr lang="fr-FR" altLang="en-US" kern="0" dirty="0" smtClean="0"/>
              <a:t>How to </a:t>
            </a:r>
            <a:r>
              <a:rPr lang="fr-FR" altLang="en-US" kern="0" dirty="0" err="1" smtClean="0"/>
              <a:t>download</a:t>
            </a:r>
            <a:r>
              <a:rPr lang="fr-FR" altLang="en-US" kern="0" dirty="0" smtClean="0"/>
              <a:t> the configuration in the station ?</a:t>
            </a:r>
            <a:endParaRPr lang="fr-FR" altLang="en-US" kern="0" dirty="0"/>
          </a:p>
        </p:txBody>
      </p:sp>
      <p:sp>
        <p:nvSpPr>
          <p:cNvPr id="14" name="Rectangle 13"/>
          <p:cNvSpPr/>
          <p:nvPr/>
        </p:nvSpPr>
        <p:spPr>
          <a:xfrm>
            <a:off x="7635021" y="0"/>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smtClean="0"/>
              <a:t>Station update</a:t>
            </a:r>
            <a:endParaRPr lang="fr-FR" b="1" i="1" dirty="0"/>
          </a:p>
        </p:txBody>
      </p:sp>
      <p:sp>
        <p:nvSpPr>
          <p:cNvPr id="2" name="ZoneTexte 1"/>
          <p:cNvSpPr txBox="1"/>
          <p:nvPr/>
        </p:nvSpPr>
        <p:spPr>
          <a:xfrm>
            <a:off x="709863" y="1913021"/>
            <a:ext cx="10538462" cy="4293483"/>
          </a:xfrm>
          <a:prstGeom prst="rect">
            <a:avLst/>
          </a:prstGeom>
          <a:noFill/>
        </p:spPr>
        <p:txBody>
          <a:bodyPr wrap="none" rtlCol="0">
            <a:spAutoFit/>
          </a:bodyPr>
          <a:lstStyle/>
          <a:p>
            <a:pPr marL="457200" indent="-457200">
              <a:buFont typeface="+mj-lt"/>
              <a:buAutoNum type="arabicPeriod"/>
            </a:pPr>
            <a:r>
              <a:rPr lang="fr-FR" dirty="0" err="1" smtClean="0"/>
              <a:t>After</a:t>
            </a:r>
            <a:r>
              <a:rPr lang="fr-FR" dirty="0" smtClean="0"/>
              <a:t> the </a:t>
            </a:r>
            <a:r>
              <a:rPr lang="fr-FR" dirty="0" err="1" smtClean="0"/>
              <a:t>deployment</a:t>
            </a:r>
            <a:r>
              <a:rPr lang="fr-FR" dirty="0" smtClean="0"/>
              <a:t> </a:t>
            </a:r>
            <a:r>
              <a:rPr lang="fr-FR" dirty="0" err="1" smtClean="0"/>
              <a:t>from</a:t>
            </a:r>
            <a:r>
              <a:rPr lang="fr-FR" dirty="0" smtClean="0"/>
              <a:t> Fusion, the top banner </a:t>
            </a:r>
            <a:r>
              <a:rPr lang="fr-FR" dirty="0" err="1" smtClean="0"/>
              <a:t>will</a:t>
            </a:r>
            <a:r>
              <a:rPr lang="fr-FR" dirty="0" smtClean="0"/>
              <a:t> flash </a:t>
            </a:r>
            <a:r>
              <a:rPr lang="fr-FR" dirty="0" err="1" smtClean="0"/>
              <a:t>between</a:t>
            </a:r>
            <a:r>
              <a:rPr lang="fr-FR" dirty="0" smtClean="0"/>
              <a:t> green and </a:t>
            </a:r>
            <a:r>
              <a:rPr lang="fr-FR" dirty="0" err="1" smtClean="0"/>
              <a:t>red</a:t>
            </a:r>
            <a:r>
              <a:rPr lang="fr-FR" dirty="0"/>
              <a:t>.</a:t>
            </a:r>
            <a:endParaRPr lang="fr-FR" dirty="0" smtClean="0"/>
          </a:p>
          <a:p>
            <a:pPr marL="457200" indent="-457200">
              <a:buFont typeface="+mj-lt"/>
              <a:buAutoNum type="arabicPeriod"/>
            </a:pPr>
            <a:endParaRPr lang="fr-FR" dirty="0" smtClean="0"/>
          </a:p>
          <a:p>
            <a:pPr marL="457200" indent="-457200">
              <a:buFont typeface="+mj-lt"/>
              <a:buAutoNum type="arabicPeriod"/>
            </a:pPr>
            <a:endParaRPr lang="fr-FR" dirty="0" smtClean="0"/>
          </a:p>
          <a:p>
            <a:pPr marL="457200" indent="-457200">
              <a:buFont typeface="+mj-lt"/>
              <a:buAutoNum type="arabicPeriod"/>
            </a:pPr>
            <a:endParaRPr lang="fr-FR" dirty="0" smtClean="0"/>
          </a:p>
          <a:p>
            <a:pPr marL="457200" indent="-457200">
              <a:buFont typeface="+mj-lt"/>
              <a:buAutoNum type="arabicPeriod"/>
            </a:pPr>
            <a:r>
              <a:rPr lang="fr-FR" dirty="0" err="1" smtClean="0"/>
              <a:t>Ensure</a:t>
            </a:r>
            <a:r>
              <a:rPr lang="fr-FR" dirty="0" smtClean="0"/>
              <a:t> a </a:t>
            </a:r>
            <a:r>
              <a:rPr lang="fr-FR" dirty="0" err="1" smtClean="0"/>
              <a:t>supervisor</a:t>
            </a:r>
            <a:r>
              <a:rPr lang="fr-FR" dirty="0" smtClean="0"/>
              <a:t> </a:t>
            </a:r>
            <a:r>
              <a:rPr lang="fr-FR" dirty="0" err="1" smtClean="0"/>
              <a:t>account</a:t>
            </a:r>
            <a:r>
              <a:rPr lang="fr-FR" dirty="0" smtClean="0"/>
              <a:t> </a:t>
            </a:r>
            <a:r>
              <a:rPr lang="fr-FR" dirty="0" err="1" smtClean="0"/>
              <a:t>is</a:t>
            </a:r>
            <a:r>
              <a:rPr lang="fr-FR" dirty="0" smtClean="0"/>
              <a:t> </a:t>
            </a:r>
            <a:r>
              <a:rPr lang="fr-FR" dirty="0" err="1" smtClean="0"/>
              <a:t>logged</a:t>
            </a:r>
            <a:r>
              <a:rPr lang="fr-FR" dirty="0" smtClean="0"/>
              <a:t> in to </a:t>
            </a:r>
            <a:r>
              <a:rPr lang="fr-FR" dirty="0" err="1" smtClean="0"/>
              <a:t>allow</a:t>
            </a:r>
            <a:r>
              <a:rPr lang="fr-FR" dirty="0" smtClean="0"/>
              <a:t> </a:t>
            </a:r>
            <a:r>
              <a:rPr lang="fr-FR" dirty="0" err="1" smtClean="0"/>
              <a:t>adequate</a:t>
            </a:r>
            <a:r>
              <a:rPr lang="fr-FR" dirty="0" smtClean="0"/>
              <a:t> permissions.</a:t>
            </a:r>
          </a:p>
          <a:p>
            <a:pPr marL="457200" indent="-457200">
              <a:buFont typeface="+mj-lt"/>
              <a:buAutoNum type="arabicPeriod"/>
            </a:pPr>
            <a:r>
              <a:rPr lang="fr-FR" dirty="0" smtClean="0"/>
              <a:t>Go in the main menu and click on « Test New Process »</a:t>
            </a:r>
          </a:p>
          <a:p>
            <a:pPr marL="457200" indent="-457200">
              <a:buFont typeface="+mj-lt"/>
              <a:buAutoNum type="arabicPeriod"/>
            </a:pPr>
            <a:endParaRPr lang="fr-FR" dirty="0"/>
          </a:p>
          <a:p>
            <a:pPr marL="457200" indent="-457200">
              <a:buFont typeface="+mj-lt"/>
              <a:buAutoNum type="arabicPeriod"/>
            </a:pPr>
            <a:endParaRPr lang="fr-FR" dirty="0" smtClean="0"/>
          </a:p>
          <a:p>
            <a:pPr marL="457200" indent="-457200">
              <a:buFont typeface="+mj-lt"/>
              <a:buAutoNum type="arabicPeriod"/>
            </a:pPr>
            <a:endParaRPr lang="fr-FR" dirty="0"/>
          </a:p>
          <a:p>
            <a:pPr marL="457200" indent="-457200">
              <a:buFont typeface="+mj-lt"/>
              <a:buAutoNum type="arabicPeriod"/>
            </a:pPr>
            <a:endParaRPr lang="fr-FR" dirty="0" smtClean="0"/>
          </a:p>
          <a:p>
            <a:pPr marL="457200" indent="-457200">
              <a:buFont typeface="+mj-lt"/>
              <a:buAutoNum type="arabicPeriod"/>
            </a:pPr>
            <a:endParaRPr lang="fr-FR" dirty="0"/>
          </a:p>
          <a:p>
            <a:pPr marL="457200" indent="-457200">
              <a:buFont typeface="+mj-lt"/>
              <a:buAutoNum type="arabicPeriod"/>
            </a:pPr>
            <a:endParaRPr lang="fr-FR" dirty="0" smtClean="0"/>
          </a:p>
          <a:p>
            <a:pPr marL="457200" indent="-457200">
              <a:buFont typeface="+mj-lt"/>
              <a:buAutoNum type="arabicPeriod"/>
            </a:pPr>
            <a:r>
              <a:rPr lang="fr-FR" dirty="0" smtClean="0"/>
              <a:t>The </a:t>
            </a:r>
            <a:r>
              <a:rPr lang="fr-FR" dirty="0" err="1" smtClean="0"/>
              <a:t>Infinity</a:t>
            </a:r>
            <a:r>
              <a:rPr lang="fr-FR" dirty="0" smtClean="0"/>
              <a:t> client software restart </a:t>
            </a:r>
            <a:r>
              <a:rPr lang="fr-FR" dirty="0" err="1" smtClean="0"/>
              <a:t>automatically</a:t>
            </a:r>
            <a:r>
              <a:rPr lang="fr-FR" dirty="0" smtClean="0"/>
              <a:t> and backup the </a:t>
            </a:r>
            <a:r>
              <a:rPr lang="fr-FR" dirty="0" err="1" smtClean="0"/>
              <a:t>previous</a:t>
            </a:r>
            <a:r>
              <a:rPr lang="fr-FR" dirty="0" smtClean="0"/>
              <a:t> </a:t>
            </a:r>
            <a:r>
              <a:rPr lang="fr-FR" dirty="0" err="1" smtClean="0"/>
              <a:t>process</a:t>
            </a:r>
            <a:r>
              <a:rPr lang="fr-FR" dirty="0" smtClean="0"/>
              <a:t>.</a:t>
            </a:r>
          </a:p>
        </p:txBody>
      </p:sp>
      <p:sp>
        <p:nvSpPr>
          <p:cNvPr id="3" name="ZoneTexte 2"/>
          <p:cNvSpPr txBox="1"/>
          <p:nvPr/>
        </p:nvSpPr>
        <p:spPr>
          <a:xfrm>
            <a:off x="753031" y="1377329"/>
            <a:ext cx="2509020" cy="415498"/>
          </a:xfrm>
          <a:prstGeom prst="rect">
            <a:avLst/>
          </a:prstGeom>
          <a:noFill/>
        </p:spPr>
        <p:txBody>
          <a:bodyPr wrap="none" rtlCol="0">
            <a:spAutoFit/>
          </a:bodyPr>
          <a:lstStyle/>
          <a:p>
            <a:r>
              <a:rPr lang="fr-FR" b="1" dirty="0" smtClean="0"/>
              <a:t>In </a:t>
            </a:r>
            <a:r>
              <a:rPr lang="fr-FR" b="1" dirty="0" err="1" smtClean="0"/>
              <a:t>Infinity</a:t>
            </a:r>
            <a:r>
              <a:rPr lang="fr-FR" b="1" dirty="0" smtClean="0"/>
              <a:t> station :</a:t>
            </a:r>
            <a:endParaRPr lang="fr-FR" b="1" dirty="0"/>
          </a:p>
        </p:txBody>
      </p:sp>
      <p:pic>
        <p:nvPicPr>
          <p:cNvPr id="5" name="Image 4"/>
          <p:cNvPicPr>
            <a:picLocks noChangeAspect="1"/>
          </p:cNvPicPr>
          <p:nvPr/>
        </p:nvPicPr>
        <p:blipFill>
          <a:blip r:embed="rId2"/>
          <a:stretch>
            <a:fillRect/>
          </a:stretch>
        </p:blipFill>
        <p:spPr>
          <a:xfrm>
            <a:off x="2905219" y="2389588"/>
            <a:ext cx="5728423" cy="528256"/>
          </a:xfrm>
          <a:prstGeom prst="rect">
            <a:avLst/>
          </a:prstGeom>
        </p:spPr>
      </p:pic>
      <p:pic>
        <p:nvPicPr>
          <p:cNvPr id="6" name="Image 5"/>
          <p:cNvPicPr>
            <a:picLocks noChangeAspect="1"/>
          </p:cNvPicPr>
          <p:nvPr/>
        </p:nvPicPr>
        <p:blipFill>
          <a:blip r:embed="rId3"/>
          <a:stretch>
            <a:fillRect/>
          </a:stretch>
        </p:blipFill>
        <p:spPr>
          <a:xfrm>
            <a:off x="3316310" y="3944346"/>
            <a:ext cx="4740471" cy="1842843"/>
          </a:xfrm>
          <a:prstGeom prst="rect">
            <a:avLst/>
          </a:prstGeom>
        </p:spPr>
      </p:pic>
      <p:sp>
        <p:nvSpPr>
          <p:cNvPr id="11" name="Rectangle à coins arrondis 10"/>
          <p:cNvSpPr/>
          <p:nvPr/>
        </p:nvSpPr>
        <p:spPr bwMode="auto">
          <a:xfrm>
            <a:off x="3262051" y="5397954"/>
            <a:ext cx="1117444" cy="389235"/>
          </a:xfrm>
          <a:prstGeom prst="roundRect">
            <a:avLst/>
          </a:prstGeom>
          <a:noFill/>
          <a:ln w="571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fr-FR" sz="21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132803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5319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Generalities 	</a:t>
            </a:r>
            <a:r>
              <a:rPr lang="en-US" dirty="0"/>
              <a:t> </a:t>
            </a:r>
            <a:r>
              <a:rPr lang="en-US" dirty="0" smtClean="0"/>
              <a:t>  Presentation		   Settings</a:t>
            </a:r>
            <a:r>
              <a:rPr lang="en-US" dirty="0"/>
              <a:t>	 </a:t>
            </a:r>
            <a:r>
              <a:rPr lang="en-US" dirty="0" smtClean="0"/>
              <a:t>    Station update		     </a:t>
            </a:r>
            <a:endParaRPr lang="en-US" dirty="0"/>
          </a:p>
        </p:txBody>
      </p:sp>
      <p:sp>
        <p:nvSpPr>
          <p:cNvPr id="29" name="Rectangle 28"/>
          <p:cNvSpPr/>
          <p:nvPr/>
        </p:nvSpPr>
        <p:spPr>
          <a:xfrm>
            <a:off x="134337"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smtClean="0"/>
              <a:t>Overview</a:t>
            </a:r>
            <a:endParaRPr lang="fr-FR" b="1" i="1"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4</a:t>
            </a:fld>
            <a:endParaRPr lang="fr-FR" altLang="en-US" dirty="0"/>
          </a:p>
        </p:txBody>
      </p:sp>
      <p:sp>
        <p:nvSpPr>
          <p:cNvPr id="8" name="Rectangle 3"/>
          <p:cNvSpPr>
            <a:spLocks noGrp="1" noChangeArrowheads="1"/>
          </p:cNvSpPr>
          <p:nvPr>
            <p:ph idx="1"/>
          </p:nvPr>
        </p:nvSpPr>
        <p:spPr>
          <a:xfrm>
            <a:off x="595648" y="867335"/>
            <a:ext cx="10948652" cy="1144920"/>
          </a:xfrm>
        </p:spPr>
        <p:txBody>
          <a:bodyPr/>
          <a:lstStyle/>
          <a:p>
            <a:pPr>
              <a:spcBef>
                <a:spcPct val="30000"/>
              </a:spcBef>
              <a:buNone/>
            </a:pPr>
            <a:r>
              <a:rPr lang="en-GB" altLang="en-US" sz="1600" dirty="0" smtClean="0"/>
              <a:t>CVI Fusion </a:t>
            </a:r>
            <a:r>
              <a:rPr lang="en-GB" altLang="en-US" sz="1600" dirty="0"/>
              <a:t>is an all-encompassing desktop management application allowing a user true ownership of their manufacturing environment from one single platform.</a:t>
            </a:r>
          </a:p>
          <a:p>
            <a:pPr>
              <a:spcBef>
                <a:spcPct val="30000"/>
              </a:spcBef>
              <a:buNone/>
            </a:pPr>
            <a:r>
              <a:rPr lang="en-GB" altLang="en-US" sz="1600" dirty="0"/>
              <a:t>From Fusion a user can manager all processes, stations, assets, modules, users and </a:t>
            </a:r>
            <a:r>
              <a:rPr lang="en-GB" altLang="en-US" sz="1600" dirty="0" smtClean="0"/>
              <a:t>zones </a:t>
            </a:r>
            <a:r>
              <a:rPr lang="en-GB" altLang="en-US" sz="1600" dirty="0"/>
              <a:t>inside of a production work </a:t>
            </a:r>
            <a:r>
              <a:rPr lang="en-GB" altLang="en-US" sz="1600" dirty="0" smtClean="0"/>
              <a:t>space.</a:t>
            </a:r>
            <a:endParaRPr lang="en-US" altLang="en-US" sz="1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48" y="2136080"/>
            <a:ext cx="7073724" cy="3978970"/>
          </a:xfrm>
          <a:prstGeom prst="rect">
            <a:avLst/>
          </a:prstGeom>
        </p:spPr>
      </p:pic>
      <p:sp>
        <p:nvSpPr>
          <p:cNvPr id="5" name="TextBox 4"/>
          <p:cNvSpPr txBox="1"/>
          <p:nvPr/>
        </p:nvSpPr>
        <p:spPr>
          <a:xfrm>
            <a:off x="7858125" y="2790825"/>
            <a:ext cx="3762375" cy="2837187"/>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050" dirty="0" smtClean="0">
                <a:latin typeface="+mj-lt"/>
                <a:ea typeface="Times New Roman" panose="02020603050405020304" pitchFamily="18" charset="0"/>
                <a:cs typeface="Times New Roman" panose="02020603050405020304" pitchFamily="18" charset="0"/>
              </a:rPr>
              <a:t>Facilities – All main application menu allowing user to configure set-up of process control environment</a:t>
            </a:r>
          </a:p>
          <a:p>
            <a:pPr marL="342900" lvl="0" indent="-342900">
              <a:lnSpc>
                <a:spcPct val="107000"/>
              </a:lnSpc>
              <a:spcAft>
                <a:spcPts val="0"/>
              </a:spcAft>
              <a:buFont typeface="+mj-lt"/>
              <a:buAutoNum type="arabicPeriod"/>
            </a:pPr>
            <a:endParaRPr lang="en-GB" sz="12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1050" dirty="0" smtClean="0">
                <a:latin typeface="+mj-lt"/>
                <a:ea typeface="Times New Roman" panose="02020603050405020304" pitchFamily="18" charset="0"/>
                <a:cs typeface="Times New Roman" panose="02020603050405020304" pitchFamily="18" charset="0"/>
              </a:rPr>
              <a:t>Reporting – Views available to  the user for viewing traceability inside of CVI Fusion </a:t>
            </a:r>
          </a:p>
          <a:p>
            <a:pPr marL="342900" lvl="0" indent="-342900">
              <a:lnSpc>
                <a:spcPct val="107000"/>
              </a:lnSpc>
              <a:spcAft>
                <a:spcPts val="0"/>
              </a:spcAft>
              <a:buFont typeface="+mj-lt"/>
              <a:buAutoNum type="arabicPeriod"/>
            </a:pPr>
            <a:endParaRPr lang="en-GB" sz="12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1050" dirty="0">
                <a:latin typeface="+mj-lt"/>
                <a:ea typeface="Times New Roman" panose="02020603050405020304" pitchFamily="18" charset="0"/>
                <a:cs typeface="Times New Roman" panose="02020603050405020304" pitchFamily="18" charset="0"/>
              </a:rPr>
              <a:t>Information – Opens a dialog box showing support information and Fusion </a:t>
            </a:r>
            <a:r>
              <a:rPr lang="en-GB" sz="1050" dirty="0" smtClean="0">
                <a:latin typeface="+mj-lt"/>
                <a:ea typeface="Times New Roman" panose="02020603050405020304" pitchFamily="18" charset="0"/>
                <a:cs typeface="Times New Roman" panose="02020603050405020304" pitchFamily="18" charset="0"/>
              </a:rPr>
              <a:t>version</a:t>
            </a:r>
          </a:p>
          <a:p>
            <a:pPr marL="342900" lvl="0" indent="-342900">
              <a:lnSpc>
                <a:spcPct val="107000"/>
              </a:lnSpc>
              <a:spcAft>
                <a:spcPts val="0"/>
              </a:spcAft>
              <a:buFont typeface="+mj-lt"/>
              <a:buAutoNum type="arabicPeriod"/>
            </a:pPr>
            <a:endParaRPr lang="en-GB" sz="12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1050" dirty="0">
                <a:latin typeface="+mj-lt"/>
                <a:ea typeface="Times New Roman" panose="02020603050405020304" pitchFamily="18" charset="0"/>
                <a:cs typeface="Times New Roman" panose="02020603050405020304" pitchFamily="18" charset="0"/>
              </a:rPr>
              <a:t>Fusion Connection Mode – Allows user to change connectivity mode of Fusion between Offline, Database Server (SQL) and Web Service</a:t>
            </a:r>
            <a:r>
              <a:rPr lang="en-GB" sz="1050" dirty="0" smtClean="0">
                <a:latin typeface="+mj-lt"/>
                <a:ea typeface="Times New Roman" panose="02020603050405020304" pitchFamily="18" charset="0"/>
                <a:cs typeface="Times New Roman" panose="02020603050405020304" pitchFamily="18" charset="0"/>
              </a:rPr>
              <a:t>.</a:t>
            </a:r>
          </a:p>
          <a:p>
            <a:pPr marL="342900" lvl="0" indent="-342900">
              <a:lnSpc>
                <a:spcPct val="107000"/>
              </a:lnSpc>
              <a:spcAft>
                <a:spcPts val="0"/>
              </a:spcAft>
              <a:buFont typeface="+mj-lt"/>
              <a:buAutoNum type="arabicPeriod"/>
            </a:pPr>
            <a:endParaRPr lang="en-GB" sz="12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1050" dirty="0">
                <a:latin typeface="+mj-lt"/>
                <a:ea typeface="Times New Roman" panose="02020603050405020304" pitchFamily="18" charset="0"/>
                <a:cs typeface="Times New Roman" panose="02020603050405020304" pitchFamily="18" charset="0"/>
              </a:rPr>
              <a:t>Shows/hides top banner of application</a:t>
            </a:r>
            <a:endParaRPr lang="en-GB" sz="1200" dirty="0">
              <a:latin typeface="+mj-lt"/>
              <a:ea typeface="Calibri" panose="020F0502020204030204" pitchFamily="34" charset="0"/>
              <a:cs typeface="Times New Roman" panose="02020603050405020304" pitchFamily="18" charset="0"/>
            </a:endParaRPr>
          </a:p>
          <a:p>
            <a:endParaRPr lang="en-GB" sz="800" dirty="0">
              <a:latin typeface="+mj-lt"/>
            </a:endParaRPr>
          </a:p>
        </p:txBody>
      </p:sp>
    </p:spTree>
    <p:extLst>
      <p:ext uri="{BB962C8B-B14F-4D97-AF65-F5344CB8AC3E}">
        <p14:creationId xmlns:p14="http://schemas.microsoft.com/office/powerpoint/2010/main" val="301168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Generalities 	</a:t>
            </a:r>
            <a:r>
              <a:rPr lang="en-US" dirty="0"/>
              <a:t> </a:t>
            </a:r>
            <a:r>
              <a:rPr lang="en-US" dirty="0" smtClean="0"/>
              <a:t>  Presentation		   Settings</a:t>
            </a:r>
            <a:r>
              <a:rPr lang="en-US" dirty="0"/>
              <a:t>	 </a:t>
            </a:r>
            <a:r>
              <a:rPr lang="en-US" dirty="0" smtClean="0"/>
              <a:t>    Station update		     </a:t>
            </a:r>
            <a:endParaRPr lang="en-US" dirty="0"/>
          </a:p>
        </p:txBody>
      </p:sp>
      <p:sp>
        <p:nvSpPr>
          <p:cNvPr id="29" name="Rectangle 28"/>
          <p:cNvSpPr/>
          <p:nvPr/>
        </p:nvSpPr>
        <p:spPr>
          <a:xfrm>
            <a:off x="134337"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smtClean="0"/>
              <a:t>Overview</a:t>
            </a:r>
            <a:endParaRPr lang="fr-FR" b="1" i="1"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5</a:t>
            </a:fld>
            <a:endParaRPr lang="fr-FR" altLang="en-US" dirty="0"/>
          </a:p>
        </p:txBody>
      </p:sp>
      <p:sp>
        <p:nvSpPr>
          <p:cNvPr id="8" name="Rectangle 3"/>
          <p:cNvSpPr>
            <a:spLocks noGrp="1" noChangeArrowheads="1"/>
          </p:cNvSpPr>
          <p:nvPr>
            <p:ph idx="1"/>
          </p:nvPr>
        </p:nvSpPr>
        <p:spPr>
          <a:xfrm>
            <a:off x="595648" y="867335"/>
            <a:ext cx="10513622" cy="476044"/>
          </a:xfrm>
        </p:spPr>
        <p:txBody>
          <a:bodyPr/>
          <a:lstStyle/>
          <a:p>
            <a:pPr eaLnBrk="0" hangingPunct="0">
              <a:spcBef>
                <a:spcPct val="30000"/>
              </a:spcBef>
              <a:buFontTx/>
              <a:buNone/>
            </a:pPr>
            <a:r>
              <a:rPr lang="en-US" altLang="en-US" sz="2400" dirty="0" smtClean="0"/>
              <a:t>Process Control </a:t>
            </a:r>
            <a:r>
              <a:rPr lang="en-US" altLang="en-US" sz="2400" dirty="0"/>
              <a:t>A</a:t>
            </a:r>
            <a:r>
              <a:rPr lang="en-US" altLang="en-US" sz="2400" dirty="0" smtClean="0"/>
              <a:t>rchitecture</a:t>
            </a:r>
            <a:endParaRPr lang="en-US" alt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476" y="1105357"/>
            <a:ext cx="7676216" cy="4975719"/>
          </a:xfrm>
          <a:prstGeom prst="rect">
            <a:avLst/>
          </a:prstGeom>
        </p:spPr>
      </p:pic>
      <p:sp>
        <p:nvSpPr>
          <p:cNvPr id="11" name="Rectangle 3"/>
          <p:cNvSpPr txBox="1">
            <a:spLocks noChangeArrowheads="1"/>
          </p:cNvSpPr>
          <p:nvPr/>
        </p:nvSpPr>
        <p:spPr bwMode="auto">
          <a:xfrm>
            <a:off x="595648" y="1343378"/>
            <a:ext cx="3052427" cy="489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t" anchorCtr="0" compatLnSpc="1">
            <a:prstTxWarp prst="textNoShape">
              <a:avLst/>
            </a:prstTxWarp>
          </a:bodyPr>
          <a:lstStyle>
            <a:lvl1pPr marL="390061" indent="-390061" algn="l" defTabSz="1041753" rtl="0" eaLnBrk="0" fontAlgn="base" hangingPunct="0">
              <a:spcBef>
                <a:spcPct val="20000"/>
              </a:spcBef>
              <a:spcAft>
                <a:spcPct val="0"/>
              </a:spcAft>
              <a:buChar char="•"/>
              <a:defRPr sz="2900">
                <a:solidFill>
                  <a:schemeClr val="tx1"/>
                </a:solidFill>
                <a:latin typeface="+mn-lt"/>
                <a:ea typeface="+mn-ea"/>
                <a:cs typeface="+mn-cs"/>
              </a:defRPr>
            </a:lvl1pPr>
            <a:lvl2pPr marL="846722" indent="-325054" algn="l" defTabSz="1041753" rtl="0" eaLnBrk="0" fontAlgn="base" hangingPunct="0">
              <a:spcBef>
                <a:spcPct val="20000"/>
              </a:spcBef>
              <a:spcAft>
                <a:spcPct val="0"/>
              </a:spcAft>
              <a:buChar char="–"/>
              <a:defRPr sz="2400">
                <a:solidFill>
                  <a:schemeClr val="tx1"/>
                </a:solidFill>
                <a:latin typeface="+mn-lt"/>
              </a:defRPr>
            </a:lvl2pPr>
            <a:lvl3pPr marL="1301796" indent="-260042" algn="l" defTabSz="1041753" rtl="0" eaLnBrk="0" fontAlgn="base" hangingPunct="0">
              <a:spcBef>
                <a:spcPct val="20000"/>
              </a:spcBef>
              <a:spcAft>
                <a:spcPct val="0"/>
              </a:spcAft>
              <a:buChar char="•"/>
              <a:defRPr sz="2000">
                <a:solidFill>
                  <a:schemeClr val="tx1"/>
                </a:solidFill>
                <a:latin typeface="+mn-lt"/>
              </a:defRPr>
            </a:lvl3pPr>
            <a:lvl4pPr marL="1823463" indent="-260042" algn="l" defTabSz="1041753" rtl="0" eaLnBrk="0" fontAlgn="base" hangingPunct="0">
              <a:spcBef>
                <a:spcPct val="20000"/>
              </a:spcBef>
              <a:spcAft>
                <a:spcPct val="0"/>
              </a:spcAft>
              <a:buChar char="–"/>
              <a:defRPr>
                <a:solidFill>
                  <a:schemeClr val="tx1"/>
                </a:solidFill>
                <a:latin typeface="+mn-lt"/>
              </a:defRPr>
            </a:lvl4pPr>
            <a:lvl5pPr marL="2341962" indent="-258456" algn="l" defTabSz="1041753" rtl="0" eaLnBrk="0" fontAlgn="base" hangingPunct="0">
              <a:spcBef>
                <a:spcPct val="20000"/>
              </a:spcBef>
              <a:spcAft>
                <a:spcPct val="0"/>
              </a:spcAft>
              <a:buChar char="»"/>
              <a:defRPr sz="1500">
                <a:solidFill>
                  <a:schemeClr val="tx1"/>
                </a:solidFill>
                <a:latin typeface="+mn-lt"/>
              </a:defRPr>
            </a:lvl5pPr>
            <a:lvl6pPr marL="2798619" indent="-258456" algn="l" defTabSz="1041753" rtl="0" eaLnBrk="1" fontAlgn="base" hangingPunct="1">
              <a:spcBef>
                <a:spcPct val="20000"/>
              </a:spcBef>
              <a:spcAft>
                <a:spcPct val="0"/>
              </a:spcAft>
              <a:buChar char="»"/>
              <a:defRPr sz="1500">
                <a:solidFill>
                  <a:schemeClr val="tx1"/>
                </a:solidFill>
                <a:latin typeface="+mn-lt"/>
              </a:defRPr>
            </a:lvl6pPr>
            <a:lvl7pPr marL="3255279" indent="-258456" algn="l" defTabSz="1041753" rtl="0" eaLnBrk="1" fontAlgn="base" hangingPunct="1">
              <a:spcBef>
                <a:spcPct val="20000"/>
              </a:spcBef>
              <a:spcAft>
                <a:spcPct val="0"/>
              </a:spcAft>
              <a:buChar char="»"/>
              <a:defRPr sz="1500">
                <a:solidFill>
                  <a:schemeClr val="tx1"/>
                </a:solidFill>
                <a:latin typeface="+mn-lt"/>
              </a:defRPr>
            </a:lvl7pPr>
            <a:lvl8pPr marL="3711938" indent="-258456" algn="l" defTabSz="1041753" rtl="0" eaLnBrk="1" fontAlgn="base" hangingPunct="1">
              <a:spcBef>
                <a:spcPct val="20000"/>
              </a:spcBef>
              <a:spcAft>
                <a:spcPct val="0"/>
              </a:spcAft>
              <a:buChar char="»"/>
              <a:defRPr sz="1500">
                <a:solidFill>
                  <a:schemeClr val="tx1"/>
                </a:solidFill>
                <a:latin typeface="+mn-lt"/>
              </a:defRPr>
            </a:lvl8pPr>
            <a:lvl9pPr marL="4168599" indent="-258456" algn="l" defTabSz="1041753" rtl="0" eaLnBrk="1" fontAlgn="base" hangingPunct="1">
              <a:spcBef>
                <a:spcPct val="20000"/>
              </a:spcBef>
              <a:spcAft>
                <a:spcPct val="0"/>
              </a:spcAft>
              <a:buChar char="»"/>
              <a:defRPr sz="1500">
                <a:solidFill>
                  <a:schemeClr val="tx1"/>
                </a:solidFill>
                <a:latin typeface="+mn-lt"/>
              </a:defRPr>
            </a:lvl9pPr>
          </a:lstStyle>
          <a:p>
            <a:pPr>
              <a:spcBef>
                <a:spcPct val="30000"/>
              </a:spcBef>
              <a:buFontTx/>
              <a:buNone/>
            </a:pPr>
            <a:r>
              <a:rPr lang="en-GB" altLang="en-US" sz="1600" kern="0" dirty="0" smtClean="0"/>
              <a:t>CVI Fusion is installed on to the same the same machine as the </a:t>
            </a:r>
            <a:r>
              <a:rPr lang="en-GB" altLang="en-US" sz="1600" kern="0" dirty="0" err="1" smtClean="0"/>
              <a:t>FusionCORE</a:t>
            </a:r>
            <a:r>
              <a:rPr lang="en-GB" altLang="en-US" sz="1600" kern="0" dirty="0" smtClean="0"/>
              <a:t> SQL database or on a separate machine with network connectivity to the database.</a:t>
            </a:r>
          </a:p>
          <a:p>
            <a:pPr>
              <a:spcBef>
                <a:spcPct val="30000"/>
              </a:spcBef>
              <a:buFontTx/>
              <a:buNone/>
            </a:pPr>
            <a:r>
              <a:rPr lang="en-GB" altLang="en-US" sz="1600" kern="0" dirty="0" smtClean="0"/>
              <a:t>Once installed it has access to the same network as the Infinity station and can deploy settings/configurations to them.</a:t>
            </a:r>
          </a:p>
          <a:p>
            <a:pPr>
              <a:spcBef>
                <a:spcPct val="30000"/>
              </a:spcBef>
              <a:buFontTx/>
              <a:buNone/>
            </a:pPr>
            <a:r>
              <a:rPr lang="en-GB" altLang="en-US" sz="1600" kern="0" dirty="0" smtClean="0"/>
              <a:t>Inside of Fusion reporting can be used to view traceability captured in the </a:t>
            </a:r>
            <a:r>
              <a:rPr lang="en-GB" altLang="en-US" sz="1600" kern="0" dirty="0" err="1" smtClean="0"/>
              <a:t>FusionCORE</a:t>
            </a:r>
            <a:r>
              <a:rPr lang="en-GB" altLang="en-US" sz="1600" kern="0" dirty="0" smtClean="0"/>
              <a:t> database by Desoutter CORE Services.</a:t>
            </a:r>
            <a:endParaRPr lang="en-US" altLang="en-US" sz="1600" kern="0" dirty="0"/>
          </a:p>
        </p:txBody>
      </p:sp>
    </p:spTree>
    <p:extLst>
      <p:ext uri="{BB962C8B-B14F-4D97-AF65-F5344CB8AC3E}">
        <p14:creationId xmlns:p14="http://schemas.microsoft.com/office/powerpoint/2010/main" val="16218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6</a:t>
            </a:fld>
            <a:endParaRPr lang="fr-FR" altLang="en-US" dirty="0"/>
          </a:p>
        </p:txBody>
      </p:sp>
      <p:sp>
        <p:nvSpPr>
          <p:cNvPr id="9" name="Rectangle 8"/>
          <p:cNvSpPr/>
          <p:nvPr/>
        </p:nvSpPr>
        <p:spPr>
          <a:xfrm>
            <a:off x="2546456"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Presentation</a:t>
            </a:r>
            <a:endParaRPr lang="fr-FR" b="1" i="1" dirty="0"/>
          </a:p>
        </p:txBody>
      </p:sp>
      <p:sp>
        <p:nvSpPr>
          <p:cNvPr id="11" name="Rectangle 3"/>
          <p:cNvSpPr txBox="1">
            <a:spLocks noChangeArrowheads="1"/>
          </p:cNvSpPr>
          <p:nvPr/>
        </p:nvSpPr>
        <p:spPr bwMode="auto">
          <a:xfrm>
            <a:off x="595648" y="867335"/>
            <a:ext cx="10513622" cy="79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t" anchorCtr="0" compatLnSpc="1">
            <a:prstTxWarp prst="textNoShape">
              <a:avLst/>
            </a:prstTxWarp>
          </a:bodyPr>
          <a:lstStyle>
            <a:lvl1pPr marL="390061" indent="-390061" algn="l" defTabSz="1041753" rtl="0" eaLnBrk="0" fontAlgn="base" hangingPunct="0">
              <a:spcBef>
                <a:spcPct val="20000"/>
              </a:spcBef>
              <a:spcAft>
                <a:spcPct val="0"/>
              </a:spcAft>
              <a:buChar char="•"/>
              <a:defRPr sz="2900">
                <a:solidFill>
                  <a:schemeClr val="tx1"/>
                </a:solidFill>
                <a:latin typeface="+mn-lt"/>
                <a:ea typeface="+mn-ea"/>
                <a:cs typeface="+mn-cs"/>
              </a:defRPr>
            </a:lvl1pPr>
            <a:lvl2pPr marL="846722" indent="-325054" algn="l" defTabSz="1041753" rtl="0" eaLnBrk="0" fontAlgn="base" hangingPunct="0">
              <a:spcBef>
                <a:spcPct val="20000"/>
              </a:spcBef>
              <a:spcAft>
                <a:spcPct val="0"/>
              </a:spcAft>
              <a:buChar char="–"/>
              <a:defRPr sz="2400">
                <a:solidFill>
                  <a:schemeClr val="tx1"/>
                </a:solidFill>
                <a:latin typeface="+mn-lt"/>
              </a:defRPr>
            </a:lvl2pPr>
            <a:lvl3pPr marL="1301796" indent="-260042" algn="l" defTabSz="1041753" rtl="0" eaLnBrk="0" fontAlgn="base" hangingPunct="0">
              <a:spcBef>
                <a:spcPct val="20000"/>
              </a:spcBef>
              <a:spcAft>
                <a:spcPct val="0"/>
              </a:spcAft>
              <a:buChar char="•"/>
              <a:defRPr sz="2000">
                <a:solidFill>
                  <a:schemeClr val="tx1"/>
                </a:solidFill>
                <a:latin typeface="+mn-lt"/>
              </a:defRPr>
            </a:lvl3pPr>
            <a:lvl4pPr marL="1823463" indent="-260042" algn="l" defTabSz="1041753" rtl="0" eaLnBrk="0" fontAlgn="base" hangingPunct="0">
              <a:spcBef>
                <a:spcPct val="20000"/>
              </a:spcBef>
              <a:spcAft>
                <a:spcPct val="0"/>
              </a:spcAft>
              <a:buChar char="–"/>
              <a:defRPr>
                <a:solidFill>
                  <a:schemeClr val="tx1"/>
                </a:solidFill>
                <a:latin typeface="+mn-lt"/>
              </a:defRPr>
            </a:lvl4pPr>
            <a:lvl5pPr marL="2341962" indent="-258456" algn="l" defTabSz="1041753" rtl="0" eaLnBrk="0" fontAlgn="base" hangingPunct="0">
              <a:spcBef>
                <a:spcPct val="20000"/>
              </a:spcBef>
              <a:spcAft>
                <a:spcPct val="0"/>
              </a:spcAft>
              <a:buChar char="»"/>
              <a:defRPr sz="1500">
                <a:solidFill>
                  <a:schemeClr val="tx1"/>
                </a:solidFill>
                <a:latin typeface="+mn-lt"/>
              </a:defRPr>
            </a:lvl5pPr>
            <a:lvl6pPr marL="2798619" indent="-258456" algn="l" defTabSz="1041753" rtl="0" eaLnBrk="1" fontAlgn="base" hangingPunct="1">
              <a:spcBef>
                <a:spcPct val="20000"/>
              </a:spcBef>
              <a:spcAft>
                <a:spcPct val="0"/>
              </a:spcAft>
              <a:buChar char="»"/>
              <a:defRPr sz="1500">
                <a:solidFill>
                  <a:schemeClr val="tx1"/>
                </a:solidFill>
                <a:latin typeface="+mn-lt"/>
              </a:defRPr>
            </a:lvl6pPr>
            <a:lvl7pPr marL="3255279" indent="-258456" algn="l" defTabSz="1041753" rtl="0" eaLnBrk="1" fontAlgn="base" hangingPunct="1">
              <a:spcBef>
                <a:spcPct val="20000"/>
              </a:spcBef>
              <a:spcAft>
                <a:spcPct val="0"/>
              </a:spcAft>
              <a:buChar char="»"/>
              <a:defRPr sz="1500">
                <a:solidFill>
                  <a:schemeClr val="tx1"/>
                </a:solidFill>
                <a:latin typeface="+mn-lt"/>
              </a:defRPr>
            </a:lvl7pPr>
            <a:lvl8pPr marL="3711938" indent="-258456" algn="l" defTabSz="1041753" rtl="0" eaLnBrk="1" fontAlgn="base" hangingPunct="1">
              <a:spcBef>
                <a:spcPct val="20000"/>
              </a:spcBef>
              <a:spcAft>
                <a:spcPct val="0"/>
              </a:spcAft>
              <a:buChar char="»"/>
              <a:defRPr sz="1500">
                <a:solidFill>
                  <a:schemeClr val="tx1"/>
                </a:solidFill>
                <a:latin typeface="+mn-lt"/>
              </a:defRPr>
            </a:lvl8pPr>
            <a:lvl9pPr marL="4168599" indent="-258456" algn="l" defTabSz="1041753" rtl="0" eaLnBrk="1" fontAlgn="base" hangingPunct="1">
              <a:spcBef>
                <a:spcPct val="20000"/>
              </a:spcBef>
              <a:spcAft>
                <a:spcPct val="0"/>
              </a:spcAft>
              <a:buChar char="»"/>
              <a:defRPr sz="1500">
                <a:solidFill>
                  <a:schemeClr val="tx1"/>
                </a:solidFill>
                <a:latin typeface="+mn-lt"/>
              </a:defRPr>
            </a:lvl9pPr>
          </a:lstStyle>
          <a:p>
            <a:pPr>
              <a:spcBef>
                <a:spcPct val="30000"/>
              </a:spcBef>
              <a:buFontTx/>
              <a:buNone/>
            </a:pPr>
            <a:r>
              <a:rPr lang="en-US" altLang="en-US" sz="2400" kern="0" dirty="0" smtClean="0"/>
              <a:t>CVI Fusion software is a Windows based software supported by both 64-bit and 32-bit operating systems.</a:t>
            </a:r>
          </a:p>
          <a:p>
            <a:pPr>
              <a:spcBef>
                <a:spcPct val="30000"/>
              </a:spcBef>
              <a:buFontTx/>
              <a:buNone/>
            </a:pPr>
            <a:endParaRPr lang="en-US" altLang="en-US" sz="2400" kern="0" dirty="0"/>
          </a:p>
          <a:p>
            <a:pPr>
              <a:spcBef>
                <a:spcPct val="30000"/>
              </a:spcBef>
              <a:buFontTx/>
              <a:buNone/>
            </a:pPr>
            <a:r>
              <a:rPr lang="en-US" altLang="en-US" sz="2400" kern="0" dirty="0" smtClean="0"/>
              <a:t>Supported Operating Systems</a:t>
            </a:r>
          </a:p>
          <a:p>
            <a:pPr>
              <a:spcBef>
                <a:spcPct val="30000"/>
              </a:spcBef>
              <a:buFontTx/>
              <a:buChar char="-"/>
            </a:pPr>
            <a:r>
              <a:rPr lang="en-US" altLang="en-US" sz="1800" kern="0" dirty="0" smtClean="0"/>
              <a:t>Windows 7 (64-bit and 32-bit) with at least SP1</a:t>
            </a:r>
          </a:p>
          <a:p>
            <a:pPr>
              <a:spcBef>
                <a:spcPct val="30000"/>
              </a:spcBef>
              <a:buFontTx/>
              <a:buChar char="-"/>
            </a:pPr>
            <a:r>
              <a:rPr lang="en-US" altLang="en-US" sz="1800" kern="0" dirty="0" smtClean="0"/>
              <a:t>Windows 8 </a:t>
            </a:r>
            <a:r>
              <a:rPr lang="en-US" altLang="en-US" sz="1800" kern="0" dirty="0"/>
              <a:t>(64-bit and 32-bit</a:t>
            </a:r>
            <a:r>
              <a:rPr lang="en-US" altLang="en-US" sz="1800" kern="0" dirty="0" smtClean="0"/>
              <a:t>)</a:t>
            </a:r>
          </a:p>
          <a:p>
            <a:pPr>
              <a:spcBef>
                <a:spcPct val="30000"/>
              </a:spcBef>
              <a:buFontTx/>
              <a:buChar char="-"/>
            </a:pPr>
            <a:r>
              <a:rPr lang="en-US" altLang="en-US" sz="1800" kern="0" dirty="0" smtClean="0"/>
              <a:t>Windows 10 (64-bit and 32-bit)</a:t>
            </a:r>
            <a:endParaRPr lang="en-US" altLang="en-US" sz="1800" kern="0" dirty="0"/>
          </a:p>
          <a:p>
            <a:pPr>
              <a:spcBef>
                <a:spcPct val="30000"/>
              </a:spcBef>
              <a:buFontTx/>
              <a:buChar char="-"/>
            </a:pPr>
            <a:endParaRPr lang="en-US" altLang="en-US" sz="1800" kern="0" dirty="0" smtClean="0"/>
          </a:p>
        </p:txBody>
      </p:sp>
    </p:spTree>
    <p:extLst>
      <p:ext uri="{BB962C8B-B14F-4D97-AF65-F5344CB8AC3E}">
        <p14:creationId xmlns:p14="http://schemas.microsoft.com/office/powerpoint/2010/main" val="3633019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7</a:t>
            </a:fld>
            <a:endParaRPr lang="fr-FR" altLang="en-US" dirty="0"/>
          </a:p>
        </p:txBody>
      </p:sp>
      <p:sp>
        <p:nvSpPr>
          <p:cNvPr id="7" name="Rectangle 2"/>
          <p:cNvSpPr>
            <a:spLocks noGrp="1" noChangeArrowheads="1"/>
          </p:cNvSpPr>
          <p:nvPr>
            <p:ph type="title"/>
          </p:nvPr>
        </p:nvSpPr>
        <p:spPr>
          <a:xfrm>
            <a:off x="545288" y="453513"/>
            <a:ext cx="10343087" cy="803622"/>
          </a:xfrm>
        </p:spPr>
        <p:txBody>
          <a:bodyPr/>
          <a:lstStyle/>
          <a:p>
            <a:r>
              <a:rPr lang="fr-FR" altLang="en-US" dirty="0" smtClean="0"/>
              <a:t>Fusion </a:t>
            </a:r>
            <a:r>
              <a:rPr lang="fr-FR" altLang="en-US" dirty="0" err="1" smtClean="0"/>
              <a:t>Layout</a:t>
            </a:r>
            <a:r>
              <a:rPr lang="fr-FR" altLang="en-US" dirty="0" smtClean="0"/>
              <a:t> (</a:t>
            </a:r>
            <a:r>
              <a:rPr lang="fr-FR" altLang="en-US" dirty="0" err="1" smtClean="0"/>
              <a:t>Pre-Opening</a:t>
            </a:r>
            <a:r>
              <a:rPr lang="fr-FR" altLang="en-US" dirty="0" smtClean="0"/>
              <a:t> a Project)</a:t>
            </a:r>
            <a:endParaRPr lang="fr-FR" altLang="en-US" dirty="0"/>
          </a:p>
        </p:txBody>
      </p:sp>
      <p:sp>
        <p:nvSpPr>
          <p:cNvPr id="10" name="Rectangle 9"/>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3" name="ZoneTexte 2"/>
          <p:cNvSpPr txBox="1"/>
          <p:nvPr/>
        </p:nvSpPr>
        <p:spPr>
          <a:xfrm>
            <a:off x="545289" y="1257135"/>
            <a:ext cx="10960912" cy="1261884"/>
          </a:xfrm>
          <a:prstGeom prst="rect">
            <a:avLst/>
          </a:prstGeom>
          <a:noFill/>
        </p:spPr>
        <p:txBody>
          <a:bodyPr wrap="square" rtlCol="0">
            <a:spAutoFit/>
          </a:bodyPr>
          <a:lstStyle/>
          <a:p>
            <a:r>
              <a:rPr lang="en-GB" sz="1800" dirty="0" smtClean="0"/>
              <a:t>All panes within CVI Fusion follow the same format/layout making it easy for the user to navigate and become familiar with the software. See below for generic format before opening a project on each pane.</a:t>
            </a:r>
            <a:endParaRPr lang="en-GB" sz="18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48" y="2247626"/>
            <a:ext cx="6833852" cy="3844041"/>
          </a:xfrm>
          <a:prstGeom prst="rect">
            <a:avLst/>
          </a:prstGeom>
        </p:spPr>
      </p:pic>
      <p:sp>
        <p:nvSpPr>
          <p:cNvPr id="4" name="TextBox 3"/>
          <p:cNvSpPr txBox="1"/>
          <p:nvPr/>
        </p:nvSpPr>
        <p:spPr>
          <a:xfrm>
            <a:off x="7839075" y="2247626"/>
            <a:ext cx="3409950" cy="2386166"/>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400" dirty="0">
                <a:latin typeface="+mj-lt"/>
                <a:ea typeface="Times New Roman" panose="02020603050405020304" pitchFamily="18" charset="0"/>
                <a:cs typeface="Times New Roman" panose="02020603050405020304" pitchFamily="18" charset="0"/>
              </a:rPr>
              <a:t>New Project – Allows the user to create a new </a:t>
            </a:r>
            <a:r>
              <a:rPr lang="en-GB" sz="1400" dirty="0" smtClean="0">
                <a:latin typeface="+mj-lt"/>
                <a:ea typeface="Times New Roman" panose="02020603050405020304" pitchFamily="18" charset="0"/>
                <a:cs typeface="Times New Roman" panose="02020603050405020304" pitchFamily="18" charset="0"/>
              </a:rPr>
              <a:t>project</a:t>
            </a:r>
          </a:p>
          <a:p>
            <a:pPr marL="342900" lvl="0" indent="-342900">
              <a:lnSpc>
                <a:spcPct val="107000"/>
              </a:lnSpc>
              <a:spcAft>
                <a:spcPts val="0"/>
              </a:spcAft>
              <a:buFont typeface="+mj-lt"/>
              <a:buAutoNum type="arabicPeriod"/>
            </a:pPr>
            <a:endParaRPr lang="en-GB" sz="18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1400" dirty="0">
                <a:latin typeface="+mj-lt"/>
                <a:ea typeface="Times New Roman" panose="02020603050405020304" pitchFamily="18" charset="0"/>
                <a:cs typeface="Times New Roman" panose="02020603050405020304" pitchFamily="18" charset="0"/>
              </a:rPr>
              <a:t>Open Project – Allows the user to open an existing </a:t>
            </a:r>
            <a:r>
              <a:rPr lang="en-GB" sz="1400" dirty="0" smtClean="0">
                <a:latin typeface="+mj-lt"/>
                <a:ea typeface="Times New Roman" panose="02020603050405020304" pitchFamily="18" charset="0"/>
                <a:cs typeface="Times New Roman" panose="02020603050405020304" pitchFamily="18" charset="0"/>
              </a:rPr>
              <a:t>project</a:t>
            </a:r>
          </a:p>
          <a:p>
            <a:pPr marL="342900" lvl="0" indent="-342900">
              <a:lnSpc>
                <a:spcPct val="107000"/>
              </a:lnSpc>
              <a:spcAft>
                <a:spcPts val="0"/>
              </a:spcAft>
              <a:buFont typeface="+mj-lt"/>
              <a:buAutoNum type="arabicPeriod"/>
            </a:pPr>
            <a:endParaRPr lang="en-GB" sz="18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1400" dirty="0" err="1" smtClean="0">
                <a:latin typeface="+mj-lt"/>
                <a:ea typeface="Times New Roman" panose="02020603050405020304" pitchFamily="18" charset="0"/>
                <a:cs typeface="Times New Roman" panose="02020603050405020304" pitchFamily="18" charset="0"/>
              </a:rPr>
              <a:t>Recents</a:t>
            </a:r>
            <a:r>
              <a:rPr lang="en-GB" sz="1400" dirty="0" smtClean="0">
                <a:latin typeface="+mj-lt"/>
                <a:ea typeface="Times New Roman" panose="02020603050405020304" pitchFamily="18" charset="0"/>
                <a:cs typeface="Times New Roman" panose="02020603050405020304" pitchFamily="18" charset="0"/>
              </a:rPr>
              <a:t> </a:t>
            </a:r>
            <a:r>
              <a:rPr lang="en-GB" sz="1400" dirty="0">
                <a:latin typeface="+mj-lt"/>
                <a:ea typeface="Times New Roman" panose="02020603050405020304" pitchFamily="18" charset="0"/>
                <a:cs typeface="Times New Roman" panose="02020603050405020304" pitchFamily="18" charset="0"/>
              </a:rPr>
              <a:t>– Lists recent projects that have been opened</a:t>
            </a:r>
            <a:endParaRPr lang="en-GB" sz="1800" dirty="0">
              <a:latin typeface="+mj-lt"/>
              <a:ea typeface="Calibri" panose="020F0502020204030204" pitchFamily="34" charset="0"/>
              <a:cs typeface="Times New Roman" panose="02020603050405020304" pitchFamily="18" charset="0"/>
            </a:endParaRPr>
          </a:p>
          <a:p>
            <a:endParaRPr lang="en-GB" sz="1400" dirty="0">
              <a:latin typeface="+mj-lt"/>
            </a:endParaRPr>
          </a:p>
        </p:txBody>
      </p:sp>
    </p:spTree>
    <p:extLst>
      <p:ext uri="{BB962C8B-B14F-4D97-AF65-F5344CB8AC3E}">
        <p14:creationId xmlns:p14="http://schemas.microsoft.com/office/powerpoint/2010/main" val="3633019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8</a:t>
            </a:fld>
            <a:endParaRPr lang="fr-FR" altLang="en-US" dirty="0"/>
          </a:p>
        </p:txBody>
      </p:sp>
      <p:sp>
        <p:nvSpPr>
          <p:cNvPr id="7" name="Rectangle 2"/>
          <p:cNvSpPr>
            <a:spLocks noGrp="1" noChangeArrowheads="1"/>
          </p:cNvSpPr>
          <p:nvPr>
            <p:ph type="title"/>
          </p:nvPr>
        </p:nvSpPr>
        <p:spPr>
          <a:xfrm>
            <a:off x="545288" y="453513"/>
            <a:ext cx="10343087" cy="803622"/>
          </a:xfrm>
        </p:spPr>
        <p:txBody>
          <a:bodyPr/>
          <a:lstStyle/>
          <a:p>
            <a:r>
              <a:rPr lang="fr-FR" altLang="en-US" dirty="0"/>
              <a:t>Fusion </a:t>
            </a:r>
            <a:r>
              <a:rPr lang="fr-FR" altLang="en-US" dirty="0" err="1"/>
              <a:t>Layout</a:t>
            </a:r>
            <a:r>
              <a:rPr lang="fr-FR" altLang="en-US" dirty="0"/>
              <a:t> (</a:t>
            </a:r>
            <a:r>
              <a:rPr lang="fr-FR" altLang="en-US" dirty="0" smtClean="0"/>
              <a:t>Post-</a:t>
            </a:r>
            <a:r>
              <a:rPr lang="fr-FR" altLang="en-US" dirty="0" err="1" smtClean="0"/>
              <a:t>Opening</a:t>
            </a:r>
            <a:r>
              <a:rPr lang="fr-FR" altLang="en-US" dirty="0" smtClean="0"/>
              <a:t> </a:t>
            </a:r>
            <a:r>
              <a:rPr lang="fr-FR" altLang="en-US" dirty="0"/>
              <a:t>a Project)</a:t>
            </a:r>
          </a:p>
        </p:txBody>
      </p:sp>
      <p:sp>
        <p:nvSpPr>
          <p:cNvPr id="10" name="Rectangle 9"/>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3" name="ZoneTexte 2"/>
          <p:cNvSpPr txBox="1"/>
          <p:nvPr/>
        </p:nvSpPr>
        <p:spPr>
          <a:xfrm>
            <a:off x="545289" y="1257135"/>
            <a:ext cx="10960912" cy="1261884"/>
          </a:xfrm>
          <a:prstGeom prst="rect">
            <a:avLst/>
          </a:prstGeom>
          <a:noFill/>
        </p:spPr>
        <p:txBody>
          <a:bodyPr wrap="square" rtlCol="0">
            <a:spAutoFit/>
          </a:bodyPr>
          <a:lstStyle/>
          <a:p>
            <a:r>
              <a:rPr lang="en-GB" sz="1800" dirty="0" smtClean="0"/>
              <a:t>All panes within CVI Fusion follow the same format/layout making it easy for the user to navigate and become familiar with the software. See below for generic format after opening a project on each pane.</a:t>
            </a:r>
            <a:endParaRPr lang="en-GB" sz="18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49" y="2247626"/>
            <a:ext cx="6833850" cy="3844041"/>
          </a:xfrm>
          <a:prstGeom prst="rect">
            <a:avLst/>
          </a:prstGeom>
        </p:spPr>
      </p:pic>
      <p:sp>
        <p:nvSpPr>
          <p:cNvPr id="4" name="TextBox 3"/>
          <p:cNvSpPr txBox="1"/>
          <p:nvPr/>
        </p:nvSpPr>
        <p:spPr>
          <a:xfrm>
            <a:off x="7839075" y="2247626"/>
            <a:ext cx="3409950" cy="3469668"/>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Project </a:t>
            </a:r>
            <a:r>
              <a:rPr lang="en-GB" sz="1200" dirty="0">
                <a:latin typeface="+mj-lt"/>
                <a:ea typeface="Times New Roman" panose="02020603050405020304" pitchFamily="18" charset="0"/>
                <a:cs typeface="Times New Roman" panose="02020603050405020304" pitchFamily="18" charset="0"/>
              </a:rPr>
              <a:t>Information – Allows the user to open information regarding project such as name, description, creation date, modification date and any errors in loading</a:t>
            </a:r>
            <a:r>
              <a:rPr lang="en-GB" sz="1200" dirty="0" smtClean="0">
                <a:latin typeface="+mj-lt"/>
                <a:ea typeface="Times New Roman" panose="02020603050405020304" pitchFamily="18" charset="0"/>
                <a:cs typeface="Times New Roman" panose="02020603050405020304" pitchFamily="18" charset="0"/>
              </a:rPr>
              <a:t>.</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Save </a:t>
            </a:r>
            <a:r>
              <a:rPr lang="en-GB" sz="1200" dirty="0">
                <a:latin typeface="+mj-lt"/>
                <a:ea typeface="Times New Roman" panose="02020603050405020304" pitchFamily="18" charset="0"/>
                <a:cs typeface="Times New Roman" panose="02020603050405020304" pitchFamily="18" charset="0"/>
              </a:rPr>
              <a:t>Project – Allows the user to save the currently open project to the source </a:t>
            </a:r>
            <a:r>
              <a:rPr lang="en-GB" sz="1200" dirty="0" smtClean="0">
                <a:latin typeface="+mj-lt"/>
                <a:ea typeface="Times New Roman" panose="02020603050405020304" pitchFamily="18" charset="0"/>
                <a:cs typeface="Times New Roman" panose="02020603050405020304" pitchFamily="18" charset="0"/>
              </a:rPr>
              <a:t>file</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Save </a:t>
            </a:r>
            <a:r>
              <a:rPr lang="en-GB" sz="1200" dirty="0">
                <a:latin typeface="+mj-lt"/>
                <a:ea typeface="Times New Roman" panose="02020603050405020304" pitchFamily="18" charset="0"/>
                <a:cs typeface="Times New Roman" panose="02020603050405020304" pitchFamily="18" charset="0"/>
              </a:rPr>
              <a:t>Project As… - Allows the user to save the currently open project as a new </a:t>
            </a:r>
            <a:r>
              <a:rPr lang="en-GB" sz="1200" dirty="0" smtClean="0">
                <a:latin typeface="+mj-lt"/>
                <a:ea typeface="Times New Roman" panose="02020603050405020304" pitchFamily="18" charset="0"/>
                <a:cs typeface="Times New Roman" panose="02020603050405020304" pitchFamily="18" charset="0"/>
              </a:rPr>
              <a:t>file</a:t>
            </a:r>
          </a:p>
          <a:p>
            <a:pPr marL="342900" lvl="0" indent="-342900">
              <a:lnSpc>
                <a:spcPct val="107000"/>
              </a:lnSpc>
              <a:spcAft>
                <a:spcPts val="0"/>
              </a:spcAft>
              <a:buFont typeface="+mj-lt"/>
              <a:buAutoNum type="arabicPeriod"/>
            </a:pPr>
            <a:endParaRPr lang="en-GB" sz="1200" dirty="0">
              <a:latin typeface="+mj-lt"/>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GB" sz="1200" dirty="0" smtClean="0">
                <a:latin typeface="+mj-lt"/>
                <a:ea typeface="Times New Roman" panose="02020603050405020304" pitchFamily="18" charset="0"/>
                <a:cs typeface="Times New Roman" panose="02020603050405020304" pitchFamily="18" charset="0"/>
              </a:rPr>
              <a:t>Close </a:t>
            </a:r>
            <a:r>
              <a:rPr lang="en-GB" sz="1200" dirty="0">
                <a:latin typeface="+mj-lt"/>
                <a:ea typeface="Times New Roman" panose="02020603050405020304" pitchFamily="18" charset="0"/>
                <a:cs typeface="Times New Roman" panose="02020603050405020304" pitchFamily="18" charset="0"/>
              </a:rPr>
              <a:t>Project – Allows the user to close the currently open project (prompts to save any unsaved changes)</a:t>
            </a:r>
          </a:p>
          <a:p>
            <a:endParaRPr lang="en-GB" sz="1400" dirty="0">
              <a:latin typeface="+mj-lt"/>
            </a:endParaRPr>
          </a:p>
        </p:txBody>
      </p:sp>
    </p:spTree>
    <p:extLst>
      <p:ext uri="{BB962C8B-B14F-4D97-AF65-F5344CB8AC3E}">
        <p14:creationId xmlns:p14="http://schemas.microsoft.com/office/powerpoint/2010/main" val="1317985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715"/>
            <a:ext cx="12195174" cy="41549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t>      Overview    	</a:t>
            </a:r>
            <a:r>
              <a:rPr lang="en-US" dirty="0"/>
              <a:t> </a:t>
            </a:r>
            <a:r>
              <a:rPr lang="en-US" dirty="0" smtClean="0"/>
              <a:t>  Presentation		   Settings</a:t>
            </a:r>
            <a:r>
              <a:rPr lang="en-US" dirty="0"/>
              <a:t>	 </a:t>
            </a:r>
            <a:r>
              <a:rPr lang="en-US" dirty="0" smtClean="0"/>
              <a:t>    Station update		     </a:t>
            </a:r>
            <a:endParaRPr lang="en-US" dirty="0"/>
          </a:p>
        </p:txBody>
      </p:sp>
      <p:sp>
        <p:nvSpPr>
          <p:cNvPr id="25" name="Espace réservé du numéro de diapositive 4"/>
          <p:cNvSpPr txBox="1">
            <a:spLocks/>
          </p:cNvSpPr>
          <p:nvPr/>
        </p:nvSpPr>
        <p:spPr bwMode="auto">
          <a:xfrm>
            <a:off x="595648" y="6238876"/>
            <a:ext cx="2847833" cy="47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64" tIns="52082" rIns="104164" bIns="52082" numCol="1" anchor="b" anchorCtr="0" compatLnSpc="1">
            <a:prstTxWarp prst="textNoShape">
              <a:avLst/>
            </a:prstTxWarp>
          </a:bodyPr>
          <a:lstStyle>
            <a:defPPr>
              <a:defRPr lang="fr-FR"/>
            </a:defPPr>
            <a:lvl1pPr algn="l" defTabSz="1041753" rtl="0" fontAlgn="base">
              <a:spcBef>
                <a:spcPct val="0"/>
              </a:spcBef>
              <a:spcAft>
                <a:spcPct val="0"/>
              </a:spcAft>
              <a:defRPr sz="1000" kern="1200">
                <a:solidFill>
                  <a:schemeClr val="tx1"/>
                </a:solidFill>
                <a:latin typeface="Arial" charset="0"/>
                <a:ea typeface="+mn-ea"/>
                <a:cs typeface="+mn-cs"/>
              </a:defRPr>
            </a:lvl1pPr>
            <a:lvl2pPr marL="456658" algn="l" rtl="0" fontAlgn="base">
              <a:spcBef>
                <a:spcPct val="0"/>
              </a:spcBef>
              <a:spcAft>
                <a:spcPct val="0"/>
              </a:spcAft>
              <a:defRPr sz="2100" kern="1200">
                <a:solidFill>
                  <a:schemeClr val="tx1"/>
                </a:solidFill>
                <a:latin typeface="Arial" charset="0"/>
                <a:ea typeface="+mn-ea"/>
                <a:cs typeface="Arial" charset="0"/>
              </a:defRPr>
            </a:lvl2pPr>
            <a:lvl3pPr marL="913317" algn="l" rtl="0" fontAlgn="base">
              <a:spcBef>
                <a:spcPct val="0"/>
              </a:spcBef>
              <a:spcAft>
                <a:spcPct val="0"/>
              </a:spcAft>
              <a:defRPr sz="2100" kern="1200">
                <a:solidFill>
                  <a:schemeClr val="tx1"/>
                </a:solidFill>
                <a:latin typeface="Arial" charset="0"/>
                <a:ea typeface="+mn-ea"/>
                <a:cs typeface="Arial" charset="0"/>
              </a:defRPr>
            </a:lvl3pPr>
            <a:lvl4pPr marL="1369977" algn="l" rtl="0" fontAlgn="base">
              <a:spcBef>
                <a:spcPct val="0"/>
              </a:spcBef>
              <a:spcAft>
                <a:spcPct val="0"/>
              </a:spcAft>
              <a:defRPr sz="2100" kern="1200">
                <a:solidFill>
                  <a:schemeClr val="tx1"/>
                </a:solidFill>
                <a:latin typeface="Arial" charset="0"/>
                <a:ea typeface="+mn-ea"/>
                <a:cs typeface="Arial" charset="0"/>
              </a:defRPr>
            </a:lvl4pPr>
            <a:lvl5pPr marL="1826636" algn="l" rtl="0" fontAlgn="base">
              <a:spcBef>
                <a:spcPct val="0"/>
              </a:spcBef>
              <a:spcAft>
                <a:spcPct val="0"/>
              </a:spcAft>
              <a:defRPr sz="2100" kern="1200">
                <a:solidFill>
                  <a:schemeClr val="tx1"/>
                </a:solidFill>
                <a:latin typeface="Arial" charset="0"/>
                <a:ea typeface="+mn-ea"/>
                <a:cs typeface="Arial" charset="0"/>
              </a:defRPr>
            </a:lvl5pPr>
            <a:lvl6pPr marL="2283291" algn="l" defTabSz="913317" rtl="0" eaLnBrk="1" latinLnBrk="0" hangingPunct="1">
              <a:defRPr sz="2100" kern="1200">
                <a:solidFill>
                  <a:schemeClr val="tx1"/>
                </a:solidFill>
                <a:latin typeface="Arial" charset="0"/>
                <a:ea typeface="+mn-ea"/>
                <a:cs typeface="Arial" charset="0"/>
              </a:defRPr>
            </a:lvl6pPr>
            <a:lvl7pPr marL="2739951" algn="l" defTabSz="913317" rtl="0" eaLnBrk="1" latinLnBrk="0" hangingPunct="1">
              <a:defRPr sz="2100" kern="1200">
                <a:solidFill>
                  <a:schemeClr val="tx1"/>
                </a:solidFill>
                <a:latin typeface="Arial" charset="0"/>
                <a:ea typeface="+mn-ea"/>
                <a:cs typeface="Arial" charset="0"/>
              </a:defRPr>
            </a:lvl7pPr>
            <a:lvl8pPr marL="3196612" algn="l" defTabSz="913317" rtl="0" eaLnBrk="1" latinLnBrk="0" hangingPunct="1">
              <a:defRPr sz="2100" kern="1200">
                <a:solidFill>
                  <a:schemeClr val="tx1"/>
                </a:solidFill>
                <a:latin typeface="Arial" charset="0"/>
                <a:ea typeface="+mn-ea"/>
                <a:cs typeface="Arial" charset="0"/>
              </a:defRPr>
            </a:lvl8pPr>
            <a:lvl9pPr marL="3653270" algn="l" defTabSz="913317" rtl="0" eaLnBrk="1" latinLnBrk="0" hangingPunct="1">
              <a:defRPr sz="2100" kern="1200">
                <a:solidFill>
                  <a:schemeClr val="tx1"/>
                </a:solidFill>
                <a:latin typeface="Arial" charset="0"/>
                <a:ea typeface="+mn-ea"/>
                <a:cs typeface="Arial" charset="0"/>
              </a:defRPr>
            </a:lvl9pPr>
          </a:lstStyle>
          <a:p>
            <a:fld id="{C138D7D0-67D1-4271-93A8-442C99C01352}" type="slidenum">
              <a:rPr lang="fr-FR" altLang="en-US" smtClean="0"/>
              <a:pPr/>
              <a:t>9</a:t>
            </a:fld>
            <a:endParaRPr lang="fr-FR" altLang="en-US" dirty="0"/>
          </a:p>
        </p:txBody>
      </p:sp>
      <p:sp>
        <p:nvSpPr>
          <p:cNvPr id="7" name="Rectangle 2"/>
          <p:cNvSpPr>
            <a:spLocks noGrp="1" noChangeArrowheads="1"/>
          </p:cNvSpPr>
          <p:nvPr>
            <p:ph type="title"/>
          </p:nvPr>
        </p:nvSpPr>
        <p:spPr>
          <a:xfrm>
            <a:off x="545288" y="453513"/>
            <a:ext cx="10343087" cy="803622"/>
          </a:xfrm>
        </p:spPr>
        <p:txBody>
          <a:bodyPr/>
          <a:lstStyle/>
          <a:p>
            <a:r>
              <a:rPr lang="fr-FR" altLang="en-US" dirty="0" err="1" smtClean="0"/>
              <a:t>In-Application</a:t>
            </a:r>
            <a:r>
              <a:rPr lang="fr-FR" altLang="en-US" dirty="0" smtClean="0"/>
              <a:t> </a:t>
            </a:r>
            <a:r>
              <a:rPr lang="fr-FR" altLang="en-US" dirty="0" err="1" smtClean="0"/>
              <a:t>Features</a:t>
            </a:r>
            <a:endParaRPr lang="fr-FR" altLang="en-US" dirty="0"/>
          </a:p>
        </p:txBody>
      </p:sp>
      <p:sp>
        <p:nvSpPr>
          <p:cNvPr id="10" name="Rectangle 9"/>
          <p:cNvSpPr/>
          <p:nvPr/>
        </p:nvSpPr>
        <p:spPr>
          <a:xfrm>
            <a:off x="4964011" y="-7525"/>
            <a:ext cx="2267154" cy="41549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fr-FR" b="1" i="1" dirty="0" err="1" smtClean="0"/>
              <a:t>Features</a:t>
            </a:r>
            <a:endParaRPr lang="fr-FR" b="1" i="1" dirty="0"/>
          </a:p>
        </p:txBody>
      </p:sp>
      <p:sp>
        <p:nvSpPr>
          <p:cNvPr id="3" name="ZoneTexte 2"/>
          <p:cNvSpPr txBox="1"/>
          <p:nvPr/>
        </p:nvSpPr>
        <p:spPr>
          <a:xfrm>
            <a:off x="545289" y="1257135"/>
            <a:ext cx="10960912" cy="3323987"/>
          </a:xfrm>
          <a:prstGeom prst="rect">
            <a:avLst/>
          </a:prstGeom>
          <a:noFill/>
        </p:spPr>
        <p:txBody>
          <a:bodyPr wrap="square" rtlCol="0">
            <a:spAutoFit/>
          </a:bodyPr>
          <a:lstStyle/>
          <a:p>
            <a:pPr lvl="0"/>
            <a:r>
              <a:rPr lang="en-GB" b="1" dirty="0" smtClean="0"/>
              <a:t>Facilities</a:t>
            </a:r>
          </a:p>
          <a:p>
            <a:pPr lvl="0"/>
            <a:r>
              <a:rPr lang="en-GB" dirty="0" smtClean="0"/>
              <a:t>Asset </a:t>
            </a:r>
            <a:r>
              <a:rPr lang="en-GB" dirty="0"/>
              <a:t>Manager – Allows the user to manage hardware within processes and assign them to </a:t>
            </a:r>
            <a:r>
              <a:rPr lang="en-GB" dirty="0" smtClean="0"/>
              <a:t>stations</a:t>
            </a:r>
          </a:p>
          <a:p>
            <a:pPr lvl="0"/>
            <a:r>
              <a:rPr lang="en-GB" dirty="0" smtClean="0"/>
              <a:t>User </a:t>
            </a:r>
            <a:r>
              <a:rPr lang="en-GB" dirty="0"/>
              <a:t>Manager – Allows the user to manage users/supervisors of stations</a:t>
            </a:r>
          </a:p>
          <a:p>
            <a:pPr lvl="0"/>
            <a:r>
              <a:rPr lang="en-GB" dirty="0"/>
              <a:t>Variant Manager - Allows the user to manage variants used in conjunction with processes</a:t>
            </a:r>
          </a:p>
          <a:p>
            <a:pPr lvl="0"/>
            <a:r>
              <a:rPr lang="en-GB" dirty="0"/>
              <a:t>Module Manage – Allows the user to administer the configuration of Infinity module devices</a:t>
            </a:r>
          </a:p>
          <a:p>
            <a:r>
              <a:rPr lang="en-GB" dirty="0" smtClean="0"/>
              <a:t>Station </a:t>
            </a:r>
            <a:r>
              <a:rPr lang="en-GB" dirty="0"/>
              <a:t>Manager - Allows the user to administer the configuration for stations</a:t>
            </a:r>
          </a:p>
          <a:p>
            <a:pPr lvl="0"/>
            <a:r>
              <a:rPr lang="en-GB" dirty="0" smtClean="0"/>
              <a:t>Process </a:t>
            </a:r>
            <a:r>
              <a:rPr lang="en-GB" dirty="0"/>
              <a:t>Manager – Allows the user to design and deploy processes to stations</a:t>
            </a:r>
          </a:p>
          <a:p>
            <a:pPr marL="342900" indent="-342900">
              <a:buFont typeface="Arial" panose="020B0604020202020204" pitchFamily="34" charset="0"/>
              <a:buChar char="•"/>
            </a:pPr>
            <a:endParaRPr lang="fr-FR" dirty="0" smtClean="0"/>
          </a:p>
          <a:p>
            <a:pPr marL="342900" indent="-342900">
              <a:buFont typeface="Arial" panose="020B0604020202020204" pitchFamily="34" charset="0"/>
              <a:buChar char="•"/>
            </a:pPr>
            <a:endParaRPr lang="fr-FR" dirty="0"/>
          </a:p>
        </p:txBody>
      </p:sp>
    </p:spTree>
    <p:extLst>
      <p:ext uri="{BB962C8B-B14F-4D97-AF65-F5344CB8AC3E}">
        <p14:creationId xmlns:p14="http://schemas.microsoft.com/office/powerpoint/2010/main" val="302251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L template">
  <a:themeElements>
    <a:clrScheme name="Personnalisé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000000"/>
      </a:hlink>
      <a:folHlink>
        <a:srgbClr val="FF0000"/>
      </a:folHlink>
    </a:clrScheme>
    <a:fontScheme name="~8064813">
      <a:majorFont>
        <a:latin typeface="Arial"/>
        <a:ea typeface=""/>
        <a:cs typeface=""/>
      </a:majorFont>
      <a:minorFont>
        <a:latin typeface="Arial"/>
        <a:ea typeface=""/>
        <a:cs typeface=""/>
      </a:minorFont>
    </a:fontScheme>
    <a:fmtScheme name="Apothicair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fr-FR"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fr-FR" sz="2100" b="0" i="0" u="none" strike="noStrike" cap="none" normalizeH="0" baseline="0" smtClean="0">
            <a:ln>
              <a:noFill/>
            </a:ln>
            <a:solidFill>
              <a:schemeClr val="tx1"/>
            </a:solidFill>
            <a:effectLst/>
            <a:latin typeface="Arial" charset="0"/>
          </a:defRPr>
        </a:defPPr>
      </a:lstStyle>
    </a:lnDef>
  </a:objectDefaults>
  <a:extraClrSchemeLst>
    <a:extraClrScheme>
      <a:clrScheme name="~806481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06481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06481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06481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06481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06481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06481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06481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06481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06481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06481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06481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8064813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FF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33599</TotalTime>
  <Words>2925</Words>
  <Application>Microsoft Office PowerPoint</Application>
  <PresentationFormat>Custom</PresentationFormat>
  <Paragraphs>453</Paragraphs>
  <Slides>38</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SimSun</vt:lpstr>
      <vt:lpstr>SimSun</vt:lpstr>
      <vt:lpstr>Arial</vt:lpstr>
      <vt:lpstr>Calibri</vt:lpstr>
      <vt:lpstr>Times New Roman</vt:lpstr>
      <vt:lpstr>DL template</vt:lpstr>
      <vt:lpstr>Desoutter Industrial Tools</vt:lpstr>
      <vt:lpstr>PowerPoint Presentation</vt:lpstr>
      <vt:lpstr>PowerPoint Presentation</vt:lpstr>
      <vt:lpstr>PowerPoint Presentation</vt:lpstr>
      <vt:lpstr>PowerPoint Presentation</vt:lpstr>
      <vt:lpstr>PowerPoint Presentation</vt:lpstr>
      <vt:lpstr>Fusion Layout (Pre-Opening a Project)</vt:lpstr>
      <vt:lpstr>Fusion Layout (Post-Opening a Project)</vt:lpstr>
      <vt:lpstr>In-Application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Serge Boyer</dc:creator>
  <cp:lastModifiedBy>Ant Pain</cp:lastModifiedBy>
  <cp:revision>1049</cp:revision>
  <cp:lastPrinted>2014-09-22T14:19:44Z</cp:lastPrinted>
  <dcterms:created xsi:type="dcterms:W3CDTF">2011-11-09T16:22:34Z</dcterms:created>
  <dcterms:modified xsi:type="dcterms:W3CDTF">2016-05-11T15:49:59Z</dcterms:modified>
</cp:coreProperties>
</file>