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6">
          <p15:clr>
            <a:srgbClr val="A4A3A4"/>
          </p15:clr>
        </p15:guide>
        <p15:guide id="2" pos="438">
          <p15:clr>
            <a:srgbClr val="A4A3A4"/>
          </p15:clr>
        </p15:guide>
        <p15:guide id="3" pos="7242">
          <p15:clr>
            <a:srgbClr val="A4A3A4"/>
          </p15:clr>
        </p15:guide>
        <p15:guide id="4" orient="horz" pos="3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6" orient="horz"/>
        <p:guide pos="438"/>
        <p:guide pos="7242"/>
        <p:guide pos="38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f65758cd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06f65758cd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f65758cd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06f65758cd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f65758cd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06f65758cd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f65758cd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06f65758cd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f65758cd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06f65758cd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f65758cd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06f65758cd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f65758cd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06f65758cd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764ab9d87_3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1. </a:t>
            </a:r>
            <a:r>
              <a:rPr lang="ko-KR"/>
              <a:t>리액트란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2. 환경설정 - node.js 설치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3. npx create-react app my-app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4. 실행 및 화면 확인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5.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d764ab9d87_3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f65758cd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06f65758cd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f65758c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06f65758c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f65758cd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06f65758cd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f65758c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06f65758c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f65758cd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06f65758cd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f65758cd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06f65758cd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nodejs.org/ko/download/" TargetMode="Externa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857283" y="1624242"/>
            <a:ext cx="6477345" cy="1018854"/>
            <a:chOff x="2857282" y="2780812"/>
            <a:chExt cx="6477345" cy="1018854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2857282" y="2780812"/>
              <a:ext cx="364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ko-KR" sz="6000" u="none" cap="none" strike="noStrike">
                  <a:solidFill>
                    <a:srgbClr val="F39A25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b="1" i="0" sz="6000" u="none" cap="none" strike="noStrike">
                <a:solidFill>
                  <a:srgbClr val="F39A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8969827" y="2783866"/>
              <a:ext cx="364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ko-KR" sz="6000" u="none" cap="none" strike="noStrike">
                  <a:solidFill>
                    <a:srgbClr val="F39A25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1" i="0" sz="6000" u="none" cap="none" strike="noStrike">
                <a:solidFill>
                  <a:srgbClr val="F39A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리액트란?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3063754" y="1969963"/>
            <a:ext cx="60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800">
                <a:solidFill>
                  <a:srgbClr val="3F3F3F"/>
                </a:solidFill>
              </a:rPr>
              <a:t>페이스북에서 만든</a:t>
            </a:r>
            <a:r>
              <a:rPr lang="ko-KR" sz="2800">
                <a:solidFill>
                  <a:srgbClr val="3F3F3F"/>
                </a:solidFill>
              </a:rPr>
              <a:t> </a:t>
            </a:r>
            <a:r>
              <a:rPr lang="ko-KR" sz="2800">
                <a:solidFill>
                  <a:srgbClr val="3F3F3F"/>
                </a:solidFill>
              </a:rPr>
              <a:t>웹 개발 프레임워크</a:t>
            </a:r>
            <a:endParaRPr sz="2800">
              <a:solidFill>
                <a:srgbClr val="3F3F3F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063704" y="3377163"/>
            <a:ext cx="6064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-"/>
            </a:pPr>
            <a:r>
              <a:rPr lang="ko-KR" sz="1600">
                <a:solidFill>
                  <a:srgbClr val="3F3F3F"/>
                </a:solidFill>
              </a:rPr>
              <a:t>angular, vue와 함께 가장 많이 사용되고 있는 웹 개발 프레임워크</a:t>
            </a:r>
            <a:endParaRPr sz="1600">
              <a:solidFill>
                <a:srgbClr val="3F3F3F"/>
              </a:solidFill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-"/>
            </a:pPr>
            <a:r>
              <a:rPr lang="ko-KR" sz="1600">
                <a:solidFill>
                  <a:srgbClr val="3F3F3F"/>
                </a:solidFill>
              </a:rPr>
              <a:t>html, jquery만 이용할 때 보다 좀 더 간편하게 사용자와 상호작용하는 기능을 개발 할 수 있음</a:t>
            </a:r>
            <a:endParaRPr sz="1600">
              <a:solidFill>
                <a:srgbClr val="3F3F3F"/>
              </a:solidFill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-"/>
            </a:pPr>
            <a:r>
              <a:rPr lang="ko-KR" sz="1600">
                <a:solidFill>
                  <a:srgbClr val="3F3F3F"/>
                </a:solidFill>
              </a:rPr>
              <a:t>보여주고 싶은 값이 변했을 때 화면에 반영하는 것을 쉽게 도와줌</a:t>
            </a: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컴포넌트와 Prop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447900" y="5406525"/>
            <a:ext cx="529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Prop은 우리가 기존 HTML 태그에서의 속성 또는 리액트에서는 컴포넌트에 줄 수 있는 속성 값입니다.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img 태그에서 src 속성, div의 background color 처럼 prop을 통해서 우리가 원하는 대로 컴포넌트의 성질을 지정해줄 수 있습니다.</a:t>
            </a:r>
            <a:endParaRPr/>
          </a:p>
        </p:txBody>
      </p:sp>
      <p:pic>
        <p:nvPicPr>
          <p:cNvPr descr="모니터, 앉아있는, 컴퓨터, 노트북이(가) 표시된 사진&#10;&#10;자동 생성된 설명"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375" y="1725522"/>
            <a:ext cx="9509252" cy="34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컴포넌트와 Prop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086888" y="3749025"/>
            <a:ext cx="5296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직접 Prop을 하나 만들어 봅시다.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Counter 컴포넌트에 number라는 prop을 만듭니다.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코드를 작성하면 Counter에 number라는 prop을 만들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3이라는 값을 주었더니 화면에 3이 나타나는 것을 알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Counter(</a:t>
            </a:r>
            <a:r>
              <a:rPr lang="ko-KR">
                <a:solidFill>
                  <a:srgbClr val="FF0000"/>
                </a:solidFill>
              </a:rPr>
              <a:t>{number}</a:t>
            </a:r>
            <a:r>
              <a:rPr lang="ko-KR"/>
              <a:t>)의 중괄호에 주의해주세요.</a:t>
            </a:r>
            <a:endParaRPr/>
          </a:p>
        </p:txBody>
      </p:sp>
      <p:pic>
        <p:nvPicPr>
          <p:cNvPr descr="모니터, 앉아있는, 컴퓨터, 노트북이(가) 표시된 사진&#10;&#10;자동 생성된 설명"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60517" l="28376" r="45818" t="3352"/>
          <a:stretch/>
        </p:blipFill>
        <p:spPr>
          <a:xfrm>
            <a:off x="563675" y="1217275"/>
            <a:ext cx="5296200" cy="494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 b="85678" l="0" r="79749" t="0"/>
          <a:stretch/>
        </p:blipFill>
        <p:spPr>
          <a:xfrm>
            <a:off x="6991200" y="1217275"/>
            <a:ext cx="3487575" cy="154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6086875" y="3944800"/>
            <a:ext cx="529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이제 변하는 값을 화면에 표시해봅시다.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React에서는 변하는 값을 쉽게 조작하고 화면에 표시할 수 있게 State라는 기능을 제공 하고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useState를 사용하면 값 변수와, 값을 조작할 수 있는 함수를 얻을 수 있습니다.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4">
            <a:alphaModFix/>
          </a:blip>
          <a:srcRect b="51538" l="28973" r="48446" t="5794"/>
          <a:stretch/>
        </p:blipFill>
        <p:spPr>
          <a:xfrm>
            <a:off x="563675" y="1117975"/>
            <a:ext cx="4713600" cy="556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5">
            <a:alphaModFix/>
          </a:blip>
          <a:srcRect b="79722" l="0" r="81899" t="0"/>
          <a:stretch/>
        </p:blipFill>
        <p:spPr>
          <a:xfrm>
            <a:off x="7038425" y="1117975"/>
            <a:ext cx="3393101" cy="237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5"/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193" name="Google Shape;193;p25"/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ko-KR" sz="6000" u="none" cap="none" strike="noStrike">
                  <a:solidFill>
                    <a:srgbClr val="F39A25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b="1" i="0" sz="6000" u="none" cap="none" strike="noStrike">
                <a:solidFill>
                  <a:srgbClr val="F39A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5"/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ko-KR" sz="6000" u="none" cap="none" strike="noStrike">
                  <a:solidFill>
                    <a:srgbClr val="F39A25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1" i="0" sz="6000" u="none" cap="none" strike="noStrike">
                <a:solidFill>
                  <a:srgbClr val="F39A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5"/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4" cy="17070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3063754" y="3167388"/>
            <a:ext cx="60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800">
                <a:solidFill>
                  <a:srgbClr val="3F3F3F"/>
                </a:solidFill>
              </a:rPr>
              <a:t>const [cnt, setCnt] = useState(0)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2766150" y="4390500"/>
            <a:ext cx="6659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백화점에서 TV를 구매하면 리모컨과 TV를 같이 받게 됩니다.</a:t>
            </a:r>
            <a:br>
              <a:rPr lang="ko-K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우리는 TV를 통해서 화면을 보지만, TV 채널은 리모컨을 통해 변경합니다.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useState를 사용하면 왼쪽에 TV, 오른쪽에 리모컨을 받게 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그리고 리액트는 이런 변수(채널)이 변하면 자동으로 유저에게 최신 화면을 보여줍니다.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9" name="Google Shape;199;p25"/>
          <p:cNvCxnSpPr/>
          <p:nvPr/>
        </p:nvCxnSpPr>
        <p:spPr>
          <a:xfrm>
            <a:off x="3946025" y="2032000"/>
            <a:ext cx="825900" cy="10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5"/>
          <p:cNvSpPr txBox="1"/>
          <p:nvPr/>
        </p:nvSpPr>
        <p:spPr>
          <a:xfrm>
            <a:off x="3408425" y="1468275"/>
            <a:ext cx="53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TV</a:t>
            </a:r>
            <a:endParaRPr sz="2000"/>
          </a:p>
        </p:txBody>
      </p:sp>
      <p:cxnSp>
        <p:nvCxnSpPr>
          <p:cNvPr id="201" name="Google Shape;201;p25"/>
          <p:cNvCxnSpPr/>
          <p:nvPr/>
        </p:nvCxnSpPr>
        <p:spPr>
          <a:xfrm>
            <a:off x="5894425" y="1861575"/>
            <a:ext cx="0" cy="11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5"/>
          <p:cNvSpPr txBox="1"/>
          <p:nvPr/>
        </p:nvSpPr>
        <p:spPr>
          <a:xfrm>
            <a:off x="5445625" y="1243050"/>
            <a:ext cx="89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리모컨</a:t>
            </a:r>
            <a:endParaRPr sz="2000"/>
          </a:p>
        </p:txBody>
      </p:sp>
      <p:cxnSp>
        <p:nvCxnSpPr>
          <p:cNvPr id="203" name="Google Shape;203;p25"/>
          <p:cNvCxnSpPr/>
          <p:nvPr/>
        </p:nvCxnSpPr>
        <p:spPr>
          <a:xfrm>
            <a:off x="8423775" y="1861575"/>
            <a:ext cx="0" cy="11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5"/>
          <p:cNvSpPr txBox="1"/>
          <p:nvPr/>
        </p:nvSpPr>
        <p:spPr>
          <a:xfrm>
            <a:off x="7400925" y="1181550"/>
            <a:ext cx="204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TV 키면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처음 나오는 채널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6086875" y="3944800"/>
            <a:ext cx="5296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이제 버튼을 눌렀을 때 숫자가 1씩 올라가도록 해봅시다.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코드를 작성하고 버튼을 눌러 보세요.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button onPress에 준 onPressButton 함수를 보세요.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setCnt(cnt+1)을 이용해서 cnt값을 변경시켜 주는 것을 확인할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리모컨을 이용해서 tv 채널을 바꿨더니 tv 화면이 바뀌었네요.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 rotWithShape="1">
          <a:blip r:embed="rId4">
            <a:alphaModFix/>
          </a:blip>
          <a:srcRect b="42038" l="28849" r="48688" t="6731"/>
          <a:stretch/>
        </p:blipFill>
        <p:spPr>
          <a:xfrm>
            <a:off x="744263" y="1039325"/>
            <a:ext cx="4352425" cy="56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 rotWithShape="1">
          <a:blip r:embed="rId5">
            <a:alphaModFix/>
          </a:blip>
          <a:srcRect b="85428" l="0" r="84025" t="0"/>
          <a:stretch/>
        </p:blipFill>
        <p:spPr>
          <a:xfrm>
            <a:off x="7032663" y="1039325"/>
            <a:ext cx="3404626" cy="19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7"/>
          <p:cNvGrpSpPr/>
          <p:nvPr/>
        </p:nvGrpSpPr>
        <p:grpSpPr>
          <a:xfrm>
            <a:off x="2857283" y="2919642"/>
            <a:ext cx="6477345" cy="1018854"/>
            <a:chOff x="2857282" y="2780812"/>
            <a:chExt cx="6477345" cy="1018854"/>
          </a:xfrm>
        </p:grpSpPr>
        <p:sp>
          <p:nvSpPr>
            <p:cNvPr id="219" name="Google Shape;219;p27"/>
            <p:cNvSpPr txBox="1"/>
            <p:nvPr/>
          </p:nvSpPr>
          <p:spPr>
            <a:xfrm>
              <a:off x="2857282" y="2780812"/>
              <a:ext cx="364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ko-KR" sz="6000" u="none" cap="none" strike="noStrike">
                  <a:solidFill>
                    <a:srgbClr val="F39A25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b="1" i="0" sz="6000" u="none" cap="none" strike="noStrike">
                <a:solidFill>
                  <a:srgbClr val="F39A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 txBox="1"/>
            <p:nvPr/>
          </p:nvSpPr>
          <p:spPr>
            <a:xfrm>
              <a:off x="8969827" y="2783866"/>
              <a:ext cx="364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ko-KR" sz="6000" u="none" cap="none" strike="noStrike">
                  <a:solidFill>
                    <a:srgbClr val="F39A25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1" i="0" sz="6000" u="none" cap="none" strike="noStrike">
                <a:solidFill>
                  <a:srgbClr val="F39A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27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3063754" y="3167388"/>
            <a:ext cx="60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800">
                <a:solidFill>
                  <a:srgbClr val="3F3F3F"/>
                </a:solidFill>
              </a:rPr>
              <a:t>useEffect( 함수, [값] )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2766150" y="4390500"/>
            <a:ext cx="665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리액트에서 자주 사용하는 함수 중 하나인 useEffect를 살펴 봅시다.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useEffect를 이용하면 내가 원하는 변수의 값이 바뀌었을 때 원하는 함수를 실행 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마치 스파이처럼, 감시대상의 상태(값)이 변하면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useEffect는 배정 받은 일을 시작합니다.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>
            <a:off x="4916125" y="1927125"/>
            <a:ext cx="1481400" cy="11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7"/>
          <p:cNvSpPr txBox="1"/>
          <p:nvPr/>
        </p:nvSpPr>
        <p:spPr>
          <a:xfrm>
            <a:off x="3207950" y="1308750"/>
            <a:ext cx="325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감시대상이 변하면 해야 할 일</a:t>
            </a:r>
            <a:endParaRPr sz="2000"/>
          </a:p>
        </p:txBody>
      </p:sp>
      <p:cxnSp>
        <p:nvCxnSpPr>
          <p:cNvPr id="227" name="Google Shape;227;p27"/>
          <p:cNvCxnSpPr/>
          <p:nvPr/>
        </p:nvCxnSpPr>
        <p:spPr>
          <a:xfrm flipH="1">
            <a:off x="7249575" y="1861575"/>
            <a:ext cx="488400" cy="11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7"/>
          <p:cNvSpPr txBox="1"/>
          <p:nvPr/>
        </p:nvSpPr>
        <p:spPr>
          <a:xfrm>
            <a:off x="6702000" y="1308750"/>
            <a:ext cx="204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감시</a:t>
            </a:r>
            <a:r>
              <a:rPr lang="ko-KR" sz="2000"/>
              <a:t>대상(들)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/>
        </p:nvSpPr>
        <p:spPr>
          <a:xfrm>
            <a:off x="6086875" y="3944800"/>
            <a:ext cx="5296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코드를 작성하고 버튼을 눌러봅시다.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cnt의 값이 변경될 때마다 useEffect에 들어 있는 함수가 실행되는 것을 알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감시대상이 없다면 어떻게 될까요?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그러면 useEffect는 최초에 한 번만 함수를 실행하게 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그래서 앱의 상태를 초기화할 때 많이 이용됩니다.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4489"/>
            <a:ext cx="5782075" cy="551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 b="72209" l="29539" r="34671" t="0"/>
          <a:stretch/>
        </p:blipFill>
        <p:spPr>
          <a:xfrm>
            <a:off x="6263825" y="934500"/>
            <a:ext cx="5232850" cy="253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WHATEVER YOU WANT, MAKE IT REAL.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>
                <a:solidFill>
                  <a:srgbClr val="3F3F3F"/>
                </a:solidFill>
              </a:rPr>
              <a:t>리액트 시작하기</a:t>
            </a:r>
            <a:endParaRPr b="0" i="0" sz="4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4443133" y="3629512"/>
            <a:ext cx="3305733" cy="0"/>
          </a:xfrm>
          <a:prstGeom prst="straightConnector1">
            <a:avLst/>
          </a:prstGeom>
          <a:noFill/>
          <a:ln cap="flat" cmpd="sng" w="88900">
            <a:solidFill>
              <a:srgbClr val="FF9E1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5529878" y="2236644"/>
            <a:ext cx="11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F3F3F"/>
                </a:solidFill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4" cy="170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5529903" y="5264917"/>
            <a:ext cx="11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강사 방기진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React 기초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95325" y="1720500"/>
            <a:ext cx="51261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ko-KR">
                <a:solidFill>
                  <a:srgbClr val="3F3F3F"/>
                </a:solidFill>
              </a:rPr>
              <a:t>React란</a:t>
            </a:r>
            <a:endParaRPr>
              <a:solidFill>
                <a:srgbClr val="3F3F3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lphaLcPeriod"/>
            </a:pPr>
            <a:r>
              <a:rPr lang="ko-KR">
                <a:solidFill>
                  <a:srgbClr val="3F3F3F"/>
                </a:solidFill>
              </a:rPr>
              <a:t>node.js 설치</a:t>
            </a:r>
            <a:endParaRPr>
              <a:solidFill>
                <a:srgbClr val="3F3F3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lphaLcPeriod"/>
            </a:pPr>
            <a:r>
              <a:rPr lang="ko-KR">
                <a:solidFill>
                  <a:srgbClr val="3F3F3F"/>
                </a:solidFill>
              </a:rPr>
              <a:t>React 프로젝트 셋업</a:t>
            </a:r>
            <a:endParaRPr>
              <a:solidFill>
                <a:srgbClr val="3F3F3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ko-KR">
                <a:solidFill>
                  <a:srgbClr val="3F3F3F"/>
                </a:solidFill>
              </a:rPr>
              <a:t>컴포넌트 &amp; prop</a:t>
            </a:r>
            <a:endParaRPr>
              <a:solidFill>
                <a:srgbClr val="3F3F3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lphaLcPeriod"/>
            </a:pPr>
            <a:r>
              <a:rPr lang="ko-KR">
                <a:solidFill>
                  <a:srgbClr val="3F3F3F"/>
                </a:solidFill>
              </a:rPr>
              <a:t>Counter 컴포넌트 만들기</a:t>
            </a:r>
            <a:endParaRPr>
              <a:solidFill>
                <a:srgbClr val="3F3F3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lphaLcPeriod"/>
            </a:pPr>
            <a:r>
              <a:rPr lang="ko-KR">
                <a:solidFill>
                  <a:srgbClr val="3F3F3F"/>
                </a:solidFill>
              </a:rPr>
              <a:t>prop이란?</a:t>
            </a:r>
            <a:endParaRPr>
              <a:solidFill>
                <a:srgbClr val="3F3F3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ko-KR">
                <a:solidFill>
                  <a:srgbClr val="3F3F3F"/>
                </a:solidFill>
              </a:rPr>
              <a:t>State</a:t>
            </a:r>
            <a:endParaRPr>
              <a:solidFill>
                <a:srgbClr val="3F3F3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lphaLcPeriod"/>
            </a:pPr>
            <a:r>
              <a:rPr lang="ko-KR">
                <a:solidFill>
                  <a:srgbClr val="3F3F3F"/>
                </a:solidFill>
              </a:rPr>
              <a:t>useState</a:t>
            </a:r>
            <a:endParaRPr>
              <a:solidFill>
                <a:srgbClr val="3F3F3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lphaLcPeriod"/>
            </a:pPr>
            <a:r>
              <a:rPr lang="ko-KR">
                <a:solidFill>
                  <a:srgbClr val="3F3F3F"/>
                </a:solidFill>
              </a:rPr>
              <a:t>C</a:t>
            </a:r>
            <a:r>
              <a:rPr lang="ko-KR">
                <a:solidFill>
                  <a:srgbClr val="3F3F3F"/>
                </a:solidFill>
              </a:rPr>
              <a:t>ounter와 </a:t>
            </a:r>
            <a:r>
              <a:rPr lang="ko-KR">
                <a:solidFill>
                  <a:srgbClr val="3F3F3F"/>
                </a:solidFill>
              </a:rPr>
              <a:t>button</a:t>
            </a:r>
            <a:endParaRPr>
              <a:solidFill>
                <a:srgbClr val="3F3F3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ko-KR">
                <a:solidFill>
                  <a:srgbClr val="3F3F3F"/>
                </a:solidFill>
              </a:rPr>
              <a:t>UseEffect</a:t>
            </a:r>
            <a:endParaRPr>
              <a:solidFill>
                <a:srgbClr val="3F3F3F"/>
              </a:solidFill>
            </a:endParaRPr>
          </a:p>
        </p:txBody>
      </p:sp>
      <p:pic>
        <p:nvPicPr>
          <p:cNvPr descr="모니터, 앉아있는, 컴퓨터, 노트북이(가) 표시된 사진&#10;&#10;자동 생성된 설명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React 프로젝트 셋업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2320350" y="5642500"/>
            <a:ext cx="755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시작하기에 앞서 사용하는 컴퓨터에 node.js 를 설치해야 합니다.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4"/>
              </a:rPr>
              <a:t>https://nodejs.org/ko/download</a:t>
            </a:r>
            <a:r>
              <a:rPr lang="ko-KR"/>
              <a:t> 에 접속해서 자신의 컴퓨터에 맞는 인스톨러를 설치하고 node.js 를 설치해주세요.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1029" y="782105"/>
            <a:ext cx="6609935" cy="476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React 프로젝트 셋업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4501"/>
            <a:ext cx="11887201" cy="45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2320350" y="5427100"/>
            <a:ext cx="755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node.js를 설치하면 npx가 같이 설치됩니다.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터미널 또는 쉘을 켜서 작업할 폴더에 들어가세요.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$ npx create-react-app my-app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리액트 기본 템플릿이 my-app이라는 디렉토리에 설치됩니다.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React 프로젝트 셋업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2320350" y="5750200"/>
            <a:ext cx="755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$ npx create-react-app my-app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리액트 기본 템플릿이 my-app이라는 디렉토리에 설치됩니다.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4489"/>
            <a:ext cx="11887201" cy="430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React 프로젝트 셋업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2320350" y="5534800"/>
            <a:ext cx="755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$ cd my-app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$ npm start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리액트 프로젝트가 시작되고 보통 브라우저가 열리면서 localhost:3000으로 연결됩니다.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브라우저가 켜지지 않으면 크롬을 키고 주소창에 localhost:3000을 입력해주세요.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152400" y="934500"/>
            <a:ext cx="5943598" cy="42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934500"/>
            <a:ext cx="5943598" cy="426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React 프로젝트 셋업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모니터, 앉아있는, 컴퓨터, 노트북이(가) 표시된 사진&#10;&#10;자동 생성된 설명"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73" y="1144993"/>
            <a:ext cx="5044605" cy="45680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6200475" y="1289400"/>
            <a:ext cx="5296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리액트를 시작하면 왼쪽과 같은 코드를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HTML 기본 코드에서 봤던 비슷한 단어들을 많이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div, a 태그 같은 것들은 HTML에서도 봤던 것이죠.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React는 이러한 기존 기능들 뿐 아니라 유저가 원하는 태그/기능들을 쉽게 원하는 형태로 만들고 웹페이지에 사용할 수 있게 도와줍니다.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우리가 보는 화면은 바로 함수(여기서는 App)가 return 하는 것이고, 보통 리액트에서는 이러한 문법을 JSX라 부릅니다.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리액트에서는 이런 화면에 무언가를 보여주는 함수 또는 변수들을 컴포넌트라고 부릅니다.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563667" y="443389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9E1B"/>
                </a:solidFill>
                <a:latin typeface="Arial"/>
                <a:ea typeface="Arial"/>
                <a:cs typeface="Arial"/>
                <a:sym typeface="Arial"/>
              </a:rPr>
              <a:t>목표  </a:t>
            </a: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ko-KR" sz="1600">
                <a:solidFill>
                  <a:srgbClr val="3F3F3F"/>
                </a:solidFill>
              </a:rPr>
              <a:t>컴포넌트와 Prop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200475" y="4156700"/>
            <a:ext cx="529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새로운</a:t>
            </a:r>
            <a:r>
              <a:rPr lang="ko-KR">
                <a:solidFill>
                  <a:schemeClr val="dk1"/>
                </a:solidFill>
              </a:rPr>
              <a:t> 컴포넌트를 직접 만들어 봅시다.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원래 있던 코드들을 지우고, 왼쪽의 코드를 입력하고 확인해봅시다.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Counter 컴포넌트는 단순히 &lt;div&gt;1&lt;/div&gt;를 우리가 편하게 사용할 수 있도록 이름을 바꿨을 뿐입니다.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모니터, 앉아있는, 컴퓨터, 노트북이(가) 표시된 사진&#10;&#10;자동 생성된 설명"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8767" y="491271"/>
            <a:ext cx="1087393" cy="17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51916" l="28074" r="42416" t="2943"/>
          <a:stretch/>
        </p:blipFill>
        <p:spPr>
          <a:xfrm>
            <a:off x="439750" y="1217275"/>
            <a:ext cx="5296200" cy="506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5">
            <a:alphaModFix/>
          </a:blip>
          <a:srcRect b="82464" l="0" r="69877" t="0"/>
          <a:stretch/>
        </p:blipFill>
        <p:spPr>
          <a:xfrm>
            <a:off x="6035550" y="1217275"/>
            <a:ext cx="5626076" cy="20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