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3"/>
  </p:notesMasterIdLst>
  <p:sldIdLst>
    <p:sldId id="362" r:id="rId2"/>
    <p:sldId id="320" r:id="rId3"/>
    <p:sldId id="322" r:id="rId4"/>
    <p:sldId id="323" r:id="rId5"/>
    <p:sldId id="324" r:id="rId6"/>
    <p:sldId id="326" r:id="rId7"/>
    <p:sldId id="327" r:id="rId8"/>
    <p:sldId id="329" r:id="rId9"/>
    <p:sldId id="331" r:id="rId10"/>
    <p:sldId id="365" r:id="rId11"/>
    <p:sldId id="361" r:id="rId12"/>
    <p:sldId id="366" r:id="rId13"/>
    <p:sldId id="368" r:id="rId14"/>
    <p:sldId id="367" r:id="rId15"/>
    <p:sldId id="349" r:id="rId16"/>
    <p:sldId id="341" r:id="rId17"/>
    <p:sldId id="343" r:id="rId18"/>
    <p:sldId id="347" r:id="rId19"/>
    <p:sldId id="356" r:id="rId20"/>
    <p:sldId id="557" r:id="rId21"/>
    <p:sldId id="62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DDF0FF"/>
    <a:srgbClr val="E1F2F7"/>
    <a:srgbClr val="BBDCF3"/>
    <a:srgbClr val="D2E2F2"/>
    <a:srgbClr val="CCFFFF"/>
    <a:srgbClr val="CCFF99"/>
    <a:srgbClr val="008000"/>
    <a:srgbClr val="B9FFFF"/>
    <a:srgbClr val="F4F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110" autoAdjust="0"/>
  </p:normalViewPr>
  <p:slideViewPr>
    <p:cSldViewPr snapToGrid="0">
      <p:cViewPr varScale="1">
        <p:scale>
          <a:sx n="78" d="100"/>
          <a:sy n="78" d="100"/>
        </p:scale>
        <p:origin x="15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4" d="100"/>
        <a:sy n="2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9B27E-B5B6-42D4-9785-9A520E35ABEF}" type="datetimeFigureOut">
              <a:rPr lang="en-US" smtClean="0"/>
              <a:t>6/7/2021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9E97C-28A5-41AD-94EC-D96A33AB9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18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8DB812-46DB-40E9-BB61-3B0535563708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8233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288" y="548681"/>
            <a:ext cx="8229600" cy="6048970"/>
          </a:xfrm>
        </p:spPr>
        <p:txBody>
          <a:bodyPr/>
          <a:lstStyle>
            <a:lvl1pPr latinLnBrk="0">
              <a:defRPr sz="2400"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97355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79331" y="2728191"/>
            <a:ext cx="7772400" cy="700809"/>
          </a:xfrm>
        </p:spPr>
        <p:txBody>
          <a:bodyPr anchor="t"/>
          <a:lstStyle>
            <a:lvl1pPr algn="ctr">
              <a:defRPr sz="36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79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29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412875"/>
            <a:ext cx="82296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350145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82" r:id="rId3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C00000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itchFamily="34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itchFamily="34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itchFamily="34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itchFamily="34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itchFamily="34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itchFamily="34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itchFamily="34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itchFamily="34" charset="0"/>
          <a:ea typeface="굴림" pitchFamily="50" charset="-127"/>
        </a:defRPr>
      </a:lvl9pPr>
    </p:titleStyle>
    <p:bodyStyle>
      <a:lvl1pPr marL="342900" indent="-342900" algn="just" rtl="0" eaLnBrk="0" fontAlgn="base" latinLnBrk="1" hangingPunct="0">
        <a:lnSpc>
          <a:spcPct val="120000"/>
        </a:lnSpc>
        <a:spcBef>
          <a:spcPts val="0"/>
        </a:spcBef>
        <a:spcAft>
          <a:spcPts val="600"/>
        </a:spcAft>
        <a:buFont typeface="Wingdings" panose="05000000000000000000" pitchFamily="2" charset="2"/>
        <a:buChar char="Ø"/>
        <a:defRPr kumimoji="1" sz="2800" b="1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just" rtl="0" eaLnBrk="0" fontAlgn="base" latinLnBrk="1" hangingPunct="0">
        <a:lnSpc>
          <a:spcPct val="120000"/>
        </a:lnSpc>
        <a:spcBef>
          <a:spcPts val="0"/>
        </a:spcBef>
        <a:spcAft>
          <a:spcPts val="600"/>
        </a:spcAft>
        <a:buChar char="–"/>
        <a:defRPr kumimoji="1" sz="2400" b="1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371600" indent="0" algn="l" rtl="0" eaLnBrk="0" fontAlgn="base" latinLnBrk="1" hangingPunct="0">
        <a:spcBef>
          <a:spcPct val="20000"/>
        </a:spcBef>
        <a:spcAft>
          <a:spcPct val="0"/>
        </a:spcAft>
        <a:buNone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75338" y="2942896"/>
            <a:ext cx="4277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C00000"/>
                </a:solidFill>
                <a:latin typeface="+mj-lt"/>
              </a:rPr>
              <a:t>Dual-pivot Quicksort</a:t>
            </a:r>
            <a:endParaRPr lang="ko-KR" altLang="en-US" sz="3600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5921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8">
            <a:extLst>
              <a:ext uri="{FF2B5EF4-FFF2-40B4-BE49-F238E27FC236}">
                <a16:creationId xmlns:a16="http://schemas.microsoft.com/office/drawing/2014/main" id="{8205A955-7A63-4CE1-9C7E-42495376C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∼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7438FA-EDB5-4796-AE84-105E1615F6F1}"/>
              </a:ext>
            </a:extLst>
          </p:cNvPr>
          <p:cNvSpPr txBox="1"/>
          <p:nvPr/>
        </p:nvSpPr>
        <p:spPr>
          <a:xfrm>
            <a:off x="3211286" y="674914"/>
            <a:ext cx="2645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성능</a:t>
            </a:r>
            <a:endParaRPr lang="en-US" sz="3200" b="1" dirty="0">
              <a:solidFill>
                <a:srgbClr val="C0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7679A30-0825-41AE-AD5E-A7D6B9B8D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1934602"/>
            <a:ext cx="841057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745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74428" y="2837792"/>
            <a:ext cx="3111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C00000"/>
                </a:solidFill>
                <a:latin typeface="+mj-lt"/>
              </a:rPr>
              <a:t>Tim Sort</a:t>
            </a:r>
            <a:endParaRPr lang="ko-KR" altLang="en-US" sz="3600" dirty="0">
              <a:solidFill>
                <a:srgbClr val="C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7954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CECAB78-AF82-46FE-AA06-B9B107A7D6B7}"/>
              </a:ext>
            </a:extLst>
          </p:cNvPr>
          <p:cNvSpPr/>
          <p:nvPr/>
        </p:nvSpPr>
        <p:spPr>
          <a:xfrm>
            <a:off x="892629" y="2272214"/>
            <a:ext cx="7151914" cy="2441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>
                <a:solidFill>
                  <a:srgbClr val="C00000"/>
                </a:solidFill>
                <a:latin typeface="+mj-lt"/>
                <a:ea typeface="맑은 고딕" panose="020B0503020000020004" pitchFamily="50" charset="-127"/>
                <a:cs typeface="Arial" panose="020B0604020202020204" pitchFamily="34" charset="0"/>
              </a:rPr>
              <a:t>Tim Sort</a:t>
            </a:r>
          </a:p>
          <a:p>
            <a:endParaRPr lang="en-US" altLang="ko-KR" sz="2400" dirty="0"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algn="just">
              <a:lnSpc>
                <a:spcPct val="140000"/>
              </a:lnSpc>
            </a:pPr>
            <a:r>
              <a:rPr lang="ko-KR" altLang="en-US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입력에 대해 </a:t>
            </a:r>
            <a:r>
              <a:rPr lang="ko-KR" altLang="en-US" sz="2400" b="1" dirty="0">
                <a:solidFill>
                  <a:srgbClr val="00B0F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삽입 정렬</a:t>
            </a:r>
            <a:r>
              <a:rPr lang="ko-KR" altLang="en-US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수행하여 일정 크기의 런</a:t>
            </a:r>
            <a:r>
              <a:rPr lang="en-US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(run)</a:t>
            </a:r>
            <a:r>
              <a:rPr lang="ko-KR" altLang="en-US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만들어 일정 조건에 따라 </a:t>
            </a:r>
            <a:r>
              <a:rPr lang="ko-KR" altLang="en-US" sz="2400" b="1" dirty="0">
                <a:solidFill>
                  <a:srgbClr val="00B0F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합병하는 정렬</a:t>
            </a:r>
            <a:r>
              <a:rPr lang="ko-KR" altLang="en-US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알고리즘</a:t>
            </a:r>
            <a:endParaRPr lang="en-US" sz="24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3120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_x347248352">
            <a:extLst>
              <a:ext uri="{FF2B5EF4-FFF2-40B4-BE49-F238E27FC236}">
                <a16:creationId xmlns:a16="http://schemas.microsoft.com/office/drawing/2014/main" id="{BB560958-4B43-40C1-AFAB-1B7851AAC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58" y="3580494"/>
            <a:ext cx="8004369" cy="2352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9F917F0-08EC-4CBA-BE20-84BC8EEEF9FB}"/>
              </a:ext>
            </a:extLst>
          </p:cNvPr>
          <p:cNvSpPr/>
          <p:nvPr/>
        </p:nvSpPr>
        <p:spPr>
          <a:xfrm>
            <a:off x="805543" y="504137"/>
            <a:ext cx="7380514" cy="2918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ko-KR" altLang="en-US" sz="24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스택에 </a:t>
            </a:r>
            <a:r>
              <a:rPr lang="en-US" altLang="ko-KR" sz="24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push</a:t>
            </a:r>
            <a:r>
              <a:rPr lang="ko-KR" altLang="en-US" sz="24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한 후에 가장 위에 있는 </a:t>
            </a:r>
            <a:r>
              <a:rPr lang="en-US" altLang="ko-KR" sz="24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</a:t>
            </a:r>
            <a:r>
              <a:rPr lang="ko-KR" altLang="en-US" sz="24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개의 런</a:t>
            </a:r>
            <a:r>
              <a:rPr lang="en-US" altLang="ko-KR" sz="24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24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정렬된 부분 입력</a:t>
            </a:r>
            <a:r>
              <a:rPr lang="en-US" altLang="ko-KR" sz="24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lang="ko-KR" altLang="en-US" sz="24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크기를 차례로 </a:t>
            </a:r>
            <a:r>
              <a:rPr lang="en-US" altLang="ko-KR" sz="24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Z, Y, X</a:t>
            </a:r>
            <a:r>
              <a:rPr lang="ko-KR" altLang="en-US" sz="24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라고 하면</a:t>
            </a:r>
            <a:r>
              <a:rPr lang="en-US" altLang="ko-KR" sz="24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24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다음의 두 가지 조건이 충족되도록 </a:t>
            </a:r>
            <a:r>
              <a:rPr lang="ko-KR" altLang="en-US" sz="2400" b="1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런들을</a:t>
            </a:r>
            <a:r>
              <a:rPr lang="ko-KR" altLang="en-US" sz="24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4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</a:t>
            </a:r>
            <a:r>
              <a:rPr lang="ko-KR" altLang="en-US" sz="24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알고리즘 </a:t>
            </a:r>
            <a:r>
              <a:rPr lang="en-US" altLang="ko-KR" sz="24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V-1]</a:t>
            </a:r>
            <a:r>
              <a:rPr lang="ko-KR" altLang="en-US" sz="24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과 같이 합병한다</a:t>
            </a:r>
            <a:r>
              <a:rPr lang="en-US" altLang="ko-KR" sz="24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ko-KR" altLang="en-US" sz="2000" b="1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8100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(1) X &gt; Y + Z</a:t>
            </a:r>
            <a:endParaRPr lang="ko-KR" altLang="en-US" sz="2000" b="1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81000" marR="0" indent="0" algn="just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(2) Y &gt; Z</a:t>
            </a:r>
            <a:endParaRPr lang="ko-KR" altLang="en-US" sz="2000" b="1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5914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BE1B48F-8A57-4585-8593-B0EBFF179618}"/>
              </a:ext>
            </a:extLst>
          </p:cNvPr>
          <p:cNvSpPr/>
          <p:nvPr/>
        </p:nvSpPr>
        <p:spPr>
          <a:xfrm>
            <a:off x="3723049" y="6334121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알고리즘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V-1]</a:t>
            </a:r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2F89FD-4E37-40A2-8E9F-97DFA270A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" y="388234"/>
            <a:ext cx="9138696" cy="551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906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594545" y="647835"/>
            <a:ext cx="4258954" cy="46510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함초롬바탕" panose="02030604000101010101" pitchFamily="18" charset="-127"/>
              </a:rPr>
              <a:t>[</a:t>
            </a:r>
            <a:r>
              <a:rPr lang="ko-KR" altLang="en-US" dirty="0">
                <a:latin typeface="함초롬바탕" panose="02030604000101010101" pitchFamily="18" charset="-127"/>
              </a:rPr>
              <a:t>예제</a:t>
            </a:r>
            <a:r>
              <a:rPr lang="en-US" dirty="0">
                <a:latin typeface="함초롬바탕" panose="02030604000101010101" pitchFamily="18" charset="-127"/>
              </a:rPr>
              <a:t> 2]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7252" y="3570033"/>
            <a:ext cx="1247775" cy="369332"/>
          </a:xfrm>
          <a:prstGeom prst="rect">
            <a:avLst/>
          </a:prstGeom>
          <a:solidFill>
            <a:srgbClr val="CCFFFF"/>
          </a:solidFill>
          <a:ln>
            <a:solidFill>
              <a:srgbClr val="3333FF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/>
                <a:cs typeface="+mn-cs"/>
              </a:rPr>
              <a:t>100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7251" y="2846133"/>
            <a:ext cx="1247775" cy="369332"/>
          </a:xfrm>
          <a:prstGeom prst="rect">
            <a:avLst/>
          </a:prstGeom>
          <a:noFill/>
          <a:ln>
            <a:solidFill>
              <a:srgbClr val="3333FF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/>
                <a:cs typeface="+mn-cs"/>
              </a:rPr>
              <a:t>60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7250" y="2122233"/>
            <a:ext cx="1247775" cy="369332"/>
          </a:xfrm>
          <a:prstGeom prst="rect">
            <a:avLst/>
          </a:prstGeom>
          <a:solidFill>
            <a:srgbClr val="FFCCFF"/>
          </a:solidFill>
          <a:ln>
            <a:solidFill>
              <a:srgbClr val="3333FF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/>
                <a:cs typeface="+mn-cs"/>
              </a:rPr>
              <a:t>50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56552" y="3579558"/>
            <a:ext cx="1247775" cy="369332"/>
          </a:xfrm>
          <a:prstGeom prst="rect">
            <a:avLst/>
          </a:prstGeom>
          <a:solidFill>
            <a:srgbClr val="CCFFFF"/>
          </a:solidFill>
          <a:ln>
            <a:solidFill>
              <a:srgbClr val="3333FF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/>
                <a:cs typeface="+mn-cs"/>
              </a:rPr>
              <a:t> 100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56551" y="2531808"/>
            <a:ext cx="1247775" cy="369332"/>
          </a:xfrm>
          <a:prstGeom prst="rect">
            <a:avLst/>
          </a:prstGeom>
          <a:solidFill>
            <a:srgbClr val="FFFF00"/>
          </a:solidFill>
          <a:ln>
            <a:solidFill>
              <a:srgbClr val="3333FF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/>
                <a:cs typeface="+mn-cs"/>
              </a:rPr>
              <a:t>110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99727" y="3589083"/>
            <a:ext cx="1247775" cy="369332"/>
          </a:xfrm>
          <a:prstGeom prst="rect">
            <a:avLst/>
          </a:prstGeom>
          <a:solidFill>
            <a:srgbClr val="FFCCFF"/>
          </a:solidFill>
          <a:ln>
            <a:solidFill>
              <a:srgbClr val="3333FF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/>
                <a:cs typeface="+mn-cs"/>
              </a:rPr>
              <a:t>70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99726" y="2865183"/>
            <a:ext cx="1247775" cy="369332"/>
          </a:xfrm>
          <a:prstGeom prst="rect">
            <a:avLst/>
          </a:prstGeom>
          <a:noFill/>
          <a:ln>
            <a:solidFill>
              <a:srgbClr val="3333FF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/>
                <a:cs typeface="+mn-cs"/>
              </a:rPr>
              <a:t>60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99725" y="2141283"/>
            <a:ext cx="1247775" cy="369332"/>
          </a:xfrm>
          <a:prstGeom prst="rect">
            <a:avLst/>
          </a:prstGeom>
          <a:solidFill>
            <a:srgbClr val="CCFFFF"/>
          </a:solidFill>
          <a:ln>
            <a:solidFill>
              <a:srgbClr val="3333FF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/>
                <a:cs typeface="+mn-cs"/>
              </a:rPr>
              <a:t>80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09502" y="3236658"/>
            <a:ext cx="1247775" cy="369332"/>
          </a:xfrm>
          <a:prstGeom prst="rect">
            <a:avLst/>
          </a:prstGeom>
          <a:solidFill>
            <a:srgbClr val="FFFF00"/>
          </a:solidFill>
          <a:ln>
            <a:solidFill>
              <a:srgbClr val="3333FF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/>
                <a:cs typeface="+mn-cs"/>
              </a:rPr>
              <a:t>130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09501" y="2141283"/>
            <a:ext cx="1247775" cy="369332"/>
          </a:xfrm>
          <a:prstGeom prst="rect">
            <a:avLst/>
          </a:prstGeom>
          <a:solidFill>
            <a:srgbClr val="CCFFFF"/>
          </a:solidFill>
          <a:ln>
            <a:solidFill>
              <a:srgbClr val="3333FF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/>
                <a:cs typeface="+mn-cs"/>
              </a:rPr>
              <a:t>80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1796" y="3579558"/>
            <a:ext cx="47909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/>
                <a:cs typeface="+mn-cs"/>
              </a:rPr>
              <a:t>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76687" y="2572274"/>
            <a:ext cx="47909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/>
                <a:cs typeface="+mn-cs"/>
              </a:rPr>
              <a:t>YZ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4357" y="2137298"/>
            <a:ext cx="47909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/>
                <a:cs typeface="+mn-cs"/>
              </a:rPr>
              <a:t>Z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4357" y="2864896"/>
            <a:ext cx="47909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/>
                <a:cs typeface="+mn-cs"/>
              </a:rPr>
              <a:t>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83255" y="3598608"/>
            <a:ext cx="47909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/>
                <a:cs typeface="+mn-cs"/>
              </a:rPr>
              <a:t>X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83255" y="2114962"/>
            <a:ext cx="47909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/>
                <a:cs typeface="+mn-cs"/>
              </a:rPr>
              <a:t>Z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66621" y="2865183"/>
            <a:ext cx="47909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/>
                <a:cs typeface="+mn-cs"/>
              </a:rPr>
              <a:t>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514354" y="2162699"/>
            <a:ext cx="47909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/>
                <a:cs typeface="+mn-cs"/>
              </a:rPr>
              <a:t>Z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546769" y="3236658"/>
            <a:ext cx="47909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/>
                <a:cs typeface="+mn-cs"/>
              </a:rPr>
              <a:t>XY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021362" y="3570033"/>
            <a:ext cx="47909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/>
                <a:cs typeface="+mn-cs"/>
              </a:rPr>
              <a:t>X</a:t>
            </a:r>
          </a:p>
        </p:txBody>
      </p:sp>
      <p:cxnSp>
        <p:nvCxnSpPr>
          <p:cNvPr id="41" name="꺾인 연결선 40"/>
          <p:cNvCxnSpPr>
            <a:stCxn id="5" idx="3"/>
            <a:endCxn id="7" idx="1"/>
          </p:cNvCxnSpPr>
          <p:nvPr/>
        </p:nvCxnSpPr>
        <p:spPr bwMode="auto">
          <a:xfrm>
            <a:off x="1885025" y="2306899"/>
            <a:ext cx="771526" cy="40957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꺾인 연결선 42"/>
          <p:cNvCxnSpPr>
            <a:stCxn id="4" idx="3"/>
            <a:endCxn id="7" idx="1"/>
          </p:cNvCxnSpPr>
          <p:nvPr/>
        </p:nvCxnSpPr>
        <p:spPr bwMode="auto">
          <a:xfrm flipV="1">
            <a:off x="1885026" y="2716474"/>
            <a:ext cx="771525" cy="31432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꺾인 연결선 43"/>
          <p:cNvCxnSpPr/>
          <p:nvPr/>
        </p:nvCxnSpPr>
        <p:spPr bwMode="auto">
          <a:xfrm>
            <a:off x="6444833" y="3031870"/>
            <a:ext cx="771526" cy="40957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꺾인 연결선 44"/>
          <p:cNvCxnSpPr/>
          <p:nvPr/>
        </p:nvCxnSpPr>
        <p:spPr bwMode="auto">
          <a:xfrm flipV="1">
            <a:off x="6444834" y="3441445"/>
            <a:ext cx="771525" cy="314325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직사각형 22"/>
          <p:cNvSpPr/>
          <p:nvPr/>
        </p:nvSpPr>
        <p:spPr>
          <a:xfrm>
            <a:off x="2724022" y="5367762"/>
            <a:ext cx="1258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50" charset="-127"/>
                <a:ea typeface="굴림"/>
                <a:cs typeface="+mn-cs"/>
              </a:rPr>
              <a:t>Y &gt; Z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위배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7216359" y="3810777"/>
            <a:ext cx="17770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50" charset="-127"/>
                <a:ea typeface="굴림"/>
                <a:cs typeface="+mn-cs"/>
              </a:rPr>
              <a:t>Y &gt; Z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만족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7250" y="4440166"/>
            <a:ext cx="1247775" cy="369332"/>
          </a:xfrm>
          <a:prstGeom prst="rect">
            <a:avLst/>
          </a:prstGeom>
          <a:noFill/>
          <a:ln>
            <a:solidFill>
              <a:srgbClr val="3333FF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/>
                <a:cs typeface="+mn-cs"/>
              </a:rPr>
              <a:t>300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656551" y="4412180"/>
            <a:ext cx="1247775" cy="369332"/>
          </a:xfrm>
          <a:prstGeom prst="rect">
            <a:avLst/>
          </a:prstGeom>
          <a:noFill/>
          <a:ln>
            <a:solidFill>
              <a:srgbClr val="3333FF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/>
                <a:cs typeface="+mn-cs"/>
              </a:rPr>
              <a:t>300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199724" y="4354296"/>
            <a:ext cx="1247775" cy="369332"/>
          </a:xfrm>
          <a:prstGeom prst="rect">
            <a:avLst/>
          </a:prstGeom>
          <a:noFill/>
          <a:ln>
            <a:solidFill>
              <a:srgbClr val="3333FF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/>
                <a:cs typeface="+mn-cs"/>
              </a:rPr>
              <a:t>300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09500" y="4308665"/>
            <a:ext cx="1247775" cy="369332"/>
          </a:xfrm>
          <a:prstGeom prst="rect">
            <a:avLst/>
          </a:prstGeom>
          <a:noFill/>
          <a:ln>
            <a:solidFill>
              <a:srgbClr val="3333FF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/>
                <a:cs typeface="+mn-cs"/>
              </a:rPr>
              <a:t>300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3036607" y="1539247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 Unicode MS" panose="020B0604020202020204" pitchFamily="50" charset="-127"/>
                <a:ea typeface="굴림"/>
                <a:cs typeface="+mn-cs"/>
              </a:rPr>
              <a:t>push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cxnSp>
        <p:nvCxnSpPr>
          <p:cNvPr id="27" name="직선 화살표 연결선 26"/>
          <p:cNvCxnSpPr/>
          <p:nvPr/>
        </p:nvCxnSpPr>
        <p:spPr bwMode="auto">
          <a:xfrm>
            <a:off x="3533775" y="1908579"/>
            <a:ext cx="1665949" cy="2541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66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직선 화살표 연결선 35"/>
          <p:cNvCxnSpPr/>
          <p:nvPr/>
        </p:nvCxnSpPr>
        <p:spPr bwMode="auto">
          <a:xfrm flipH="1">
            <a:off x="1938990" y="1890339"/>
            <a:ext cx="1156174" cy="2230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66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오른쪽 중괄호 24"/>
          <p:cNvSpPr/>
          <p:nvPr/>
        </p:nvSpPr>
        <p:spPr bwMode="auto">
          <a:xfrm>
            <a:off x="4366749" y="2716474"/>
            <a:ext cx="143339" cy="1038225"/>
          </a:xfrm>
          <a:prstGeom prst="rightBrac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26" name="자유형 25"/>
          <p:cNvSpPr/>
          <p:nvPr/>
        </p:nvSpPr>
        <p:spPr bwMode="auto">
          <a:xfrm>
            <a:off x="3721410" y="3305174"/>
            <a:ext cx="1170949" cy="2200275"/>
          </a:xfrm>
          <a:custGeom>
            <a:avLst/>
            <a:gdLst>
              <a:gd name="connsiteX0" fmla="*/ 0 w 796609"/>
              <a:gd name="connsiteY0" fmla="*/ 2152650 h 2152650"/>
              <a:gd name="connsiteX1" fmla="*/ 771525 w 796609"/>
              <a:gd name="connsiteY1" fmla="*/ 819150 h 2152650"/>
              <a:gd name="connsiteX2" fmla="*/ 533400 w 796609"/>
              <a:gd name="connsiteY2" fmla="*/ 0 h 215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6609" h="2152650">
                <a:moveTo>
                  <a:pt x="0" y="2152650"/>
                </a:moveTo>
                <a:cubicBezTo>
                  <a:pt x="341312" y="1665287"/>
                  <a:pt x="682625" y="1177925"/>
                  <a:pt x="771525" y="819150"/>
                </a:cubicBezTo>
                <a:cubicBezTo>
                  <a:pt x="860425" y="460375"/>
                  <a:pt x="696912" y="230187"/>
                  <a:pt x="533400" y="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5941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083194"/>
              </p:ext>
            </p:extLst>
          </p:nvPr>
        </p:nvGraphicFramePr>
        <p:xfrm>
          <a:off x="532906" y="1189750"/>
          <a:ext cx="80299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7404">
                  <a:extLst>
                    <a:ext uri="{9D8B030D-6E8A-4147-A177-3AD203B41FA5}">
                      <a16:colId xmlns:a16="http://schemas.microsoft.com/office/drawing/2014/main" val="2533907801"/>
                    </a:ext>
                  </a:extLst>
                </a:gridCol>
                <a:gridCol w="297404">
                  <a:extLst>
                    <a:ext uri="{9D8B030D-6E8A-4147-A177-3AD203B41FA5}">
                      <a16:colId xmlns:a16="http://schemas.microsoft.com/office/drawing/2014/main" val="1607029661"/>
                    </a:ext>
                  </a:extLst>
                </a:gridCol>
                <a:gridCol w="594808">
                  <a:extLst>
                    <a:ext uri="{9D8B030D-6E8A-4147-A177-3AD203B41FA5}">
                      <a16:colId xmlns:a16="http://schemas.microsoft.com/office/drawing/2014/main" val="1110352398"/>
                    </a:ext>
                  </a:extLst>
                </a:gridCol>
                <a:gridCol w="297404">
                  <a:extLst>
                    <a:ext uri="{9D8B030D-6E8A-4147-A177-3AD203B41FA5}">
                      <a16:colId xmlns:a16="http://schemas.microsoft.com/office/drawing/2014/main" val="1622971672"/>
                    </a:ext>
                  </a:extLst>
                </a:gridCol>
                <a:gridCol w="297404">
                  <a:extLst>
                    <a:ext uri="{9D8B030D-6E8A-4147-A177-3AD203B41FA5}">
                      <a16:colId xmlns:a16="http://schemas.microsoft.com/office/drawing/2014/main" val="3195922650"/>
                    </a:ext>
                  </a:extLst>
                </a:gridCol>
                <a:gridCol w="297404">
                  <a:extLst>
                    <a:ext uri="{9D8B030D-6E8A-4147-A177-3AD203B41FA5}">
                      <a16:colId xmlns:a16="http://schemas.microsoft.com/office/drawing/2014/main" val="3938006539"/>
                    </a:ext>
                  </a:extLst>
                </a:gridCol>
                <a:gridCol w="594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4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74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74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74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74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74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74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740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9740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9740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9740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9740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9740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9740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9740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9740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97404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E1F2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E1F2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>
                    <a:solidFill>
                      <a:srgbClr val="E1F2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E1F2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E1F2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BBDC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BBDC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BBDC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오른쪽 중괄호 2"/>
          <p:cNvSpPr/>
          <p:nvPr/>
        </p:nvSpPr>
        <p:spPr bwMode="auto">
          <a:xfrm rot="5400000">
            <a:off x="4065530" y="1002580"/>
            <a:ext cx="381000" cy="1476000"/>
          </a:xfrm>
          <a:prstGeom prst="rightBrace">
            <a:avLst>
              <a:gd name="adj1" fmla="val 23227"/>
              <a:gd name="adj2" fmla="val 4933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411498"/>
              </p:ext>
            </p:extLst>
          </p:nvPr>
        </p:nvGraphicFramePr>
        <p:xfrm>
          <a:off x="3520279" y="2389900"/>
          <a:ext cx="145142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0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2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02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BBDC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BBDC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BBD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4766211" y="3020127"/>
            <a:ext cx="177992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/>
                <a:cs typeface="+mn-cs"/>
              </a:rPr>
              <a:t>X  &gt; Y + Z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/>
                <a:cs typeface="+mn-cs"/>
              </a:rPr>
              <a:t>False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6442364" y="4364035"/>
            <a:ext cx="1458515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런 스택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659465" y="554018"/>
            <a:ext cx="617880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/>
                <a:cs typeface="+mn-cs"/>
              </a:rPr>
              <a:t>run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/>
              <a:cs typeface="+mn-cs"/>
            </a:endParaRPr>
          </a:p>
        </p:txBody>
      </p:sp>
      <p:sp>
        <p:nvSpPr>
          <p:cNvPr id="17" name="오른쪽 중괄호 16"/>
          <p:cNvSpPr/>
          <p:nvPr/>
        </p:nvSpPr>
        <p:spPr bwMode="auto">
          <a:xfrm rot="16200000">
            <a:off x="3814326" y="543243"/>
            <a:ext cx="252000" cy="864000"/>
          </a:xfrm>
          <a:prstGeom prst="rightBrace">
            <a:avLst>
              <a:gd name="adj1" fmla="val 27841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 pitchFamily="50" charset="-127"/>
              <a:cs typeface="+mn-cs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6774572" y="2760740"/>
            <a:ext cx="756000" cy="15373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74572" y="3926600"/>
            <a:ext cx="756000" cy="369332"/>
          </a:xfrm>
          <a:prstGeom prst="rect">
            <a:avLst/>
          </a:prstGeom>
          <a:solidFill>
            <a:srgbClr val="E1F2F7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/>
                <a:cs typeface="+mn-cs"/>
              </a:rPr>
              <a:t>0,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굴림"/>
                <a:cs typeface="+mn-cs"/>
              </a:rPr>
              <a:t>10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774572" y="3555125"/>
            <a:ext cx="7560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/>
                <a:cs typeface="+mn-cs"/>
              </a:rPr>
              <a:t>10,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굴림"/>
                <a:cs typeface="+mn-cs"/>
              </a:rPr>
              <a:t>7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774572" y="3196032"/>
            <a:ext cx="756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/>
                <a:cs typeface="+mn-cs"/>
              </a:rPr>
              <a:t>17,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굴림"/>
                <a:cs typeface="+mn-cs"/>
              </a:rPr>
              <a:t> 5</a:t>
            </a:r>
          </a:p>
        </p:txBody>
      </p:sp>
      <p:sp>
        <p:nvSpPr>
          <p:cNvPr id="25" name="오른쪽 중괄호 24"/>
          <p:cNvSpPr/>
          <p:nvPr/>
        </p:nvSpPr>
        <p:spPr bwMode="auto">
          <a:xfrm rot="5400000">
            <a:off x="1234728" y="840574"/>
            <a:ext cx="381000" cy="1800000"/>
          </a:xfrm>
          <a:prstGeom prst="rightBrace">
            <a:avLst>
              <a:gd name="adj1" fmla="val 33549"/>
              <a:gd name="adj2" fmla="val 50546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26" name="오른쪽 중괄호 25"/>
          <p:cNvSpPr/>
          <p:nvPr/>
        </p:nvSpPr>
        <p:spPr bwMode="auto">
          <a:xfrm rot="5400000">
            <a:off x="2714592" y="1142432"/>
            <a:ext cx="396000" cy="1188000"/>
          </a:xfrm>
          <a:prstGeom prst="rightBrace">
            <a:avLst>
              <a:gd name="adj1" fmla="val 32279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253428" y="845181"/>
            <a:ext cx="410317" cy="338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/>
                <a:cs typeface="+mn-cs"/>
              </a:rPr>
              <a:t>10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/>
              <a:cs typeface="+mn-cs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32902" y="845181"/>
            <a:ext cx="374992" cy="338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50" charset="-127"/>
                <a:ea typeface="굴림"/>
                <a:cs typeface="+mn-cs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458930" y="892600"/>
            <a:ext cx="414900" cy="338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/>
                <a:cs typeface="+mn-cs"/>
              </a:rPr>
              <a:t>17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2318592" y="316703"/>
            <a:ext cx="1458515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굴림"/>
                <a:cs typeface="+mn-cs"/>
              </a:rPr>
              <a:t>min_run = 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 panose="020F0502020204030204" pitchFamily="34" charset="0"/>
              <a:ea typeface="굴림"/>
              <a:cs typeface="+mn-cs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369189" y="3923743"/>
            <a:ext cx="684000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/>
                <a:cs typeface="+mn-cs"/>
              </a:rPr>
              <a:t>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/>
              <a:cs typeface="+mn-cs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369189" y="3552982"/>
            <a:ext cx="684000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/>
                <a:cs typeface="+mn-cs"/>
              </a:rPr>
              <a:t>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/>
              <a:cs typeface="+mn-cs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369189" y="3197461"/>
            <a:ext cx="684000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/>
                <a:cs typeface="+mn-cs"/>
              </a:rPr>
              <a:t>Z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/>
              <a:cs typeface="+mn-cs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346508" y="1951551"/>
            <a:ext cx="1779929" cy="38100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삽입 정렬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오른쪽 중괄호 47"/>
          <p:cNvSpPr/>
          <p:nvPr/>
        </p:nvSpPr>
        <p:spPr bwMode="auto">
          <a:xfrm rot="5400000">
            <a:off x="2201274" y="4543704"/>
            <a:ext cx="324000" cy="3564000"/>
          </a:xfrm>
          <a:prstGeom prst="rightBrace">
            <a:avLst>
              <a:gd name="adj1" fmla="val 47176"/>
              <a:gd name="adj2" fmla="val 50000"/>
            </a:avLst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68227" y="5458812"/>
            <a:ext cx="374992" cy="338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50" charset="-127"/>
                <a:ea typeface="굴림"/>
                <a:cs typeface="+mn-cs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973384" y="5420631"/>
            <a:ext cx="1540707" cy="3693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런 찾기 시작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" name="직선 화살표 연결선 5"/>
          <p:cNvCxnSpPr/>
          <p:nvPr/>
        </p:nvCxnSpPr>
        <p:spPr bwMode="auto">
          <a:xfrm>
            <a:off x="4511080" y="5586559"/>
            <a:ext cx="48295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직선 화살표 연결선 7"/>
          <p:cNvCxnSpPr>
            <a:stCxn id="7" idx="1"/>
          </p:cNvCxnSpPr>
          <p:nvPr/>
        </p:nvCxnSpPr>
        <p:spPr bwMode="auto">
          <a:xfrm flipH="1">
            <a:off x="4881302" y="3558922"/>
            <a:ext cx="1748820" cy="5494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3" name="직사각형 42"/>
          <p:cNvSpPr/>
          <p:nvPr/>
        </p:nvSpPr>
        <p:spPr>
          <a:xfrm>
            <a:off x="5300219" y="3628231"/>
            <a:ext cx="10440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/>
                <a:cs typeface="+mn-cs"/>
              </a:rPr>
              <a:t>YZ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합병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6451887" y="2688224"/>
            <a:ext cx="594144" cy="1352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383915" y="3120664"/>
            <a:ext cx="1497387" cy="1579761"/>
            <a:chOff x="3110652" y="3782814"/>
            <a:chExt cx="1497387" cy="1579761"/>
          </a:xfrm>
        </p:grpSpPr>
        <p:sp>
          <p:nvSpPr>
            <p:cNvPr id="35" name="직사각형 34"/>
            <p:cNvSpPr/>
            <p:nvPr/>
          </p:nvSpPr>
          <p:spPr bwMode="auto">
            <a:xfrm>
              <a:off x="3731544" y="3825240"/>
              <a:ext cx="756000" cy="1537335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731544" y="4991100"/>
              <a:ext cx="756000" cy="369332"/>
            </a:xfrm>
            <a:prstGeom prst="rect">
              <a:avLst/>
            </a:prstGeom>
            <a:solidFill>
              <a:srgbClr val="E1F2F7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/>
                  <a:cs typeface="+mn-cs"/>
                </a:rPr>
                <a:t>0,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alibri" panose="020F0502020204030204" pitchFamily="34" charset="0"/>
                  <a:ea typeface="굴림"/>
                  <a:cs typeface="+mn-cs"/>
                </a:rPr>
                <a:t>10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731544" y="4619625"/>
              <a:ext cx="7560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/>
                  <a:cs typeface="+mn-cs"/>
                </a:rPr>
                <a:t>10,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alibri" panose="020F0502020204030204" pitchFamily="34" charset="0"/>
                  <a:ea typeface="굴림"/>
                  <a:cs typeface="+mn-cs"/>
                </a:rPr>
                <a:t>12</a:t>
              </a: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115497" y="4988957"/>
              <a:ext cx="684000" cy="36933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/>
                  <a:cs typeface="+mn-cs"/>
                </a:rPr>
                <a:t>Y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/>
                <a:cs typeface="+mn-cs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3110652" y="4659713"/>
              <a:ext cx="684000" cy="36933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굴림"/>
                  <a:cs typeface="+mn-cs"/>
                </a:rPr>
                <a:t>Z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/>
                <a:cs typeface="+mn-cs"/>
              </a:endParaRPr>
            </a:p>
          </p:txBody>
        </p:sp>
        <p:sp>
          <p:nvSpPr>
            <p:cNvPr id="49" name="직사각형 48"/>
            <p:cNvSpPr/>
            <p:nvPr/>
          </p:nvSpPr>
          <p:spPr bwMode="auto">
            <a:xfrm>
              <a:off x="3704690" y="3782814"/>
              <a:ext cx="903349" cy="10999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</p:grpSp>
      <p:sp>
        <p:nvSpPr>
          <p:cNvPr id="7" name="왼쪽 중괄호 6"/>
          <p:cNvSpPr/>
          <p:nvPr/>
        </p:nvSpPr>
        <p:spPr bwMode="auto">
          <a:xfrm>
            <a:off x="6630122" y="3200318"/>
            <a:ext cx="128284" cy="717207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062197" y="2414250"/>
            <a:ext cx="684000" cy="369332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/>
                <a:cs typeface="+mn-cs"/>
              </a:rPr>
              <a:t>push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굴림"/>
              <a:cs typeface="+mn-cs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920090" y="882074"/>
            <a:ext cx="414900" cy="338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50" charset="-127"/>
                <a:ea typeface="굴림"/>
                <a:cs typeface="+mn-cs"/>
              </a:rPr>
              <a:t>22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59869"/>
              </p:ext>
            </p:extLst>
          </p:nvPr>
        </p:nvGraphicFramePr>
        <p:xfrm>
          <a:off x="588202" y="5793723"/>
          <a:ext cx="802990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7404">
                  <a:extLst>
                    <a:ext uri="{9D8B030D-6E8A-4147-A177-3AD203B41FA5}">
                      <a16:colId xmlns:a16="http://schemas.microsoft.com/office/drawing/2014/main" val="2533907801"/>
                    </a:ext>
                  </a:extLst>
                </a:gridCol>
                <a:gridCol w="297404">
                  <a:extLst>
                    <a:ext uri="{9D8B030D-6E8A-4147-A177-3AD203B41FA5}">
                      <a16:colId xmlns:a16="http://schemas.microsoft.com/office/drawing/2014/main" val="1607029661"/>
                    </a:ext>
                  </a:extLst>
                </a:gridCol>
                <a:gridCol w="594808">
                  <a:extLst>
                    <a:ext uri="{9D8B030D-6E8A-4147-A177-3AD203B41FA5}">
                      <a16:colId xmlns:a16="http://schemas.microsoft.com/office/drawing/2014/main" val="1110352398"/>
                    </a:ext>
                  </a:extLst>
                </a:gridCol>
                <a:gridCol w="297404">
                  <a:extLst>
                    <a:ext uri="{9D8B030D-6E8A-4147-A177-3AD203B41FA5}">
                      <a16:colId xmlns:a16="http://schemas.microsoft.com/office/drawing/2014/main" val="1622971672"/>
                    </a:ext>
                  </a:extLst>
                </a:gridCol>
                <a:gridCol w="297404">
                  <a:extLst>
                    <a:ext uri="{9D8B030D-6E8A-4147-A177-3AD203B41FA5}">
                      <a16:colId xmlns:a16="http://schemas.microsoft.com/office/drawing/2014/main" val="3195922650"/>
                    </a:ext>
                  </a:extLst>
                </a:gridCol>
                <a:gridCol w="297404">
                  <a:extLst>
                    <a:ext uri="{9D8B030D-6E8A-4147-A177-3AD203B41FA5}">
                      <a16:colId xmlns:a16="http://schemas.microsoft.com/office/drawing/2014/main" val="3938006539"/>
                    </a:ext>
                  </a:extLst>
                </a:gridCol>
                <a:gridCol w="594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4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74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74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74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74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974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974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9740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9740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9740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9740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9740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9740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9740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9740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9740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97404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E1F2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E1F2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>
                    <a:solidFill>
                      <a:srgbClr val="E1F2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E1F2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E1F2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DDF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 anchor="ctr">
                    <a:solidFill>
                      <a:srgbClr val="DDF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DDF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DDF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rgbClr val="DDF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>
          <a:xfrm>
            <a:off x="4115777" y="5440132"/>
            <a:ext cx="414900" cy="33855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anose="020B0604020202020204" pitchFamily="50" charset="-127"/>
                <a:ea typeface="굴림"/>
                <a:cs typeface="+mn-cs"/>
              </a:rPr>
              <a:t>22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3" name="자유형 12"/>
          <p:cNvSpPr/>
          <p:nvPr/>
        </p:nvSpPr>
        <p:spPr bwMode="auto">
          <a:xfrm>
            <a:off x="4950370" y="2203704"/>
            <a:ext cx="2175642" cy="970421"/>
          </a:xfrm>
          <a:custGeom>
            <a:avLst/>
            <a:gdLst>
              <a:gd name="connsiteX0" fmla="*/ 0 w 2175642"/>
              <a:gd name="connsiteY0" fmla="*/ 371331 h 970421"/>
              <a:gd name="connsiteX1" fmla="*/ 1713186 w 2175642"/>
              <a:gd name="connsiteY1" fmla="*/ 24490 h 970421"/>
              <a:gd name="connsiteX2" fmla="*/ 2175642 w 2175642"/>
              <a:gd name="connsiteY2" fmla="*/ 970421 h 970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5642" h="970421">
                <a:moveTo>
                  <a:pt x="0" y="371331"/>
                </a:moveTo>
                <a:cubicBezTo>
                  <a:pt x="675289" y="147986"/>
                  <a:pt x="1350579" y="-75358"/>
                  <a:pt x="1713186" y="24490"/>
                </a:cubicBezTo>
                <a:cubicBezTo>
                  <a:pt x="2075793" y="124338"/>
                  <a:pt x="2125717" y="547379"/>
                  <a:pt x="2175642" y="970421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77459" y="2118446"/>
            <a:ext cx="756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/>
                <a:cs typeface="+mn-cs"/>
              </a:rPr>
              <a:t>17,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굴림"/>
                <a:cs typeface="+mn-cs"/>
              </a:rPr>
              <a:t>5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1862685" y="3455363"/>
            <a:ext cx="1779929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/>
                <a:cs typeface="+mn-cs"/>
              </a:rPr>
              <a:t>Y &gt; Z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/>
                <a:cs typeface="+mn-cs"/>
              </a:rPr>
              <a:t>False</a:t>
            </a:r>
          </a:p>
        </p:txBody>
      </p:sp>
      <p:cxnSp>
        <p:nvCxnSpPr>
          <p:cNvPr id="50" name="직선 화살표 연결선 49"/>
          <p:cNvCxnSpPr/>
          <p:nvPr/>
        </p:nvCxnSpPr>
        <p:spPr bwMode="auto">
          <a:xfrm flipH="1">
            <a:off x="2021741" y="4319330"/>
            <a:ext cx="1484852" cy="3329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직사각형 51"/>
          <p:cNvSpPr/>
          <p:nvPr/>
        </p:nvSpPr>
        <p:spPr>
          <a:xfrm>
            <a:off x="2275677" y="4230196"/>
            <a:ext cx="10080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/>
                <a:cs typeface="+mn-cs"/>
              </a:rPr>
              <a:t>YZ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합병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직사각형 56"/>
          <p:cNvSpPr/>
          <p:nvPr/>
        </p:nvSpPr>
        <p:spPr bwMode="auto">
          <a:xfrm>
            <a:off x="1117487" y="3303576"/>
            <a:ext cx="756000" cy="153733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117487" y="4469436"/>
            <a:ext cx="756000" cy="369332"/>
          </a:xfrm>
          <a:prstGeom prst="rect">
            <a:avLst/>
          </a:prstGeom>
          <a:solidFill>
            <a:srgbClr val="E1F2F7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굴림"/>
                <a:cs typeface="+mn-cs"/>
              </a:rPr>
              <a:t>0,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anose="020F0502020204030204" pitchFamily="34" charset="0"/>
                <a:ea typeface="굴림"/>
                <a:cs typeface="+mn-cs"/>
              </a:rPr>
              <a:t>22</a:t>
            </a:r>
          </a:p>
        </p:txBody>
      </p:sp>
      <p:sp>
        <p:nvSpPr>
          <p:cNvPr id="63" name="직사각형 62"/>
          <p:cNvSpPr/>
          <p:nvPr/>
        </p:nvSpPr>
        <p:spPr bwMode="auto">
          <a:xfrm>
            <a:off x="1090633" y="3261150"/>
            <a:ext cx="903349" cy="10999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64" name="왼쪽 중괄호 63"/>
          <p:cNvSpPr/>
          <p:nvPr/>
        </p:nvSpPr>
        <p:spPr bwMode="auto">
          <a:xfrm>
            <a:off x="3829421" y="3960817"/>
            <a:ext cx="128284" cy="717207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4761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199" y="1352699"/>
            <a:ext cx="8229600" cy="1345315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>
                <a:latin typeface="함초롬바탕" panose="02030604000101010101" pitchFamily="18" charset="-127"/>
              </a:rPr>
              <a:t>min_run</a:t>
            </a:r>
            <a:r>
              <a:rPr lang="ko-KR" altLang="en-US" dirty="0">
                <a:latin typeface="함초롬바탕" panose="02030604000101010101" pitchFamily="18" charset="-127"/>
              </a:rPr>
              <a:t>이 </a:t>
            </a:r>
            <a:r>
              <a:rPr lang="en-US" dirty="0">
                <a:latin typeface="함초롬바탕" panose="02030604000101010101" pitchFamily="18" charset="-127"/>
              </a:rPr>
              <a:t>256</a:t>
            </a:r>
            <a:r>
              <a:rPr lang="ko-KR" altLang="en-US" dirty="0">
                <a:latin typeface="함초롬바탕" panose="02030604000101010101" pitchFamily="18" charset="-127"/>
              </a:rPr>
              <a:t>이면 너무 크고</a:t>
            </a:r>
            <a:r>
              <a:rPr lang="en-US" dirty="0">
                <a:latin typeface="함초롬바탕" panose="02030604000101010101" pitchFamily="18" charset="-127"/>
              </a:rPr>
              <a:t>, 8</a:t>
            </a:r>
            <a:r>
              <a:rPr lang="ko-KR" altLang="en-US" dirty="0">
                <a:latin typeface="함초롬바탕" panose="02030604000101010101" pitchFamily="18" charset="-127"/>
              </a:rPr>
              <a:t>이면 너무 작음</a:t>
            </a:r>
            <a:r>
              <a:rPr lang="en-US" dirty="0">
                <a:latin typeface="함초롬바탕" panose="02030604000101010101" pitchFamily="18" charset="-127"/>
              </a:rPr>
              <a:t> </a:t>
            </a:r>
          </a:p>
          <a:p>
            <a:pPr>
              <a:spcBef>
                <a:spcPts val="1800"/>
              </a:spcBef>
            </a:pPr>
            <a:r>
              <a:rPr lang="ko-KR" altLang="en-US" dirty="0">
                <a:latin typeface="함초롬바탕" panose="02030604000101010101" pitchFamily="18" charset="-127"/>
              </a:rPr>
              <a:t>실험 검증 결과</a:t>
            </a:r>
            <a:r>
              <a:rPr lang="en-US" altLang="ko-KR" dirty="0">
                <a:latin typeface="함초롬바탕" panose="02030604000101010101" pitchFamily="18" charset="-127"/>
              </a:rPr>
              <a:t>:</a:t>
            </a:r>
            <a:r>
              <a:rPr lang="en-US" dirty="0">
                <a:latin typeface="함초롬바탕" panose="02030604000101010101" pitchFamily="18" charset="-127"/>
              </a:rPr>
              <a:t> 32</a:t>
            </a:r>
            <a:r>
              <a:rPr lang="ko-KR" altLang="en-US" dirty="0">
                <a:latin typeface="함초롬바탕" panose="02030604000101010101" pitchFamily="18" charset="-127"/>
              </a:rPr>
              <a:t>에서 </a:t>
            </a:r>
            <a:r>
              <a:rPr lang="en-US" dirty="0">
                <a:latin typeface="함초롬바탕" panose="02030604000101010101" pitchFamily="18" charset="-127"/>
              </a:rPr>
              <a:t>65</a:t>
            </a:r>
            <a:r>
              <a:rPr lang="ko-KR" altLang="en-US" dirty="0">
                <a:latin typeface="함초롬바탕" panose="02030604000101010101" pitchFamily="18" charset="-127"/>
              </a:rPr>
              <a:t>가 좋은 성능을 보임</a:t>
            </a:r>
            <a:endParaRPr lang="en-US" dirty="0">
              <a:latin typeface="함초롬바탕" panose="02030604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5545" y="477208"/>
            <a:ext cx="4109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min_run </a:t>
            </a:r>
            <a:r>
              <a:rPr lang="ko-KR" altLang="en-US" sz="2800" b="1" dirty="0"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크기 정하기</a:t>
            </a:r>
          </a:p>
        </p:txBody>
      </p:sp>
      <p:sp>
        <p:nvSpPr>
          <p:cNvPr id="5" name="내용 개체 틀 1">
            <a:extLst>
              <a:ext uri="{FF2B5EF4-FFF2-40B4-BE49-F238E27FC236}">
                <a16:creationId xmlns:a16="http://schemas.microsoft.com/office/drawing/2014/main" id="{41FA3977-4D56-4415-9A28-4F3ECBAB51C2}"/>
              </a:ext>
            </a:extLst>
          </p:cNvPr>
          <p:cNvSpPr txBox="1">
            <a:spLocks/>
          </p:cNvSpPr>
          <p:nvPr/>
        </p:nvSpPr>
        <p:spPr>
          <a:xfrm>
            <a:off x="2391323" y="2897722"/>
            <a:ext cx="4497988" cy="237966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sz="2000" kern="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2000" kern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latin typeface="Consolas" panose="020B0609020204030204" pitchFamily="49" charset="0"/>
                <a:cs typeface="Consolas" panose="020B0609020204030204" pitchFamily="49" charset="0"/>
              </a:rPr>
              <a:t>min_run_len</a:t>
            </a:r>
            <a:r>
              <a:rPr lang="en-US" sz="2000" kern="0" dirty="0">
                <a:latin typeface="Consolas" panose="020B0609020204030204" pitchFamily="49" charset="0"/>
                <a:cs typeface="Consolas" panose="020B0609020204030204" pitchFamily="49" charset="0"/>
              </a:rPr>
              <a:t>(N):</a:t>
            </a:r>
          </a:p>
          <a:p>
            <a:pPr marL="0" indent="0">
              <a:buFontTx/>
              <a:buNone/>
            </a:pPr>
            <a:r>
              <a:rPr lang="en-US" sz="2000" kern="0" dirty="0">
                <a:latin typeface="Consolas" panose="020B0609020204030204" pitchFamily="49" charset="0"/>
                <a:cs typeface="Consolas" panose="020B0609020204030204" pitchFamily="49" charset="0"/>
              </a:rPr>
              <a:t>    r = 0</a:t>
            </a:r>
          </a:p>
          <a:p>
            <a:pPr marL="0" indent="0">
              <a:buFontTx/>
              <a:buNone/>
            </a:pPr>
            <a:r>
              <a:rPr lang="en-US" sz="2000" kern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kern="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2000" kern="0" dirty="0">
                <a:latin typeface="Consolas" panose="020B0609020204030204" pitchFamily="49" charset="0"/>
                <a:cs typeface="Consolas" panose="020B0609020204030204" pitchFamily="49" charset="0"/>
              </a:rPr>
              <a:t> N &gt;= 64 :</a:t>
            </a:r>
          </a:p>
          <a:p>
            <a:pPr marL="0" indent="0">
              <a:buFontTx/>
              <a:buNone/>
            </a:pPr>
            <a:r>
              <a:rPr lang="en-US" sz="2000" kern="0" dirty="0">
                <a:latin typeface="Consolas" panose="020B0609020204030204" pitchFamily="49" charset="0"/>
                <a:cs typeface="Consolas" panose="020B0609020204030204" pitchFamily="49" charset="0"/>
              </a:rPr>
              <a:t>       r = r | (N &amp; 1)</a:t>
            </a:r>
          </a:p>
          <a:p>
            <a:pPr marL="0" indent="0">
              <a:buFontTx/>
              <a:buNone/>
            </a:pPr>
            <a:r>
              <a:rPr lang="en-US" sz="2000" kern="0" dirty="0">
                <a:latin typeface="Consolas" panose="020B0609020204030204" pitchFamily="49" charset="0"/>
                <a:cs typeface="Consolas" panose="020B0609020204030204" pitchFamily="49" charset="0"/>
              </a:rPr>
              <a:t>       N &gt;&gt;= 1</a:t>
            </a:r>
          </a:p>
          <a:p>
            <a:pPr marL="0" indent="0">
              <a:buFontTx/>
              <a:buNone/>
            </a:pPr>
            <a:r>
              <a:rPr lang="en-US" sz="2000" kern="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kern="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kern="0" dirty="0">
                <a:latin typeface="Consolas" panose="020B0609020204030204" pitchFamily="49" charset="0"/>
                <a:cs typeface="Consolas" panose="020B0609020204030204" pitchFamily="49" charset="0"/>
              </a:rPr>
              <a:t> N + r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6018C45-3470-4F62-8463-CF1ADF8EF4B5}"/>
              </a:ext>
            </a:extLst>
          </p:cNvPr>
          <p:cNvSpPr/>
          <p:nvPr/>
        </p:nvSpPr>
        <p:spPr>
          <a:xfrm>
            <a:off x="613721" y="5628551"/>
            <a:ext cx="79165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ko-KR" altLang="en-US" b="1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입력 크기인 </a:t>
            </a:r>
            <a:r>
              <a:rPr kumimoji="1" lang="en-US" altLang="ko-KR" b="1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</a:t>
            </a:r>
            <a:r>
              <a:rPr kumimoji="1" lang="ko-KR" altLang="en-US" b="1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이진수에서 최상위</a:t>
            </a:r>
            <a:r>
              <a:rPr kumimoji="1" lang="en-US" altLang="ko-KR" b="1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6</a:t>
            </a:r>
            <a:r>
              <a:rPr kumimoji="1" lang="ko-KR" altLang="en-US" b="1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비트를 추출한 수에 </a:t>
            </a:r>
            <a:r>
              <a:rPr kumimoji="1" lang="en-US" altLang="ko-KR" b="1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</a:t>
            </a:r>
            <a:r>
              <a:rPr kumimoji="1" lang="ko-KR" altLang="en-US" b="1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더한다</a:t>
            </a:r>
            <a:r>
              <a:rPr kumimoji="1" lang="en-US" altLang="ko-KR" b="1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  <a:r>
              <a:rPr kumimoji="1" lang="ko-KR" altLang="en-US" b="1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여기서 </a:t>
            </a:r>
            <a:r>
              <a:rPr kumimoji="1" lang="en-US" altLang="ko-KR" b="1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</a:t>
            </a:r>
            <a:r>
              <a:rPr kumimoji="1" lang="ko-KR" altLang="en-US" b="1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이진수의 최상위 </a:t>
            </a:r>
            <a:r>
              <a:rPr kumimoji="1" lang="en-US" altLang="ko-KR" b="1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6</a:t>
            </a:r>
            <a:r>
              <a:rPr kumimoji="1" lang="ko-KR" altLang="en-US" b="1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비트를 제외한 나머지 비트에서 적어도 </a:t>
            </a:r>
            <a:r>
              <a:rPr kumimoji="1" lang="en-US" altLang="ko-KR" b="1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kumimoji="1" lang="ko-KR" altLang="en-US" b="1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개의 </a:t>
            </a:r>
            <a:r>
              <a:rPr kumimoji="1" lang="en-US" altLang="ko-KR" b="1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kumimoji="1" lang="ko-KR" altLang="en-US" b="1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비트가 있으면 </a:t>
            </a:r>
            <a:r>
              <a:rPr kumimoji="1" lang="en-US" altLang="ko-KR" b="1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 =1</a:t>
            </a:r>
            <a:r>
              <a:rPr kumimoji="1" lang="ko-KR" altLang="en-US" b="1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 된다</a:t>
            </a:r>
            <a:r>
              <a:rPr kumimoji="1" lang="en-US" altLang="ko-KR" b="1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6069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457199" y="1290646"/>
            <a:ext cx="8229600" cy="799411"/>
          </a:xfrm>
        </p:spPr>
        <p:txBody>
          <a:bodyPr/>
          <a:lstStyle/>
          <a:p>
            <a:pPr marL="452438" indent="-452438"/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함초롬바탕" panose="02030604000101010101" pitchFamily="18" charset="-127"/>
              </a:rPr>
              <a:t>런 스택에 </a:t>
            </a:r>
            <a:r>
              <a:rPr lang="en-US" altLang="ko-KR" dirty="0">
                <a:solidFill>
                  <a:schemeClr val="bg2">
                    <a:lumMod val="50000"/>
                  </a:schemeClr>
                </a:solidFill>
                <a:latin typeface="함초롬바탕" panose="02030604000101010101" pitchFamily="18" charset="-127"/>
              </a:rPr>
              <a:t>1</a:t>
            </a:r>
            <a:r>
              <a:rPr lang="ko-KR" altLang="en-US" dirty="0">
                <a:solidFill>
                  <a:schemeClr val="bg2">
                    <a:lumMod val="50000"/>
                  </a:schemeClr>
                </a:solidFill>
                <a:latin typeface="함초롬바탕" panose="02030604000101010101" pitchFamily="18" charset="-127"/>
              </a:rPr>
              <a:t>개의 항목이 남을 때까지 합병</a:t>
            </a:r>
            <a:endParaRPr lang="en-US" dirty="0">
              <a:solidFill>
                <a:schemeClr val="bg2">
                  <a:lumMod val="50000"/>
                </a:schemeClr>
              </a:solidFill>
              <a:latin typeface="함초롬바탕" panose="02030604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337" y="2694824"/>
            <a:ext cx="3743325" cy="31432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522402-BA21-43B4-85C5-CD0545CB8DC3}"/>
              </a:ext>
            </a:extLst>
          </p:cNvPr>
          <p:cNvSpPr txBox="1"/>
          <p:nvPr/>
        </p:nvSpPr>
        <p:spPr>
          <a:xfrm>
            <a:off x="6574972" y="3343119"/>
            <a:ext cx="1164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가장 이상적인</a:t>
            </a:r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합병</a:t>
            </a:r>
            <a:endParaRPr lang="en-US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4012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2417133" y="538815"/>
            <a:ext cx="4109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Galloping </a:t>
            </a:r>
            <a:r>
              <a:rPr lang="ko-KR" altLang="en-US" sz="2800" b="1" dirty="0"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합병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27" y="3166796"/>
            <a:ext cx="8742141" cy="1689978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E47FBE4-06FE-4158-AABD-12BC3434B792}"/>
              </a:ext>
            </a:extLst>
          </p:cNvPr>
          <p:cNvSpPr/>
          <p:nvPr/>
        </p:nvSpPr>
        <p:spPr>
          <a:xfrm>
            <a:off x="645574" y="1496206"/>
            <a:ext cx="7986797" cy="1479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base" latinLnBrk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4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</a:t>
            </a:r>
            <a:r>
              <a:rPr lang="ko-KR" altLang="en-US" sz="24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예측</a:t>
            </a:r>
            <a:r>
              <a:rPr lang="en-US" altLang="ko-KR" sz="24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] X</a:t>
            </a:r>
            <a:r>
              <a:rPr lang="ko-KR" altLang="en-US" sz="24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와 </a:t>
            </a:r>
            <a:r>
              <a:rPr lang="en-US" altLang="ko-KR" sz="24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Y</a:t>
            </a:r>
            <a:r>
              <a:rPr lang="ko-KR" altLang="en-US" sz="24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합병하는 중에 한쪽에서 예를 들어 </a:t>
            </a:r>
            <a:r>
              <a:rPr lang="en-US" altLang="ko-KR" sz="2400" b="1" kern="0" dirty="0">
                <a:solidFill>
                  <a:srgbClr val="00B0F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X</a:t>
            </a:r>
            <a:r>
              <a:rPr lang="ko-KR" altLang="en-US" sz="2400" b="1" kern="0" dirty="0">
                <a:solidFill>
                  <a:srgbClr val="00B0F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 승자가 연속해서 많이 나왔다면 이젠 </a:t>
            </a:r>
            <a:r>
              <a:rPr lang="en-US" altLang="ko-KR" sz="2400" b="1" kern="0" dirty="0">
                <a:solidFill>
                  <a:srgbClr val="00B0F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Y</a:t>
            </a:r>
            <a:r>
              <a:rPr lang="ko-KR" altLang="en-US" sz="2400" b="1" kern="0" dirty="0">
                <a:solidFill>
                  <a:srgbClr val="00B0F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 승자가 연속해서 많이 나올 것</a:t>
            </a:r>
            <a:r>
              <a:rPr lang="ko-KR" altLang="en-US" sz="24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이다</a:t>
            </a:r>
            <a:r>
              <a:rPr lang="en-US" altLang="ko-KR" sz="24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  <a:endParaRPr lang="ko-KR" altLang="en-US" sz="2000" b="1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764EE4E-C841-4CAF-822C-4C64A538B1B0}"/>
              </a:ext>
            </a:extLst>
          </p:cNvPr>
          <p:cNvSpPr/>
          <p:nvPr/>
        </p:nvSpPr>
        <p:spPr>
          <a:xfrm>
            <a:off x="578600" y="5163295"/>
            <a:ext cx="7986797" cy="448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base" latinLnBrk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2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en-US" altLang="ko-KR" sz="2000" kern="0" baseline="-250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2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en-US" altLang="ko-KR" sz="2000" kern="0" baseline="-250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2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en-US" altLang="ko-KR" sz="2000" kern="0" baseline="-250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31</a:t>
            </a:r>
            <a:r>
              <a:rPr lang="ko-KR" altLang="en-US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사이에서 </a:t>
            </a:r>
            <a:r>
              <a:rPr lang="en-US" altLang="ko-KR" sz="2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r>
              <a:rPr lang="en-US" altLang="ko-KR" sz="2000" kern="0" baseline="-250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같거나 작은 수들 중에 가장 큰 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6AF79B-BEB5-49AA-9718-B69F276BB46A}"/>
              </a:ext>
            </a:extLst>
          </p:cNvPr>
          <p:cNvSpPr/>
          <p:nvPr/>
        </p:nvSpPr>
        <p:spPr>
          <a:xfrm>
            <a:off x="578600" y="5870857"/>
            <a:ext cx="8297494" cy="448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base" latinLnBrk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이진 탐색으로 </a:t>
            </a:r>
            <a:r>
              <a:rPr lang="en-US" altLang="ko-KR" sz="2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en-US" altLang="ko-KR" sz="2000" kern="0" baseline="-250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찾은 후 </a:t>
            </a:r>
            <a:r>
              <a:rPr lang="en-US" altLang="ko-KR" sz="2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en-US" altLang="ko-KR" sz="2000" kern="0" baseline="-250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부터 </a:t>
            </a:r>
            <a:r>
              <a:rPr lang="en-US" altLang="ko-KR" sz="20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r>
              <a:rPr lang="en-US" altLang="ko-KR" sz="2000" kern="0" baseline="-250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한꺼번에 </a:t>
            </a: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승자로서</a:t>
            </a: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출력</a:t>
            </a: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20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C6A73F3-9180-41E9-8331-E692716CF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29" y="1516755"/>
            <a:ext cx="4953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8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76961" y="1362464"/>
            <a:ext cx="46085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/>
                <a:ea typeface="굴림"/>
                <a:cs typeface="+mn-cs"/>
              </a:rPr>
              <a:t>Dual Pivot Quick Sort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037791" y="2831873"/>
            <a:ext cx="49685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굴림"/>
                <a:cs typeface="+mn-cs"/>
              </a:rPr>
              <a:t>Vladimir </a:t>
            </a:r>
            <a:r>
              <a:rPr kumimoji="1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굴림"/>
                <a:cs typeface="+mn-cs"/>
              </a:rPr>
              <a:t>Yaroslavskiy</a:t>
            </a: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굴림"/>
                <a:cs typeface="+mn-cs"/>
              </a:rPr>
              <a:t>, 2009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67084" y="3402219"/>
            <a:ext cx="76959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굴림"/>
                <a:cs typeface="+mn-cs"/>
              </a:rPr>
              <a:t>Java SE 7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굴림"/>
                <a:cs typeface="+mn-cs"/>
              </a:rPr>
              <a:t> 이후</a:t>
            </a: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굴림"/>
                <a:cs typeface="+mn-cs"/>
              </a:rPr>
              <a:t> </a:t>
            </a:r>
            <a:r>
              <a:rPr kumimoji="1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굴림"/>
                <a:cs typeface="+mn-cs"/>
              </a:rPr>
              <a:t>Arrays.sort</a:t>
            </a: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굴림"/>
                <a:cs typeface="+mn-cs"/>
              </a:rPr>
              <a:t>() </a:t>
            </a: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원시 타입 데이터 정렬</a:t>
            </a:r>
            <a:endParaRPr kumimoji="1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037791" y="4148901"/>
            <a:ext cx="76959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순환 호출 시 입력 크기가</a:t>
            </a:r>
            <a:r>
              <a:rPr kumimoji="1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27 </a:t>
            </a: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이하이면 삽입 정렬 호출</a:t>
            </a:r>
            <a:endParaRPr kumimoji="1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8435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67854" y="1734957"/>
            <a:ext cx="760423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Tim Sort 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성능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최선 경우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kumimoji="0" lang="en-US" sz="2400" b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O(n)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맑은 고딕" panose="020B0503020000020004" pitchFamily="50" charset="-127"/>
                <a:cs typeface="Times New Roman" panose="02020603050405020304" pitchFamily="18" charset="0"/>
              </a:rPr>
              <a:t>: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입력이 이미 정렬된 경우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 eaLnBrk="1" fontAlgn="auto" hangingPunct="1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최악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평균 경우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kumimoji="0" lang="en-US" sz="2400" b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O(</a:t>
            </a:r>
            <a:r>
              <a:rPr kumimoji="0" lang="en-US" sz="2400" dirty="0">
                <a:solidFill>
                  <a:srgbClr val="00B0F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kumimoji="0" lang="en-US" sz="2400" b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log</a:t>
            </a:r>
            <a:r>
              <a:rPr kumimoji="0" lang="en-US" sz="2400" dirty="0">
                <a:solidFill>
                  <a:srgbClr val="00B0F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n</a:t>
            </a:r>
            <a:r>
              <a:rPr kumimoji="0" lang="en-US" sz="2400" b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kumimoji="0" lang="en-US" altLang="ko-KR" sz="2400" b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 panose="020B0609020204030204" pitchFamily="49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안정적인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(stable)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정렬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9778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96677" y="372130"/>
            <a:ext cx="80772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800" b="1" kern="0" dirty="0"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정렬</a:t>
            </a:r>
            <a:r>
              <a:rPr lang="en-US" altLang="ko-KR" sz="2800" b="1" kern="0" dirty="0"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800" b="1" kern="0" dirty="0"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알고리즘의 성능 비교</a:t>
            </a:r>
            <a:endParaRPr lang="en-US" altLang="ko-KR" sz="2800" b="1" kern="0" dirty="0">
              <a:solidFill>
                <a:srgbClr val="C0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257D095-FC89-46CB-951F-17FB7EE10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" y="1250295"/>
            <a:ext cx="9134475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191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76006" y="1255877"/>
            <a:ext cx="1942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lt"/>
              </a:rPr>
              <a:t>p1 &lt; p2</a:t>
            </a:r>
            <a:endParaRPr lang="ko-KR" altLang="en-US" sz="2400" dirty="0">
              <a:latin typeface="+mj-lt"/>
            </a:endParaRPr>
          </a:p>
        </p:txBody>
      </p:sp>
      <p:sp>
        <p:nvSpPr>
          <p:cNvPr id="6" name="아래쪽 화살표 5"/>
          <p:cNvSpPr/>
          <p:nvPr/>
        </p:nvSpPr>
        <p:spPr bwMode="auto">
          <a:xfrm>
            <a:off x="3959021" y="3146006"/>
            <a:ext cx="451945" cy="397266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40269" y="321299"/>
            <a:ext cx="3263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</a:t>
            </a:r>
            <a:r>
              <a:rPr lang="ko-KR" altLang="en-US" sz="3200" b="1" dirty="0"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핵심 아이디어</a:t>
            </a:r>
            <a:r>
              <a:rPr lang="en-US" altLang="ko-KR" sz="3200" b="1" dirty="0"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]</a:t>
            </a:r>
            <a:endParaRPr lang="ko-KR" altLang="en-US" sz="3200" b="1" dirty="0">
              <a:solidFill>
                <a:srgbClr val="C0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3ABD9B-7916-4C3B-8CD3-298CB6D3F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006" y="1995999"/>
            <a:ext cx="5438775" cy="6191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4E728B9-11E3-45B1-B902-9EDC2098B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430" y="4242877"/>
            <a:ext cx="5495925" cy="12096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3934C2E-D9AE-47B5-8FF5-B3BA3BD57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4947" y="308037"/>
            <a:ext cx="4953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754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F313A82-87F8-49D4-8237-F70B6E1CD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061" y="911363"/>
            <a:ext cx="5581650" cy="1943100"/>
          </a:xfrm>
          <a:prstGeom prst="rect">
            <a:avLst/>
          </a:prstGeom>
        </p:spPr>
      </p:pic>
      <p:sp>
        <p:nvSpPr>
          <p:cNvPr id="38" name="아래쪽 화살표 37"/>
          <p:cNvSpPr/>
          <p:nvPr/>
        </p:nvSpPr>
        <p:spPr bwMode="auto">
          <a:xfrm>
            <a:off x="4165380" y="3565668"/>
            <a:ext cx="451945" cy="397266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707118" y="449698"/>
            <a:ext cx="3237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</a:t>
            </a:r>
            <a:r>
              <a:rPr lang="ko-KR" altLang="en-US" sz="2400" dirty="0">
                <a:latin typeface="Consolas" panose="020B0609020204030204" pitchFamily="49" charset="0"/>
                <a:ea typeface="맑은 고딕" panose="020B0503020000020004" pitchFamily="50" charset="-127"/>
              </a:rPr>
              <a:t> </a:t>
            </a:r>
            <a:r>
              <a:rPr lang="en-US" altLang="ko-KR" sz="24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lt</a:t>
            </a:r>
            <a:r>
              <a:rPr lang="en-US" altLang="ko-KR" sz="2400" dirty="0">
                <a:latin typeface="Consolas" panose="020B0609020204030204" pitchFamily="49" charset="0"/>
                <a:ea typeface="맑은 고딕" panose="020B0503020000020004" pitchFamily="50" charset="-127"/>
              </a:rPr>
              <a:t>, </a:t>
            </a:r>
            <a:r>
              <a:rPr lang="en-US" altLang="ko-KR" sz="2400" dirty="0" err="1">
                <a:latin typeface="Consolas" panose="020B0609020204030204" pitchFamily="49" charset="0"/>
                <a:ea typeface="맑은 고딕" panose="020B0503020000020004" pitchFamily="50" charset="-127"/>
              </a:rPr>
              <a:t>gt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위치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904613" y="2362219"/>
            <a:ext cx="7235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원소</a:t>
            </a:r>
          </a:p>
        </p:txBody>
      </p:sp>
      <p:cxnSp>
        <p:nvCxnSpPr>
          <p:cNvPr id="8" name="직선 화살표 연결선 7"/>
          <p:cNvCxnSpPr/>
          <p:nvPr/>
        </p:nvCxnSpPr>
        <p:spPr bwMode="auto">
          <a:xfrm flipH="1">
            <a:off x="3268717" y="776202"/>
            <a:ext cx="3426373" cy="75830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직선 화살표 연결선 10"/>
          <p:cNvCxnSpPr>
            <a:cxnSpLocks/>
            <a:stCxn id="39" idx="2"/>
          </p:cNvCxnSpPr>
          <p:nvPr/>
        </p:nvCxnSpPr>
        <p:spPr bwMode="auto">
          <a:xfrm flipH="1">
            <a:off x="5464629" y="911363"/>
            <a:ext cx="1861082" cy="6231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C5F9086-045B-4413-A8FB-D94F6538D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243" y="4487139"/>
            <a:ext cx="56007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487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18016B9-697B-4C01-B6C0-EFA737C2E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328" y="347047"/>
            <a:ext cx="5086350" cy="61245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27EE26-AE57-4EEF-8FA3-6321AB8004E7}"/>
              </a:ext>
            </a:extLst>
          </p:cNvPr>
          <p:cNvSpPr txBox="1"/>
          <p:nvPr/>
        </p:nvSpPr>
        <p:spPr>
          <a:xfrm>
            <a:off x="7110796" y="1555948"/>
            <a:ext cx="1444624" cy="27699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>
            <a:solidFill>
              <a:sysClr val="windowText" lastClr="000000">
                <a:lumMod val="50000"/>
                <a:lumOff val="50000"/>
              </a:sys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p1 &lt; p2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가 되도록</a:t>
            </a:r>
          </a:p>
        </p:txBody>
      </p:sp>
      <p:sp>
        <p:nvSpPr>
          <p:cNvPr id="5" name="오른쪽 대괄호 4">
            <a:extLst>
              <a:ext uri="{FF2B5EF4-FFF2-40B4-BE49-F238E27FC236}">
                <a16:creationId xmlns:a16="http://schemas.microsoft.com/office/drawing/2014/main" id="{115BBE3E-695F-4BCA-A768-F93484777F57}"/>
              </a:ext>
            </a:extLst>
          </p:cNvPr>
          <p:cNvSpPr/>
          <p:nvPr/>
        </p:nvSpPr>
        <p:spPr>
          <a:xfrm>
            <a:off x="6705154" y="1241428"/>
            <a:ext cx="72008" cy="900000"/>
          </a:xfrm>
          <a:prstGeom prst="rightBracket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B173636-57D4-4FFB-9C5D-B4AF339864C0}"/>
              </a:ext>
            </a:extLst>
          </p:cNvPr>
          <p:cNvCxnSpPr>
            <a:stCxn id="5" idx="2"/>
            <a:endCxn id="4" idx="1"/>
          </p:cNvCxnSpPr>
          <p:nvPr/>
        </p:nvCxnSpPr>
        <p:spPr>
          <a:xfrm>
            <a:off x="6777162" y="1691428"/>
            <a:ext cx="333634" cy="3020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440C31DE-155E-4878-9BE0-FC810E9D319A}"/>
              </a:ext>
            </a:extLst>
          </p:cNvPr>
          <p:cNvSpPr/>
          <p:nvPr/>
        </p:nvSpPr>
        <p:spPr>
          <a:xfrm>
            <a:off x="4637900" y="3038795"/>
            <a:ext cx="144016" cy="144016"/>
          </a:xfrm>
          <a:prstGeom prst="ellipse">
            <a:avLst/>
          </a:prstGeom>
          <a:solidFill>
            <a:srgbClr val="41A7C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1F7DD6-B718-47FF-80A9-F29128F3DCB6}"/>
              </a:ext>
            </a:extLst>
          </p:cNvPr>
          <p:cNvSpPr txBox="1"/>
          <p:nvPr/>
        </p:nvSpPr>
        <p:spPr>
          <a:xfrm>
            <a:off x="6462796" y="2956914"/>
            <a:ext cx="648000" cy="307777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>
            <a:solidFill>
              <a:sysClr val="windowText" lastClr="000000">
                <a:lumMod val="50000"/>
                <a:lumOff val="50000"/>
              </a:sys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kern="0" dirty="0">
                <a:solidFill>
                  <a:srgbClr val="0099FF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case 1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99FF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988071A-C45A-4BBF-AAEA-C595AB067589}"/>
              </a:ext>
            </a:extLst>
          </p:cNvPr>
          <p:cNvCxnSpPr>
            <a:stCxn id="7" idx="6"/>
            <a:endCxn id="8" idx="1"/>
          </p:cNvCxnSpPr>
          <p:nvPr/>
        </p:nvCxnSpPr>
        <p:spPr>
          <a:xfrm>
            <a:off x="4781916" y="3110803"/>
            <a:ext cx="1680880" cy="0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1A5082DC-82DE-447C-90EA-539DCA6DC440}"/>
              </a:ext>
            </a:extLst>
          </p:cNvPr>
          <p:cNvSpPr/>
          <p:nvPr/>
        </p:nvSpPr>
        <p:spPr>
          <a:xfrm>
            <a:off x="4781916" y="3895769"/>
            <a:ext cx="144016" cy="144016"/>
          </a:xfrm>
          <a:prstGeom prst="ellipse">
            <a:avLst/>
          </a:prstGeom>
          <a:solidFill>
            <a:srgbClr val="41A7C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9B8FF9-EFBA-496A-9059-BE9669E51FB5}"/>
              </a:ext>
            </a:extLst>
          </p:cNvPr>
          <p:cNvSpPr txBox="1"/>
          <p:nvPr/>
        </p:nvSpPr>
        <p:spPr>
          <a:xfrm>
            <a:off x="6474293" y="3813888"/>
            <a:ext cx="648000" cy="307777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>
            <a:solidFill>
              <a:sysClr val="windowText" lastClr="000000">
                <a:lumMod val="50000"/>
                <a:lumOff val="50000"/>
              </a:sys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kern="0" dirty="0">
                <a:solidFill>
                  <a:srgbClr val="0099FF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case 2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99FF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59841CD-8237-41C4-9715-3B49A0A57274}"/>
              </a:ext>
            </a:extLst>
          </p:cNvPr>
          <p:cNvCxnSpPr>
            <a:stCxn id="10" idx="6"/>
            <a:endCxn id="11" idx="1"/>
          </p:cNvCxnSpPr>
          <p:nvPr/>
        </p:nvCxnSpPr>
        <p:spPr>
          <a:xfrm>
            <a:off x="4925932" y="3967777"/>
            <a:ext cx="1548361" cy="0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D2A4AD26-46DE-4F12-8619-D8E931490454}"/>
              </a:ext>
            </a:extLst>
          </p:cNvPr>
          <p:cNvSpPr/>
          <p:nvPr/>
        </p:nvSpPr>
        <p:spPr>
          <a:xfrm>
            <a:off x="3727794" y="4561230"/>
            <a:ext cx="144016" cy="144016"/>
          </a:xfrm>
          <a:prstGeom prst="ellipse">
            <a:avLst/>
          </a:prstGeom>
          <a:solidFill>
            <a:srgbClr val="41A7C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9F8851-C72B-499A-AE14-842569A11D03}"/>
              </a:ext>
            </a:extLst>
          </p:cNvPr>
          <p:cNvSpPr txBox="1"/>
          <p:nvPr/>
        </p:nvSpPr>
        <p:spPr>
          <a:xfrm>
            <a:off x="6458263" y="4479349"/>
            <a:ext cx="648000" cy="307777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>
            <a:solidFill>
              <a:sysClr val="windowText" lastClr="000000">
                <a:lumMod val="50000"/>
                <a:lumOff val="50000"/>
              </a:sys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kern="0" dirty="0">
                <a:solidFill>
                  <a:srgbClr val="0099FF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Calibri" panose="020F0502020204030204" pitchFamily="34" charset="0"/>
              </a:rPr>
              <a:t>case 3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0099FF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alibri" panose="020F0502020204030204" pitchFamily="34" charset="0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3433C7C-96D8-4AF7-AC7E-6C969EBC016E}"/>
              </a:ext>
            </a:extLst>
          </p:cNvPr>
          <p:cNvCxnSpPr>
            <a:stCxn id="13" idx="6"/>
            <a:endCxn id="14" idx="1"/>
          </p:cNvCxnSpPr>
          <p:nvPr/>
        </p:nvCxnSpPr>
        <p:spPr>
          <a:xfrm>
            <a:off x="3871810" y="4633238"/>
            <a:ext cx="2586453" cy="0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BB36253-27E9-4A84-BFBE-1EE7042B9940}"/>
              </a:ext>
            </a:extLst>
          </p:cNvPr>
          <p:cNvSpPr txBox="1"/>
          <p:nvPr/>
        </p:nvSpPr>
        <p:spPr>
          <a:xfrm>
            <a:off x="5973916" y="5938033"/>
            <a:ext cx="1260000" cy="46166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>
            <a:solidFill>
              <a:sysClr val="windowText" lastClr="000000">
                <a:lumMod val="50000"/>
                <a:lumOff val="50000"/>
              </a:sys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부분 각각 </a:t>
            </a:r>
            <a:endParaRPr kumimoji="0" lang="en-US" altLang="ko-KR" sz="1200" b="0" i="0" u="none" strike="noStrike" kern="0" cap="none" spc="0" normalizeH="0" baseline="0" noProof="0" dirty="0">
              <a:ln>
                <a:noFill/>
              </a:ln>
              <a:solidFill>
                <a:srgbClr val="0099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순환 호출</a:t>
            </a:r>
          </a:p>
        </p:txBody>
      </p:sp>
      <p:sp>
        <p:nvSpPr>
          <p:cNvPr id="17" name="오른쪽 대괄호 16">
            <a:extLst>
              <a:ext uri="{FF2B5EF4-FFF2-40B4-BE49-F238E27FC236}">
                <a16:creationId xmlns:a16="http://schemas.microsoft.com/office/drawing/2014/main" id="{C416E3F6-CE95-4033-9122-8018CB5D1CCF}"/>
              </a:ext>
            </a:extLst>
          </p:cNvPr>
          <p:cNvSpPr/>
          <p:nvPr/>
        </p:nvSpPr>
        <p:spPr>
          <a:xfrm>
            <a:off x="5186409" y="5862866"/>
            <a:ext cx="72008" cy="612000"/>
          </a:xfrm>
          <a:prstGeom prst="rightBracket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70FED53-7BB0-49AD-A60D-5B375823E643}"/>
              </a:ext>
            </a:extLst>
          </p:cNvPr>
          <p:cNvCxnSpPr>
            <a:stCxn id="17" idx="2"/>
            <a:endCxn id="16" idx="1"/>
          </p:cNvCxnSpPr>
          <p:nvPr/>
        </p:nvCxnSpPr>
        <p:spPr>
          <a:xfrm>
            <a:off x="5258417" y="6168866"/>
            <a:ext cx="715499" cy="0"/>
          </a:xfrm>
          <a:prstGeom prst="line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3079022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403648" y="620688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403648" y="969928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31640" y="141277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low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32240" y="1403484"/>
            <a:ext cx="846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high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93343" y="144251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lt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굴림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31121" y="1438325"/>
            <a:ext cx="419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i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굴림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98704" y="1403484"/>
            <a:ext cx="54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gt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굴림"/>
              <a:cs typeface="Consolas" panose="020B0609020204030204" pitchFamily="49" charset="0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403648" y="1733783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403648" y="2083023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anchor="ctr"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anchor="ctr"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331640" y="2525871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low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32240" y="2516579"/>
            <a:ext cx="846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high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93343" y="25556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lt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굴림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31121" y="2551420"/>
            <a:ext cx="419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i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굴림"/>
              <a:cs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44430" y="2453863"/>
            <a:ext cx="54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gt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굴림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51057" y="1549117"/>
            <a:ext cx="101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case 2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1403648" y="2957919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403648" y="3307159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anchor="ctr"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331640" y="375000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low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32240" y="3740715"/>
            <a:ext cx="846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high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41415" y="375000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lt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굴림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79193" y="3745815"/>
            <a:ext cx="419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i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굴림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644430" y="3677999"/>
            <a:ext cx="54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gt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굴림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69324" y="2710537"/>
            <a:ext cx="101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case 1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1403648" y="4211796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403648" y="4561036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anchor="ctr"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anchor="ctr"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331640" y="500388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low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32240" y="4994592"/>
            <a:ext cx="846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high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41415" y="500388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lt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굴림"/>
              <a:cs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879193" y="4999692"/>
            <a:ext cx="419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i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굴림"/>
              <a:cs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12332" y="4911784"/>
            <a:ext cx="54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gt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굴림"/>
              <a:cs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769324" y="3962469"/>
            <a:ext cx="101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case 2</a:t>
            </a:r>
          </a:p>
        </p:txBody>
      </p:sp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1403648" y="5467181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1403648" y="5816421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anchor="ctr"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1331640" y="6259269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low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732240" y="6249977"/>
            <a:ext cx="846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high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41415" y="6259269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lt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굴림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79193" y="6255077"/>
            <a:ext cx="419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i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굴림"/>
              <a:cs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72577" y="6167169"/>
            <a:ext cx="54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gt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굴림"/>
              <a:cs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769324" y="5170229"/>
            <a:ext cx="101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case 2</a:t>
            </a:r>
          </a:p>
        </p:txBody>
      </p:sp>
      <p:sp>
        <p:nvSpPr>
          <p:cNvPr id="2" name="자유형 1"/>
          <p:cNvSpPr/>
          <p:nvPr/>
        </p:nvSpPr>
        <p:spPr bwMode="auto">
          <a:xfrm>
            <a:off x="2295525" y="1343025"/>
            <a:ext cx="4248150" cy="323874"/>
          </a:xfrm>
          <a:custGeom>
            <a:avLst/>
            <a:gdLst>
              <a:gd name="connsiteX0" fmla="*/ 0 w 4248150"/>
              <a:gd name="connsiteY0" fmla="*/ 0 h 323874"/>
              <a:gd name="connsiteX1" fmla="*/ 1905000 w 4248150"/>
              <a:gd name="connsiteY1" fmla="*/ 323850 h 323874"/>
              <a:gd name="connsiteX2" fmla="*/ 4248150 w 4248150"/>
              <a:gd name="connsiteY2" fmla="*/ 19050 h 323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48150" h="323874">
                <a:moveTo>
                  <a:pt x="0" y="0"/>
                </a:moveTo>
                <a:cubicBezTo>
                  <a:pt x="598487" y="160337"/>
                  <a:pt x="1196975" y="320675"/>
                  <a:pt x="1905000" y="323850"/>
                </a:cubicBezTo>
                <a:cubicBezTo>
                  <a:pt x="2613025" y="327025"/>
                  <a:pt x="4248150" y="19050"/>
                  <a:pt x="4248150" y="19050"/>
                </a:cubicBezTo>
              </a:path>
            </a:pathLst>
          </a:custGeom>
          <a:noFill/>
          <a:ln w="9525" cap="flat" cmpd="sng" algn="ctr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42" name="자유형 41"/>
          <p:cNvSpPr/>
          <p:nvPr/>
        </p:nvSpPr>
        <p:spPr bwMode="auto">
          <a:xfrm>
            <a:off x="2988258" y="3704839"/>
            <a:ext cx="2945818" cy="302308"/>
          </a:xfrm>
          <a:custGeom>
            <a:avLst/>
            <a:gdLst>
              <a:gd name="connsiteX0" fmla="*/ 0 w 4248150"/>
              <a:gd name="connsiteY0" fmla="*/ 0 h 323874"/>
              <a:gd name="connsiteX1" fmla="*/ 1905000 w 4248150"/>
              <a:gd name="connsiteY1" fmla="*/ 323850 h 323874"/>
              <a:gd name="connsiteX2" fmla="*/ 4248150 w 4248150"/>
              <a:gd name="connsiteY2" fmla="*/ 19050 h 323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48150" h="323874">
                <a:moveTo>
                  <a:pt x="0" y="0"/>
                </a:moveTo>
                <a:cubicBezTo>
                  <a:pt x="598487" y="160337"/>
                  <a:pt x="1196975" y="320675"/>
                  <a:pt x="1905000" y="323850"/>
                </a:cubicBezTo>
                <a:cubicBezTo>
                  <a:pt x="2613025" y="327025"/>
                  <a:pt x="4248150" y="19050"/>
                  <a:pt x="4248150" y="19050"/>
                </a:cubicBezTo>
              </a:path>
            </a:pathLst>
          </a:custGeom>
          <a:noFill/>
          <a:ln w="9525" cap="flat" cmpd="sng" algn="ctr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43" name="자유형 42"/>
          <p:cNvSpPr/>
          <p:nvPr/>
        </p:nvSpPr>
        <p:spPr bwMode="auto">
          <a:xfrm>
            <a:off x="2921074" y="4953662"/>
            <a:ext cx="2412926" cy="307362"/>
          </a:xfrm>
          <a:custGeom>
            <a:avLst/>
            <a:gdLst>
              <a:gd name="connsiteX0" fmla="*/ 0 w 4248150"/>
              <a:gd name="connsiteY0" fmla="*/ 0 h 323874"/>
              <a:gd name="connsiteX1" fmla="*/ 1905000 w 4248150"/>
              <a:gd name="connsiteY1" fmla="*/ 323850 h 323874"/>
              <a:gd name="connsiteX2" fmla="*/ 4248150 w 4248150"/>
              <a:gd name="connsiteY2" fmla="*/ 19050 h 323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48150" h="323874">
                <a:moveTo>
                  <a:pt x="0" y="0"/>
                </a:moveTo>
                <a:cubicBezTo>
                  <a:pt x="598487" y="160337"/>
                  <a:pt x="1196975" y="320675"/>
                  <a:pt x="1905000" y="323850"/>
                </a:cubicBezTo>
                <a:cubicBezTo>
                  <a:pt x="2613025" y="327025"/>
                  <a:pt x="4248150" y="19050"/>
                  <a:pt x="4248150" y="19050"/>
                </a:cubicBezTo>
              </a:path>
            </a:pathLst>
          </a:custGeom>
          <a:noFill/>
          <a:ln w="9525" cap="flat" cmpd="sng" algn="ctr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8536" y="980464"/>
            <a:ext cx="901873" cy="371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kumimoji="1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a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굴림"/>
              <a:cs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89403" y="195347"/>
            <a:ext cx="998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[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예제</a:t>
            </a: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]</a:t>
            </a:r>
            <a:endParaRPr kumimoji="1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굴림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879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202625"/>
              </p:ext>
            </p:extLst>
          </p:nvPr>
        </p:nvGraphicFramePr>
        <p:xfrm>
          <a:off x="944190" y="501162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81309"/>
              </p:ext>
            </p:extLst>
          </p:nvPr>
        </p:nvGraphicFramePr>
        <p:xfrm>
          <a:off x="944190" y="850402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872182" y="129325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low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272782" y="1283958"/>
            <a:ext cx="846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high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076424" y="127681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lt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굴림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52444" y="1283958"/>
            <a:ext cx="419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i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굴림"/>
              <a:cs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13119" y="1274666"/>
            <a:ext cx="54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gt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굴림"/>
              <a:cs typeface="Consolas" panose="020B0609020204030204" pitchFamily="49" charset="0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088199"/>
              </p:ext>
            </p:extLst>
          </p:nvPr>
        </p:nvGraphicFramePr>
        <p:xfrm>
          <a:off x="973162" y="1778722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686621"/>
              </p:ext>
            </p:extLst>
          </p:nvPr>
        </p:nvGraphicFramePr>
        <p:xfrm>
          <a:off x="973162" y="2127962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901154" y="257081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low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301754" y="2561518"/>
            <a:ext cx="846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high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723721" y="256366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lt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굴림"/>
              <a:cs typeface="Consolas" panose="020B06090202040302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099741" y="2570810"/>
            <a:ext cx="419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i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굴림"/>
              <a:cs typeface="Consolas" panose="020B06090202040302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042091" y="2498802"/>
            <a:ext cx="54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gt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굴림"/>
              <a:cs typeface="Consolas" panose="020B06090202040302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597897" y="1390970"/>
            <a:ext cx="101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case 1</a:t>
            </a: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450120"/>
              </p:ext>
            </p:extLst>
          </p:nvPr>
        </p:nvGraphicFramePr>
        <p:xfrm>
          <a:off x="973162" y="3002858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909268"/>
              </p:ext>
            </p:extLst>
          </p:nvPr>
        </p:nvGraphicFramePr>
        <p:xfrm>
          <a:off x="973162" y="3352098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901154" y="379494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low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301754" y="3785654"/>
            <a:ext cx="846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high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775705" y="373223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lt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굴림"/>
              <a:cs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505696" y="3732230"/>
            <a:ext cx="419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i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굴림"/>
              <a:cs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042091" y="3722938"/>
            <a:ext cx="54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gt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굴림"/>
              <a:cs typeface="Consolas" panose="020B06090202040302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597897" y="2683468"/>
            <a:ext cx="101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case 3</a:t>
            </a: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152508"/>
              </p:ext>
            </p:extLst>
          </p:nvPr>
        </p:nvGraphicFramePr>
        <p:xfrm>
          <a:off x="973162" y="4154986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649040"/>
              </p:ext>
            </p:extLst>
          </p:nvPr>
        </p:nvGraphicFramePr>
        <p:xfrm>
          <a:off x="973162" y="4504226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901154" y="494707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low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01754" y="4937782"/>
            <a:ext cx="846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high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775705" y="488435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lt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굴림"/>
              <a:cs typeface="Consolas" panose="020B06090202040302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959342" y="4875066"/>
            <a:ext cx="419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i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굴림"/>
              <a:cs typeface="Consolas" panose="020B06090202040302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140466" y="4875066"/>
            <a:ext cx="54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gt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굴림"/>
              <a:cs typeface="Consolas" panose="020B06090202040302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597897" y="3907604"/>
            <a:ext cx="101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case 3</a:t>
            </a:r>
          </a:p>
        </p:txBody>
      </p:sp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548946"/>
              </p:ext>
            </p:extLst>
          </p:nvPr>
        </p:nvGraphicFramePr>
        <p:xfrm>
          <a:off x="973162" y="5379122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926868"/>
              </p:ext>
            </p:extLst>
          </p:nvPr>
        </p:nvGraphicFramePr>
        <p:xfrm>
          <a:off x="973162" y="5728362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anchor="ctr"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anchor="ctr"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901154" y="617121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low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301754" y="6161918"/>
            <a:ext cx="846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high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392506" y="612202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lt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굴림"/>
              <a:cs typeface="Consolas" panose="020B0609020204030204" pitchFamily="49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735301" y="6122022"/>
            <a:ext cx="419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i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굴림"/>
              <a:cs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070871" y="6079110"/>
            <a:ext cx="54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gt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굴림"/>
              <a:cs typeface="Consolas" panose="020B06090202040302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597896" y="5084794"/>
            <a:ext cx="101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case 1</a:t>
            </a:r>
          </a:p>
        </p:txBody>
      </p:sp>
      <p:sp>
        <p:nvSpPr>
          <p:cNvPr id="2" name="자유형 1"/>
          <p:cNvSpPr/>
          <p:nvPr/>
        </p:nvSpPr>
        <p:spPr bwMode="auto">
          <a:xfrm>
            <a:off x="3151485" y="4869812"/>
            <a:ext cx="1209675" cy="200104"/>
          </a:xfrm>
          <a:custGeom>
            <a:avLst/>
            <a:gdLst>
              <a:gd name="connsiteX0" fmla="*/ 0 w 1209675"/>
              <a:gd name="connsiteY0" fmla="*/ 19050 h 200104"/>
              <a:gd name="connsiteX1" fmla="*/ 514350 w 1209675"/>
              <a:gd name="connsiteY1" fmla="*/ 200025 h 200104"/>
              <a:gd name="connsiteX2" fmla="*/ 1209675 w 1209675"/>
              <a:gd name="connsiteY2" fmla="*/ 0 h 200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9675" h="200104">
                <a:moveTo>
                  <a:pt x="0" y="19050"/>
                </a:moveTo>
                <a:cubicBezTo>
                  <a:pt x="156369" y="111125"/>
                  <a:pt x="312738" y="203200"/>
                  <a:pt x="514350" y="200025"/>
                </a:cubicBezTo>
                <a:cubicBezTo>
                  <a:pt x="715962" y="196850"/>
                  <a:pt x="1055688" y="74612"/>
                  <a:pt x="1209675" y="0"/>
                </a:cubicBezTo>
              </a:path>
            </a:pathLst>
          </a:custGeom>
          <a:noFill/>
          <a:ln w="9525" cap="flat" cmpd="sng" algn="ctr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1631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429095"/>
              </p:ext>
            </p:extLst>
          </p:nvPr>
        </p:nvGraphicFramePr>
        <p:xfrm>
          <a:off x="1246433" y="855292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541492"/>
              </p:ext>
            </p:extLst>
          </p:nvPr>
        </p:nvGraphicFramePr>
        <p:xfrm>
          <a:off x="1246433" y="1204532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anchor="ctr"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anchor="ctr"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TextBox 67"/>
          <p:cNvSpPr txBox="1"/>
          <p:nvPr/>
        </p:nvSpPr>
        <p:spPr>
          <a:xfrm>
            <a:off x="1174425" y="164738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low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575025" y="1638088"/>
            <a:ext cx="846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high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665777" y="159819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lt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굴림"/>
              <a:cs typeface="Consolas" panose="020B06090202040302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372598" y="1588707"/>
            <a:ext cx="54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gt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굴림"/>
              <a:cs typeface="Consolas" panose="020B0609020204030204" pitchFamily="49" charset="0"/>
            </a:endParaRPr>
          </a:p>
        </p:txBody>
      </p: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34603"/>
              </p:ext>
            </p:extLst>
          </p:nvPr>
        </p:nvGraphicFramePr>
        <p:xfrm>
          <a:off x="1246433" y="2079428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247245"/>
              </p:ext>
            </p:extLst>
          </p:nvPr>
        </p:nvGraphicFramePr>
        <p:xfrm>
          <a:off x="1246433" y="2428668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anchor="ctr"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anchor="ctr"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" name="TextBox 75"/>
          <p:cNvSpPr txBox="1"/>
          <p:nvPr/>
        </p:nvSpPr>
        <p:spPr>
          <a:xfrm>
            <a:off x="1174425" y="273470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low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596897" y="2747214"/>
            <a:ext cx="846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high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038770" y="279375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lt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굴림"/>
              <a:cs typeface="Consolas" panose="020B0609020204030204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975011" y="2764836"/>
            <a:ext cx="54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gt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굴림"/>
              <a:cs typeface="Consolas" panose="020B0609020204030204" pitchFamily="49" charset="0"/>
            </a:endParaRPr>
          </a:p>
        </p:txBody>
      </p:sp>
      <p:sp>
        <p:nvSpPr>
          <p:cNvPr id="4" name="오른쪽 중괄호 3"/>
          <p:cNvSpPr/>
          <p:nvPr/>
        </p:nvSpPr>
        <p:spPr bwMode="auto">
          <a:xfrm rot="5400000">
            <a:off x="1966433" y="2169028"/>
            <a:ext cx="396000" cy="183600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205059" y="3231556"/>
            <a:ext cx="207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onsolas" panose="020B0609020204030204" pitchFamily="49" charset="0"/>
              </a:rPr>
              <a:t>10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onsolas" panose="020B0609020204030204" pitchFamily="49" charset="0"/>
              </a:rPr>
              <a:t>보다</a:t>
            </a: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onsolas" panose="020B0609020204030204" pitchFamily="49" charset="0"/>
              </a:rPr>
              <a:t>작고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onsolas" panose="020B0609020204030204" pitchFamily="49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428366" y="3195876"/>
            <a:ext cx="207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onsolas" panose="020B0609020204030204" pitchFamily="49" charset="0"/>
              </a:rPr>
              <a:t>35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onsolas" panose="020B0609020204030204" pitchFamily="49" charset="0"/>
              </a:rPr>
              <a:t>보다 크다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onsolas" panose="020B0609020204030204" pitchFamily="49" charset="0"/>
            </a:endParaRPr>
          </a:p>
        </p:txBody>
      </p:sp>
      <p:sp>
        <p:nvSpPr>
          <p:cNvPr id="83" name="오른쪽 중괄호 82"/>
          <p:cNvSpPr/>
          <p:nvPr/>
        </p:nvSpPr>
        <p:spPr bwMode="auto">
          <a:xfrm rot="5400000">
            <a:off x="6238047" y="2159372"/>
            <a:ext cx="396000" cy="183600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6" name="자유형 5"/>
          <p:cNvSpPr/>
          <p:nvPr/>
        </p:nvSpPr>
        <p:spPr bwMode="auto">
          <a:xfrm>
            <a:off x="1575566" y="1586410"/>
            <a:ext cx="1762125" cy="257189"/>
          </a:xfrm>
          <a:custGeom>
            <a:avLst/>
            <a:gdLst>
              <a:gd name="connsiteX0" fmla="*/ 0 w 1762125"/>
              <a:gd name="connsiteY0" fmla="*/ 9525 h 257189"/>
              <a:gd name="connsiteX1" fmla="*/ 771525 w 1762125"/>
              <a:gd name="connsiteY1" fmla="*/ 257175 h 257189"/>
              <a:gd name="connsiteX2" fmla="*/ 1762125 w 1762125"/>
              <a:gd name="connsiteY2" fmla="*/ 0 h 257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2125" h="257189">
                <a:moveTo>
                  <a:pt x="0" y="9525"/>
                </a:moveTo>
                <a:cubicBezTo>
                  <a:pt x="238919" y="134143"/>
                  <a:pt x="477838" y="258762"/>
                  <a:pt x="771525" y="257175"/>
                </a:cubicBezTo>
                <a:cubicBezTo>
                  <a:pt x="1065212" y="255588"/>
                  <a:pt x="1413668" y="127794"/>
                  <a:pt x="1762125" y="0"/>
                </a:cubicBezTo>
              </a:path>
            </a:pathLst>
          </a:custGeom>
          <a:noFill/>
          <a:ln w="9525" cap="flat" cmpd="sng" algn="ctr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25" name="자유형 24"/>
          <p:cNvSpPr/>
          <p:nvPr/>
        </p:nvSpPr>
        <p:spPr bwMode="auto">
          <a:xfrm>
            <a:off x="5246529" y="1586410"/>
            <a:ext cx="1762125" cy="257189"/>
          </a:xfrm>
          <a:custGeom>
            <a:avLst/>
            <a:gdLst>
              <a:gd name="connsiteX0" fmla="*/ 0 w 1762125"/>
              <a:gd name="connsiteY0" fmla="*/ 9525 h 257189"/>
              <a:gd name="connsiteX1" fmla="*/ 771525 w 1762125"/>
              <a:gd name="connsiteY1" fmla="*/ 257175 h 257189"/>
              <a:gd name="connsiteX2" fmla="*/ 1762125 w 1762125"/>
              <a:gd name="connsiteY2" fmla="*/ 0 h 257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62125" h="257189">
                <a:moveTo>
                  <a:pt x="0" y="9525"/>
                </a:moveTo>
                <a:cubicBezTo>
                  <a:pt x="238919" y="134143"/>
                  <a:pt x="477838" y="258762"/>
                  <a:pt x="771525" y="257175"/>
                </a:cubicBezTo>
                <a:cubicBezTo>
                  <a:pt x="1065212" y="255588"/>
                  <a:pt x="1413668" y="127794"/>
                  <a:pt x="1762125" y="0"/>
                </a:cubicBezTo>
              </a:path>
            </a:pathLst>
          </a:custGeom>
          <a:noFill/>
          <a:ln w="9525" cap="flat" cmpd="sng" algn="ctr">
            <a:solidFill>
              <a:srgbClr val="C00000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22" name="오른쪽 중괄호 21"/>
          <p:cNvSpPr/>
          <p:nvPr/>
        </p:nvSpPr>
        <p:spPr bwMode="auto">
          <a:xfrm rot="5400000">
            <a:off x="4106092" y="2527382"/>
            <a:ext cx="396000" cy="118800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62806" y="3237341"/>
            <a:ext cx="207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onsolas" panose="020B0609020204030204" pitchFamily="49" charset="0"/>
              </a:rPr>
              <a:t>10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onsolas" panose="020B0609020204030204" pitchFamily="49" charset="0"/>
              </a:rPr>
              <a:t>과 </a:t>
            </a: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onsolas" panose="020B0609020204030204" pitchFamily="49" charset="0"/>
              </a:rPr>
              <a:t>35 </a:t>
            </a:r>
            <a:r>
              <a:rPr kumimoji="1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맑은 고딕" panose="020B0503020000020004" pitchFamily="50" charset="-127"/>
                <a:cs typeface="Consolas" panose="020B0609020204030204" pitchFamily="49" charset="0"/>
              </a:rPr>
              <a:t>사이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50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806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403648" y="620688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403648" y="969928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31640" y="141277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low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32240" y="1403484"/>
            <a:ext cx="846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high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93343" y="144251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lt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굴림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31121" y="1438325"/>
            <a:ext cx="419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i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굴림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98704" y="1403484"/>
            <a:ext cx="54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gt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굴림"/>
              <a:cs typeface="Consolas" panose="020B0609020204030204" pitchFamily="49" charset="0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403648" y="1733783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403648" y="2083023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anchor="ctr"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331640" y="2525871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low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732240" y="2516579"/>
            <a:ext cx="846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high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79118" y="2536959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lt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굴림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50246" y="2532370"/>
            <a:ext cx="419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i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굴림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751057" y="1549117"/>
            <a:ext cx="101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case 1</a:t>
            </a: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1403648" y="2957919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403648" y="3307159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331640" y="375000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low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32240" y="3740715"/>
            <a:ext cx="846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high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627140" y="375000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lt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굴림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06193" y="3747251"/>
            <a:ext cx="419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i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굴림"/>
              <a:cs typeface="Consolas" panose="020B06090202040302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339755" y="3716099"/>
            <a:ext cx="54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gt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굴림"/>
              <a:cs typeface="Consolas" panose="020B06090202040302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69324" y="2710537"/>
            <a:ext cx="101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case 3</a:t>
            </a:r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1403648" y="4211796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1403648" y="4561036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331640" y="500388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low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32240" y="4994592"/>
            <a:ext cx="846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high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618447" y="4985563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lt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굴림"/>
              <a:cs typeface="Consolas" panose="020B06090202040302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43758" y="4978459"/>
            <a:ext cx="419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i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굴림"/>
              <a:cs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60107" y="4978459"/>
            <a:ext cx="54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gt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굴림"/>
              <a:cs typeface="Consolas" panose="020B06090202040302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769324" y="3962469"/>
            <a:ext cx="101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case 3</a:t>
            </a:r>
          </a:p>
        </p:txBody>
      </p:sp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1403648" y="5467181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1403648" y="5816421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anchor="ctr"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anchor="ctr"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1331640" y="6259269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low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732240" y="6249977"/>
            <a:ext cx="846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high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244581" y="624257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lt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굴림"/>
              <a:cs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47761" y="6252595"/>
            <a:ext cx="419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i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굴림"/>
              <a:cs typeface="Consolas" panose="020B06090202040302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350582" y="6234111"/>
            <a:ext cx="54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gt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굴림"/>
              <a:cs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769324" y="5170229"/>
            <a:ext cx="1015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case 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4036" y="120527"/>
            <a:ext cx="1331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[</a:t>
            </a:r>
            <a:r>
              <a:rPr kumimoji="1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예제 </a:t>
            </a:r>
            <a:r>
              <a:rPr kumimoji="1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2]</a:t>
            </a:r>
            <a:endParaRPr kumimoji="1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굴림"/>
              <a:cs typeface="Consolas" panose="020B06090202040302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27279" y="2489334"/>
            <a:ext cx="543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굴림"/>
                <a:cs typeface="Consolas" panose="020B0609020204030204" pitchFamily="49" charset="0"/>
              </a:rPr>
              <a:t>gt</a:t>
            </a:r>
            <a:endParaRPr kumimoji="1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굴림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021907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Tahoma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1936</TotalTime>
  <Words>918</Words>
  <Application>Microsoft Office PowerPoint</Application>
  <PresentationFormat>화면 슬라이드 쇼(4:3)</PresentationFormat>
  <Paragraphs>553</Paragraphs>
  <Slides>21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32" baseType="lpstr">
      <vt:lpstr>Arial Unicode MS</vt:lpstr>
      <vt:lpstr>굴림</vt:lpstr>
      <vt:lpstr>맑은 고딕</vt:lpstr>
      <vt:lpstr>함초롬바탕</vt:lpstr>
      <vt:lpstr>Arial</vt:lpstr>
      <vt:lpstr>Calibri</vt:lpstr>
      <vt:lpstr>Consolas</vt:lpstr>
      <vt:lpstr>Tahoma</vt:lpstr>
      <vt:lpstr>Times New Roman</vt:lpstr>
      <vt:lpstr>Wingdings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sbyang</dc:creator>
  <cp:lastModifiedBy>user</cp:lastModifiedBy>
  <cp:revision>140</cp:revision>
  <dcterms:created xsi:type="dcterms:W3CDTF">2015-03-02T12:31:46Z</dcterms:created>
  <dcterms:modified xsi:type="dcterms:W3CDTF">2021-06-06T15:47:25Z</dcterms:modified>
</cp:coreProperties>
</file>