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0"/>
  </p:notesMasterIdLst>
  <p:handoutMasterIdLst>
    <p:handoutMasterId r:id="rId81"/>
  </p:handoutMasterIdLst>
  <p:sldIdLst>
    <p:sldId id="393" r:id="rId2"/>
    <p:sldId id="544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545" r:id="rId13"/>
    <p:sldId id="547" r:id="rId14"/>
    <p:sldId id="548" r:id="rId15"/>
    <p:sldId id="546" r:id="rId16"/>
    <p:sldId id="406" r:id="rId17"/>
    <p:sldId id="407" r:id="rId18"/>
    <p:sldId id="408" r:id="rId19"/>
    <p:sldId id="409" r:id="rId20"/>
    <p:sldId id="410" r:id="rId21"/>
    <p:sldId id="411" r:id="rId22"/>
    <p:sldId id="549" r:id="rId23"/>
    <p:sldId id="550" r:id="rId24"/>
    <p:sldId id="551" r:id="rId25"/>
    <p:sldId id="412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328" r:id="rId36"/>
    <p:sldId id="329" r:id="rId37"/>
    <p:sldId id="330" r:id="rId38"/>
    <p:sldId id="331" r:id="rId39"/>
    <p:sldId id="332" r:id="rId40"/>
    <p:sldId id="425" r:id="rId41"/>
    <p:sldId id="426" r:id="rId42"/>
    <p:sldId id="427" r:id="rId43"/>
    <p:sldId id="428" r:id="rId44"/>
    <p:sldId id="445" r:id="rId45"/>
    <p:sldId id="430" r:id="rId46"/>
    <p:sldId id="431" r:id="rId47"/>
    <p:sldId id="432" r:id="rId48"/>
    <p:sldId id="446" r:id="rId49"/>
    <p:sldId id="434" r:id="rId50"/>
    <p:sldId id="436" r:id="rId51"/>
    <p:sldId id="437" r:id="rId52"/>
    <p:sldId id="438" r:id="rId53"/>
    <p:sldId id="439" r:id="rId54"/>
    <p:sldId id="440" r:id="rId55"/>
    <p:sldId id="442" r:id="rId56"/>
    <p:sldId id="443" r:id="rId57"/>
    <p:sldId id="448" r:id="rId58"/>
    <p:sldId id="450" r:id="rId59"/>
    <p:sldId id="451" r:id="rId60"/>
    <p:sldId id="452" r:id="rId61"/>
    <p:sldId id="453" r:id="rId62"/>
    <p:sldId id="455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463" r:id="rId71"/>
    <p:sldId id="464" r:id="rId72"/>
    <p:sldId id="465" r:id="rId73"/>
    <p:sldId id="466" r:id="rId74"/>
    <p:sldId id="552" r:id="rId75"/>
    <p:sldId id="467" r:id="rId76"/>
    <p:sldId id="468" r:id="rId77"/>
    <p:sldId id="470" r:id="rId78"/>
    <p:sldId id="469" r:id="rId79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FF"/>
    <a:srgbClr val="0066FF"/>
    <a:srgbClr val="6666FF"/>
    <a:srgbClr val="00B400"/>
    <a:srgbClr val="33CC33"/>
    <a:srgbClr val="9999FF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18" autoAdjust="0"/>
  </p:normalViewPr>
  <p:slideViewPr>
    <p:cSldViewPr>
      <p:cViewPr varScale="1">
        <p:scale>
          <a:sx n="83" d="100"/>
          <a:sy n="83" d="100"/>
        </p:scale>
        <p:origin x="1378" y="48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122" y="120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AE1BAB2-7A3A-4D02-92CC-DDF9AF684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F945C-2A60-4753-B3AE-38AA8FA40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0C7F0F-829E-4F64-A416-7595710E6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0643AB6-5A89-4784-B5AF-EBB664E23B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1CB7A46A-9294-4590-9F7D-950AC0D221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DAB9FF-3BE2-47C1-BE62-4525CFF5F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20D4C2-9E54-438B-BE71-5E8F48C5F4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B492FA-E7C2-4E80-8FE4-C930976F22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3337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F96C4E-878F-4002-A67F-E37CFFF4EA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F1180-4555-44A7-BF16-324913354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4309-2EEF-4E37-A804-1E321E844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AD8B4029-396D-4D9B-9D15-0A8D55E8B8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8523BD-5F26-4E2D-B662-460EB49734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BF4C5788-BF76-4534-9335-70F134BA0731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6609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6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715229-10A6-4FE1-B433-9CD606EA8F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3FF83F7D-3DF0-4EDB-8EF0-D7E2492A552B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2271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알고리즘의 단계적 사고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4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3EFD40-7ED8-4589-AFF7-5B9F1FA6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BB06CC-FDBD-4D22-BA1E-3AC5D4888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</a:t>
            </a:r>
            <a:endParaRPr lang="en-US" altLang="ko-K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43A6BC-055A-47F4-B952-0ADC2018C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둘째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614F6466-264B-44FA-8987-E04F0621B823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CA372C07-5DD2-4FDC-B6D1-D618296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0000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457200" indent="-457200" algn="just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rgbClr val="7373FF"/>
        </a:buClr>
        <a:buFont typeface="Wingdings" panose="05000000000000000000" pitchFamily="2" charset="2"/>
        <a:buChar char="Ø"/>
        <a:defRPr kumimoji="1" sz="2800" b="1">
          <a:solidFill>
            <a:srgbClr val="00206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just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Times New Roman" panose="02020603050405020304" pitchFamily="18" charset="0"/>
        <a:buChar char="–"/>
        <a:defRPr kumimoji="1" sz="24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just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•"/>
        <a:defRPr kumimoji="1" sz="20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just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–"/>
        <a:defRPr kumimoji="1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just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»"/>
        <a:defRPr kumimoji="1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>
            <a:extLst>
              <a:ext uri="{FF2B5EF4-FFF2-40B4-BE49-F238E27FC236}">
                <a16:creationId xmlns:a16="http://schemas.microsoft.com/office/drawing/2014/main" id="{C7E2122F-6FFD-49CC-A795-CC3E94825E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3600" dirty="0">
                <a:solidFill>
                  <a:schemeClr val="tx1"/>
                </a:solidFill>
              </a:rPr>
              <a:t>Chapter 8</a:t>
            </a:r>
            <a:br>
              <a:rPr lang="en-US" altLang="ko-KR" sz="4000" dirty="0"/>
            </a:br>
            <a:r>
              <a:rPr lang="ko-KR" altLang="en-US" sz="4000" dirty="0"/>
              <a:t>근사 알고리즘</a:t>
            </a:r>
            <a:endParaRPr lang="en-US" altLang="ko-KR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4F31133B-1494-42AA-A514-F327A39DC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방문 순서에서 중복 방문 점 제거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657353FB-C069-494B-93FD-E201CE31D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sz="2400" dirty="0"/>
              <a:t>방문 순서를 따라서 도시를 방문하되 중복 방문하는 도시를 순서에서 제거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도시 순서의 가장 마지막에 있는 출발 도시 </a:t>
            </a:r>
            <a:r>
              <a:rPr lang="en-US" altLang="ko-KR" sz="2000" dirty="0"/>
              <a:t>1</a:t>
            </a:r>
            <a:r>
              <a:rPr lang="ko-KR" altLang="en-US" sz="2000" dirty="0"/>
              <a:t>은 중복되어 나타나지만 제거하지 않는다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endParaRPr lang="en-US" altLang="ko-KR" sz="2500" dirty="0"/>
          </a:p>
          <a:p>
            <a:pPr>
              <a:defRPr/>
            </a:pPr>
            <a:r>
              <a:rPr lang="ko-KR" altLang="en-US" sz="2400" dirty="0"/>
              <a:t>중복하여 방문하는 도시를 제거는 과정에 </a:t>
            </a:r>
            <a:r>
              <a:rPr lang="ko-KR" altLang="en-US" sz="2400" dirty="0">
                <a:solidFill>
                  <a:srgbClr val="00B0F0"/>
                </a:solidFill>
              </a:rPr>
              <a:t>삼각형 부등식 원리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E5FA5D-FA35-4E86-AEF5-094171856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549E190-0B27-44DD-BC7A-768DA1CCA28E}" type="slidenum">
              <a:rPr lang="en-US" altLang="ko-KR" sz="1200">
                <a:latin typeface="Tahoma" panose="020B0604030504040204" pitchFamily="34" charset="0"/>
              </a:rPr>
              <a:pPr/>
              <a:t>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2293" name="_x186476816" descr="EMB000015040879">
            <a:extLst>
              <a:ext uri="{FF2B5EF4-FFF2-40B4-BE49-F238E27FC236}">
                <a16:creationId xmlns:a16="http://schemas.microsoft.com/office/drawing/2014/main" id="{632403FC-80D0-49E0-A838-8F638CB31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20963"/>
            <a:ext cx="5402734" cy="288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C4C90490-8B04-488F-BCF8-55B1540B9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latinLnBrk="1">
              <a:buNone/>
              <a:defRPr/>
            </a:pPr>
            <a:r>
              <a:rPr lang="en-US" altLang="ko-KR" sz="2400" dirty="0" err="1">
                <a:solidFill>
                  <a:srgbClr val="0000FF"/>
                </a:solidFill>
              </a:rPr>
              <a:t>Approx_MST_TSP</a:t>
            </a:r>
            <a:endParaRPr lang="en-US" altLang="ko-KR" sz="2400" dirty="0">
              <a:solidFill>
                <a:srgbClr val="0000FF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입력</a:t>
            </a:r>
            <a:r>
              <a:rPr lang="en-US" altLang="ko-KR" sz="2400" dirty="0"/>
              <a:t>: n</a:t>
            </a:r>
            <a:r>
              <a:rPr lang="ko-KR" altLang="en-US" sz="2400" dirty="0"/>
              <a:t>개의 도시</a:t>
            </a:r>
            <a:r>
              <a:rPr lang="en-US" altLang="ko-KR" sz="2400" dirty="0"/>
              <a:t>, </a:t>
            </a:r>
            <a:r>
              <a:rPr lang="ko-KR" altLang="en-US" sz="2400" dirty="0"/>
              <a:t>각 도시간의 거리</a:t>
            </a:r>
          </a:p>
          <a:p>
            <a:pPr marL="809625" indent="-809625" latinLnBrk="1"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출발 도시에서 각 도시를 </a:t>
            </a:r>
            <a:r>
              <a:rPr lang="en-US" altLang="ko-KR" sz="2400" dirty="0"/>
              <a:t>1</a:t>
            </a:r>
            <a:r>
              <a:rPr lang="ko-KR" altLang="en-US" sz="2400" dirty="0"/>
              <a:t>번씩만 방문하고 출발 도시로 돌아오는 도시 순서</a:t>
            </a:r>
          </a:p>
          <a:p>
            <a:pPr marL="0" indent="0" latinLnBrk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1. </a:t>
            </a:r>
            <a:r>
              <a:rPr lang="ko-KR" altLang="en-US" sz="2400" dirty="0"/>
              <a:t>입력에 대하여 </a:t>
            </a:r>
            <a:r>
              <a:rPr lang="en-US" altLang="ko-KR" sz="2400" dirty="0"/>
              <a:t>MST</a:t>
            </a:r>
            <a:r>
              <a:rPr lang="ko-KR" altLang="en-US" sz="2400" dirty="0"/>
              <a:t>를 찾는다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61950" indent="-361950" latinLnBrk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2. MST</a:t>
            </a:r>
            <a:r>
              <a:rPr lang="ko-KR" altLang="en-US" sz="2400" dirty="0"/>
              <a:t>에서 임의의 도시로부터 출발하여 트리의 간선을 따라서 모든 도시를 방문하고 다시 출발했던 도시로 돌아오는 도시 방문 순서를 찾는다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61950" indent="-361950" latinLnBrk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3.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400" dirty="0"/>
              <a:t> </a:t>
            </a:r>
            <a:r>
              <a:rPr lang="ko-KR" altLang="en-US" sz="2400" dirty="0"/>
              <a:t>이전 단계에서 찾은 도시 순서에서 중복되어 나타나는 도시를 제거한 도시 순서 </a:t>
            </a:r>
            <a:r>
              <a:rPr lang="en-US" altLang="ko-KR" sz="2400" dirty="0"/>
              <a:t>(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도시 순서의 가장 마지막의 출발 도시는 제거하지 않는다</a:t>
            </a:r>
            <a:r>
              <a:rPr lang="en-US" altLang="ko-KR" sz="2400" dirty="0"/>
              <a:t>.)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667831-E1C5-490B-BE04-6D090C4BE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D95A9D1-93A5-45A6-B2FC-309C80146EC0}" type="slidenum">
              <a:rPr lang="en-US" altLang="ko-KR" sz="1200">
                <a:latin typeface="Tahoma" panose="020B0604030504040204" pitchFamily="34" charset="0"/>
              </a:rPr>
              <a:pPr/>
              <a:t>11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508B79-AC1E-4F7C-8957-ED29C879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002E-4A55-47F9-9959-D120D35A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MST </a:t>
            </a:r>
            <a:r>
              <a:rPr lang="ko-KR" altLang="en-US" dirty="0"/>
              <a:t>찾기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B5A1C-F158-41F3-93EA-F9028E0F4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FF83F7D-3DF0-4EDB-8EF0-D7E2492A552B}" type="slidenum">
              <a:rPr lang="en-US" altLang="ko-KR" smtClean="0"/>
              <a:pPr/>
              <a:t>12</a:t>
            </a:fld>
            <a:r>
              <a:rPr lang="en-US" altLang="ko-KR"/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91F260-772F-4910-A83B-091B107E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3482715" cy="24390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FE7D10-720D-4D09-9B65-A11BE0B0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559" y="2132856"/>
            <a:ext cx="3482715" cy="2439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E1B1C-F070-4F1C-879E-A823E9020615}"/>
              </a:ext>
            </a:extLst>
          </p:cNvPr>
          <p:cNvSpPr txBox="1"/>
          <p:nvPr/>
        </p:nvSpPr>
        <p:spPr>
          <a:xfrm>
            <a:off x="6075927" y="4934764"/>
            <a:ext cx="124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MST</a:t>
            </a:r>
            <a:endParaRPr 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0DF4DF9-092E-415D-8F44-CF7F45DEA4AF}"/>
              </a:ext>
            </a:extLst>
          </p:cNvPr>
          <p:cNvCxnSpPr/>
          <p:nvPr/>
        </p:nvCxnSpPr>
        <p:spPr bwMode="auto">
          <a:xfrm>
            <a:off x="5292080" y="3219724"/>
            <a:ext cx="756000" cy="39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C1126B5-845B-4D10-8DE9-6466336FBEAD}"/>
              </a:ext>
            </a:extLst>
          </p:cNvPr>
          <p:cNvCxnSpPr>
            <a:cxnSpLocks/>
          </p:cNvCxnSpPr>
          <p:nvPr/>
        </p:nvCxnSpPr>
        <p:spPr bwMode="auto">
          <a:xfrm flipH="1">
            <a:off x="5652120" y="3609020"/>
            <a:ext cx="432000" cy="86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5E1C4A6-810D-4F34-980A-D7204331AB12}"/>
              </a:ext>
            </a:extLst>
          </p:cNvPr>
          <p:cNvCxnSpPr>
            <a:cxnSpLocks/>
          </p:cNvCxnSpPr>
          <p:nvPr/>
        </p:nvCxnSpPr>
        <p:spPr bwMode="auto">
          <a:xfrm flipH="1">
            <a:off x="6112365" y="3200125"/>
            <a:ext cx="792000" cy="39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923C12-98A2-4155-A65A-853D1C60E0F3}"/>
              </a:ext>
            </a:extLst>
          </p:cNvPr>
          <p:cNvCxnSpPr>
            <a:cxnSpLocks/>
          </p:cNvCxnSpPr>
          <p:nvPr/>
        </p:nvCxnSpPr>
        <p:spPr bwMode="auto">
          <a:xfrm flipH="1">
            <a:off x="6948264" y="3212976"/>
            <a:ext cx="40474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B7D651-E12E-498B-9F40-48C5E3FD3844}"/>
              </a:ext>
            </a:extLst>
          </p:cNvPr>
          <p:cNvCxnSpPr>
            <a:cxnSpLocks/>
          </p:cNvCxnSpPr>
          <p:nvPr/>
        </p:nvCxnSpPr>
        <p:spPr bwMode="auto">
          <a:xfrm flipV="1">
            <a:off x="6948264" y="3212976"/>
            <a:ext cx="0" cy="810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14815BD-CA43-421A-8D7C-596501AAAC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53011" y="2326567"/>
            <a:ext cx="891396" cy="900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5A2642A-B1BE-43DD-BC8E-B40FCF177D8F}"/>
              </a:ext>
            </a:extLst>
          </p:cNvPr>
          <p:cNvCxnSpPr/>
          <p:nvPr/>
        </p:nvCxnSpPr>
        <p:spPr bwMode="auto">
          <a:xfrm>
            <a:off x="6992971" y="4081433"/>
            <a:ext cx="756000" cy="39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868782-1A9E-4A59-9840-0C9D563908EE}"/>
              </a:ext>
            </a:extLst>
          </p:cNvPr>
          <p:cNvSpPr txBox="1"/>
          <p:nvPr/>
        </p:nvSpPr>
        <p:spPr>
          <a:xfrm>
            <a:off x="755544" y="2797478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074001-81C2-4387-A3AE-01014CF1CEF4}"/>
              </a:ext>
            </a:extLst>
          </p:cNvPr>
          <p:cNvSpPr txBox="1"/>
          <p:nvPr/>
        </p:nvSpPr>
        <p:spPr>
          <a:xfrm>
            <a:off x="3707904" y="1925107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F536B7-2D54-4D9A-9318-1F709783347F}"/>
              </a:ext>
            </a:extLst>
          </p:cNvPr>
          <p:cNvSpPr txBox="1"/>
          <p:nvPr/>
        </p:nvSpPr>
        <p:spPr>
          <a:xfrm>
            <a:off x="3528206" y="4510469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689259-7AC0-4970-B686-29C0EEC17704}"/>
              </a:ext>
            </a:extLst>
          </p:cNvPr>
          <p:cNvSpPr txBox="1"/>
          <p:nvPr/>
        </p:nvSpPr>
        <p:spPr>
          <a:xfrm>
            <a:off x="2461251" y="2776567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D093EA-810F-4F63-8C9A-977D8D818C6B}"/>
              </a:ext>
            </a:extLst>
          </p:cNvPr>
          <p:cNvSpPr txBox="1"/>
          <p:nvPr/>
        </p:nvSpPr>
        <p:spPr>
          <a:xfrm>
            <a:off x="1384089" y="4528502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9AEEFA-7A43-446B-80CE-9928F49A1988}"/>
              </a:ext>
            </a:extLst>
          </p:cNvPr>
          <p:cNvSpPr txBox="1"/>
          <p:nvPr/>
        </p:nvSpPr>
        <p:spPr>
          <a:xfrm>
            <a:off x="3285852" y="3167890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2F183E-6AF7-41A0-BE5B-3EC48E8CB23E}"/>
              </a:ext>
            </a:extLst>
          </p:cNvPr>
          <p:cNvSpPr txBox="1"/>
          <p:nvPr/>
        </p:nvSpPr>
        <p:spPr>
          <a:xfrm>
            <a:off x="2484413" y="4024824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BFAA49-F514-47F8-B19A-18804E253788}"/>
              </a:ext>
            </a:extLst>
          </p:cNvPr>
          <p:cNvSpPr txBox="1"/>
          <p:nvPr/>
        </p:nvSpPr>
        <p:spPr>
          <a:xfrm>
            <a:off x="1969402" y="3583388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4F627-C514-447F-9723-5866B1F07858}"/>
              </a:ext>
            </a:extLst>
          </p:cNvPr>
          <p:cNvSpPr txBox="1"/>
          <p:nvPr/>
        </p:nvSpPr>
        <p:spPr>
          <a:xfrm>
            <a:off x="4860032" y="2789203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D9004C-A88C-4A2A-95E9-61E5C5A8B3DC}"/>
              </a:ext>
            </a:extLst>
          </p:cNvPr>
          <p:cNvSpPr txBox="1"/>
          <p:nvPr/>
        </p:nvSpPr>
        <p:spPr>
          <a:xfrm>
            <a:off x="7812392" y="1916832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25C0FB-0C9C-4970-8DF5-B0116023C126}"/>
              </a:ext>
            </a:extLst>
          </p:cNvPr>
          <p:cNvSpPr txBox="1"/>
          <p:nvPr/>
        </p:nvSpPr>
        <p:spPr>
          <a:xfrm>
            <a:off x="7632694" y="4502194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DC87DA-7520-4119-A738-AB40931A8239}"/>
              </a:ext>
            </a:extLst>
          </p:cNvPr>
          <p:cNvSpPr txBox="1"/>
          <p:nvPr/>
        </p:nvSpPr>
        <p:spPr>
          <a:xfrm>
            <a:off x="6565739" y="2768292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D08BA9-596C-4CA9-9557-CD2B9993662D}"/>
              </a:ext>
            </a:extLst>
          </p:cNvPr>
          <p:cNvSpPr txBox="1"/>
          <p:nvPr/>
        </p:nvSpPr>
        <p:spPr>
          <a:xfrm>
            <a:off x="5488577" y="4520227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35BD4E-1AF5-41C9-B950-2721D29348C8}"/>
              </a:ext>
            </a:extLst>
          </p:cNvPr>
          <p:cNvSpPr txBox="1"/>
          <p:nvPr/>
        </p:nvSpPr>
        <p:spPr>
          <a:xfrm>
            <a:off x="7390340" y="3159615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826B2-F04B-446F-AD40-5CD6E331C386}"/>
              </a:ext>
            </a:extLst>
          </p:cNvPr>
          <p:cNvSpPr txBox="1"/>
          <p:nvPr/>
        </p:nvSpPr>
        <p:spPr>
          <a:xfrm>
            <a:off x="6588901" y="4016549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D6FD17-228E-4E6B-817C-D53B8D55467C}"/>
              </a:ext>
            </a:extLst>
          </p:cNvPr>
          <p:cNvSpPr txBox="1"/>
          <p:nvPr/>
        </p:nvSpPr>
        <p:spPr>
          <a:xfrm>
            <a:off x="6073890" y="3575113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63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002E-4A55-47F9-9959-D120D35A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MST </a:t>
            </a:r>
            <a:r>
              <a:rPr lang="ko-KR" altLang="en-US" dirty="0"/>
              <a:t>방문 순서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B5A1C-F158-41F3-93EA-F9028E0F4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FF83F7D-3DF0-4EDB-8EF0-D7E2492A552B}" type="slidenum">
              <a:rPr lang="en-US" altLang="ko-KR" smtClean="0"/>
              <a:pPr/>
              <a:t>13</a:t>
            </a:fld>
            <a:r>
              <a:rPr lang="en-US" altLang="ko-KR"/>
              <a:t>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1B1C-F070-4F1C-879E-A823E9020615}"/>
              </a:ext>
            </a:extLst>
          </p:cNvPr>
          <p:cNvSpPr txBox="1"/>
          <p:nvPr/>
        </p:nvSpPr>
        <p:spPr>
          <a:xfrm>
            <a:off x="3820795" y="5434877"/>
            <a:ext cx="542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G E G D H C H D F B F D G A</a:t>
            </a:r>
            <a:endParaRPr 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636E32F-D94C-46D3-8151-3F5E7A73ADD3}"/>
              </a:ext>
            </a:extLst>
          </p:cNvPr>
          <p:cNvGrpSpPr/>
          <p:nvPr/>
        </p:nvGrpSpPr>
        <p:grpSpPr>
          <a:xfrm>
            <a:off x="402171" y="1988840"/>
            <a:ext cx="3614242" cy="3018893"/>
            <a:chOff x="4860032" y="1916832"/>
            <a:chExt cx="3614242" cy="301889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FE7D10-720D-4D09-9B65-A11BE0B08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1559" y="2132856"/>
              <a:ext cx="3482715" cy="2439035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0DF4DF9-092E-415D-8F44-CF7F45DEA4AF}"/>
                </a:ext>
              </a:extLst>
            </p:cNvPr>
            <p:cNvCxnSpPr/>
            <p:nvPr/>
          </p:nvCxnSpPr>
          <p:spPr bwMode="auto">
            <a:xfrm>
              <a:off x="5292080" y="3219724"/>
              <a:ext cx="756000" cy="39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C1126B5-845B-4D10-8DE9-6466336FBEA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52120" y="3609020"/>
              <a:ext cx="432000" cy="864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5E1C4A6-810D-4F34-980A-D7204331AB1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12365" y="3200125"/>
              <a:ext cx="792000" cy="39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D923C12-98A2-4155-A65A-853D1C60E0F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3212976"/>
              <a:ext cx="40474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6B7D651-E12E-498B-9F40-48C5E3FD384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48264" y="3212976"/>
              <a:ext cx="0" cy="8100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14815BD-CA43-421A-8D7C-596501AAACA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53011" y="2326567"/>
              <a:ext cx="891396" cy="90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5A2642A-B1BE-43DD-BC8E-B40FCF177D8F}"/>
                </a:ext>
              </a:extLst>
            </p:cNvPr>
            <p:cNvCxnSpPr/>
            <p:nvPr/>
          </p:nvCxnSpPr>
          <p:spPr bwMode="auto">
            <a:xfrm>
              <a:off x="6992971" y="4081433"/>
              <a:ext cx="756000" cy="39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B4F627-C514-447F-9723-5866B1F07858}"/>
                </a:ext>
              </a:extLst>
            </p:cNvPr>
            <p:cNvSpPr txBox="1"/>
            <p:nvPr/>
          </p:nvSpPr>
          <p:spPr>
            <a:xfrm>
              <a:off x="4860032" y="2789203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9004C-A88C-4A2A-95E9-61E5C5A8B3DC}"/>
                </a:ext>
              </a:extLst>
            </p:cNvPr>
            <p:cNvSpPr txBox="1"/>
            <p:nvPr/>
          </p:nvSpPr>
          <p:spPr>
            <a:xfrm>
              <a:off x="7812392" y="1916832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25C0FB-0C9C-4970-8DF5-B0116023C126}"/>
                </a:ext>
              </a:extLst>
            </p:cNvPr>
            <p:cNvSpPr txBox="1"/>
            <p:nvPr/>
          </p:nvSpPr>
          <p:spPr>
            <a:xfrm>
              <a:off x="7632694" y="4502194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DC87DA-7520-4119-A738-AB40931A8239}"/>
                </a:ext>
              </a:extLst>
            </p:cNvPr>
            <p:cNvSpPr txBox="1"/>
            <p:nvPr/>
          </p:nvSpPr>
          <p:spPr>
            <a:xfrm>
              <a:off x="6565739" y="2768292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D08BA9-596C-4CA9-9557-CD2B9993662D}"/>
                </a:ext>
              </a:extLst>
            </p:cNvPr>
            <p:cNvSpPr txBox="1"/>
            <p:nvPr/>
          </p:nvSpPr>
          <p:spPr>
            <a:xfrm>
              <a:off x="5488577" y="4520227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35BD4E-1AF5-41C9-B950-2721D29348C8}"/>
                </a:ext>
              </a:extLst>
            </p:cNvPr>
            <p:cNvSpPr txBox="1"/>
            <p:nvPr/>
          </p:nvSpPr>
          <p:spPr>
            <a:xfrm>
              <a:off x="7390340" y="3159615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2826B2-F04B-446F-AD40-5CD6E331C386}"/>
                </a:ext>
              </a:extLst>
            </p:cNvPr>
            <p:cNvSpPr txBox="1"/>
            <p:nvPr/>
          </p:nvSpPr>
          <p:spPr>
            <a:xfrm>
              <a:off x="6588901" y="4016549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D6FD17-228E-4E6B-817C-D53B8D55467C}"/>
                </a:ext>
              </a:extLst>
            </p:cNvPr>
            <p:cNvSpPr txBox="1"/>
            <p:nvPr/>
          </p:nvSpPr>
          <p:spPr>
            <a:xfrm>
              <a:off x="6073890" y="3575113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G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6F2CF56-CA62-4FAD-828E-19C8CB516D11}"/>
              </a:ext>
            </a:extLst>
          </p:cNvPr>
          <p:cNvGrpSpPr/>
          <p:nvPr/>
        </p:nvGrpSpPr>
        <p:grpSpPr>
          <a:xfrm>
            <a:off x="4800258" y="1960686"/>
            <a:ext cx="3614242" cy="3018893"/>
            <a:chOff x="4860032" y="1916832"/>
            <a:chExt cx="3614242" cy="3018893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8E270D9-2554-40C9-86A6-68C1BCD68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1559" y="2132856"/>
              <a:ext cx="3482715" cy="2439035"/>
            </a:xfrm>
            <a:prstGeom prst="rect">
              <a:avLst/>
            </a:prstGeom>
          </p:spPr>
        </p:pic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7A2D983-45DF-4BFF-94FA-FB8F4E234781}"/>
                </a:ext>
              </a:extLst>
            </p:cNvPr>
            <p:cNvCxnSpPr/>
            <p:nvPr/>
          </p:nvCxnSpPr>
          <p:spPr bwMode="auto">
            <a:xfrm>
              <a:off x="5292080" y="3219724"/>
              <a:ext cx="756000" cy="39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9752242-85EC-4AD1-8C21-09B56FE2C22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52120" y="3609020"/>
              <a:ext cx="432000" cy="864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76B6F6E-E188-4BA5-B724-2E0FE7E68CF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12365" y="3200125"/>
              <a:ext cx="792000" cy="39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B0CEE14-675F-4176-AD3A-14979F916D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48264" y="3212976"/>
              <a:ext cx="404747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1316C40-884D-454D-A8B7-4F4B1B7451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48264" y="3212976"/>
              <a:ext cx="0" cy="8100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E9911D3-B703-437C-8916-2D7BD2A4340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53011" y="2326567"/>
              <a:ext cx="891396" cy="90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20DC3D3-7559-4AE5-B62F-A0C721102114}"/>
                </a:ext>
              </a:extLst>
            </p:cNvPr>
            <p:cNvCxnSpPr/>
            <p:nvPr/>
          </p:nvCxnSpPr>
          <p:spPr bwMode="auto">
            <a:xfrm>
              <a:off x="6992971" y="4081433"/>
              <a:ext cx="756000" cy="39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D62A35-5575-4E90-8516-B6564638D5DA}"/>
                </a:ext>
              </a:extLst>
            </p:cNvPr>
            <p:cNvSpPr txBox="1"/>
            <p:nvPr/>
          </p:nvSpPr>
          <p:spPr>
            <a:xfrm>
              <a:off x="4860032" y="2789203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770D18-B6BB-4F49-8429-904349645A2C}"/>
                </a:ext>
              </a:extLst>
            </p:cNvPr>
            <p:cNvSpPr txBox="1"/>
            <p:nvPr/>
          </p:nvSpPr>
          <p:spPr>
            <a:xfrm>
              <a:off x="7812392" y="1916832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B9A068F-4328-4E22-B69A-265C57EAD0BC}"/>
                </a:ext>
              </a:extLst>
            </p:cNvPr>
            <p:cNvSpPr txBox="1"/>
            <p:nvPr/>
          </p:nvSpPr>
          <p:spPr>
            <a:xfrm>
              <a:off x="7632694" y="4502194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227543-FD9F-4B90-82C3-75B20658107A}"/>
                </a:ext>
              </a:extLst>
            </p:cNvPr>
            <p:cNvSpPr txBox="1"/>
            <p:nvPr/>
          </p:nvSpPr>
          <p:spPr>
            <a:xfrm>
              <a:off x="6565739" y="2768292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FCE906-E7C2-4BC2-A8B7-F0B409ABA9C7}"/>
                </a:ext>
              </a:extLst>
            </p:cNvPr>
            <p:cNvSpPr txBox="1"/>
            <p:nvPr/>
          </p:nvSpPr>
          <p:spPr>
            <a:xfrm>
              <a:off x="5488577" y="4520227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43A34F6-0B78-44E5-AF74-740E1CEF600B}"/>
                </a:ext>
              </a:extLst>
            </p:cNvPr>
            <p:cNvSpPr txBox="1"/>
            <p:nvPr/>
          </p:nvSpPr>
          <p:spPr>
            <a:xfrm>
              <a:off x="7390340" y="3159615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C96F31-B8B6-4867-896F-0E9541E1BF50}"/>
                </a:ext>
              </a:extLst>
            </p:cNvPr>
            <p:cNvSpPr txBox="1"/>
            <p:nvPr/>
          </p:nvSpPr>
          <p:spPr>
            <a:xfrm>
              <a:off x="6588901" y="4016549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4B0D6-ACD4-4F5B-9BBA-0056474B7E68}"/>
                </a:ext>
              </a:extLst>
            </p:cNvPr>
            <p:cNvSpPr txBox="1"/>
            <p:nvPr/>
          </p:nvSpPr>
          <p:spPr>
            <a:xfrm>
              <a:off x="6073890" y="3575113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G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0EE12B-A4E0-4EBE-9A4B-90D320D367E0}"/>
              </a:ext>
            </a:extLst>
          </p:cNvPr>
          <p:cNvCxnSpPr/>
          <p:nvPr/>
        </p:nvCxnSpPr>
        <p:spPr bwMode="auto">
          <a:xfrm>
            <a:off x="5209382" y="3380290"/>
            <a:ext cx="663528" cy="364659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C3F88B8-7F04-4D40-9784-70B06B050E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1779" y="3791901"/>
            <a:ext cx="360000" cy="684000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B8A6B9C-D8F8-4717-8064-5FB2A93F9587}"/>
              </a:ext>
            </a:extLst>
          </p:cNvPr>
          <p:cNvCxnSpPr>
            <a:cxnSpLocks/>
          </p:cNvCxnSpPr>
          <p:nvPr/>
        </p:nvCxnSpPr>
        <p:spPr bwMode="auto">
          <a:xfrm flipH="1">
            <a:off x="5703851" y="3867851"/>
            <a:ext cx="324000" cy="684000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A5F2D93-1FB5-4D4D-B8E2-C077C1E12519}"/>
              </a:ext>
            </a:extLst>
          </p:cNvPr>
          <p:cNvCxnSpPr>
            <a:cxnSpLocks/>
          </p:cNvCxnSpPr>
          <p:nvPr/>
        </p:nvCxnSpPr>
        <p:spPr bwMode="auto">
          <a:xfrm flipH="1">
            <a:off x="6149823" y="3396227"/>
            <a:ext cx="628434" cy="325460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D30CECF-3068-4890-9337-5370A370232B}"/>
              </a:ext>
            </a:extLst>
          </p:cNvPr>
          <p:cNvCxnSpPr>
            <a:cxnSpLocks/>
          </p:cNvCxnSpPr>
          <p:nvPr/>
        </p:nvCxnSpPr>
        <p:spPr bwMode="auto">
          <a:xfrm flipV="1">
            <a:off x="6788282" y="3400544"/>
            <a:ext cx="0" cy="630285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A290FE2-8CC6-44B8-B291-2E5F725C795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11136" y="4236709"/>
            <a:ext cx="661784" cy="355526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93821D1-78FA-497A-9F9F-2351F2350F7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62612" y="4068104"/>
            <a:ext cx="661784" cy="355526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6542151-E0BA-4A07-8FB5-F03D74AA9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7020603" y="3416821"/>
            <a:ext cx="0" cy="630285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A37226F-E66C-4F97-9088-EAFE4BF9D9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480739" y="2498602"/>
            <a:ext cx="751946" cy="756409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C33EC87-0F97-47DB-B35B-0FABE6592AB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2080" y="3345873"/>
            <a:ext cx="288000" cy="0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5FFFA09-2476-46AB-9F7B-A74BB1256ECB}"/>
              </a:ext>
            </a:extLst>
          </p:cNvPr>
          <p:cNvCxnSpPr>
            <a:cxnSpLocks/>
          </p:cNvCxnSpPr>
          <p:nvPr/>
        </p:nvCxnSpPr>
        <p:spPr bwMode="auto">
          <a:xfrm flipH="1">
            <a:off x="7309815" y="2345660"/>
            <a:ext cx="751946" cy="756409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A7E50F3-07E2-400F-A13C-3808F7680543}"/>
              </a:ext>
            </a:extLst>
          </p:cNvPr>
          <p:cNvCxnSpPr>
            <a:cxnSpLocks/>
          </p:cNvCxnSpPr>
          <p:nvPr/>
        </p:nvCxnSpPr>
        <p:spPr bwMode="auto">
          <a:xfrm flipH="1">
            <a:off x="6954028" y="3147755"/>
            <a:ext cx="288000" cy="0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A2C86BD-D571-4D32-B334-FCAC319CB2C4}"/>
              </a:ext>
            </a:extLst>
          </p:cNvPr>
          <p:cNvCxnSpPr/>
          <p:nvPr/>
        </p:nvCxnSpPr>
        <p:spPr bwMode="auto">
          <a:xfrm>
            <a:off x="5314603" y="3163543"/>
            <a:ext cx="663528" cy="364659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6FB22A-022B-4C39-8527-7646E47D21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107776" y="3170427"/>
            <a:ext cx="628434" cy="325460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9A282C-EB5D-47A0-91B5-3C53785709B4}"/>
              </a:ext>
            </a:extLst>
          </p:cNvPr>
          <p:cNvSpPr txBox="1"/>
          <p:nvPr/>
        </p:nvSpPr>
        <p:spPr>
          <a:xfrm>
            <a:off x="4447107" y="3270421"/>
            <a:ext cx="771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332758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002E-4A55-47F9-9959-D120D35A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방문 제거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B5A1C-F158-41F3-93EA-F9028E0F4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FF83F7D-3DF0-4EDB-8EF0-D7E2492A552B}" type="slidenum">
              <a:rPr lang="en-US" altLang="ko-KR" smtClean="0"/>
              <a:pPr/>
              <a:t>14</a:t>
            </a:fld>
            <a:r>
              <a:rPr lang="en-US" altLang="ko-KR"/>
              <a:t>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1B1C-F070-4F1C-879E-A823E9020615}"/>
              </a:ext>
            </a:extLst>
          </p:cNvPr>
          <p:cNvSpPr txBox="1"/>
          <p:nvPr/>
        </p:nvSpPr>
        <p:spPr>
          <a:xfrm>
            <a:off x="141877" y="5242951"/>
            <a:ext cx="4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G E G D H C H D F B F D G A</a:t>
            </a:r>
            <a:endParaRPr lang="en-US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0F7A20-F30B-4D7C-8637-21353CE3ACE2}"/>
              </a:ext>
            </a:extLst>
          </p:cNvPr>
          <p:cNvGrpSpPr/>
          <p:nvPr/>
        </p:nvGrpSpPr>
        <p:grpSpPr>
          <a:xfrm>
            <a:off x="218258" y="1801425"/>
            <a:ext cx="3967393" cy="3018893"/>
            <a:chOff x="4447107" y="1960686"/>
            <a:chExt cx="3967393" cy="301889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6F2CF56-CA62-4FAD-828E-19C8CB516D11}"/>
                </a:ext>
              </a:extLst>
            </p:cNvPr>
            <p:cNvGrpSpPr/>
            <p:nvPr/>
          </p:nvGrpSpPr>
          <p:grpSpPr>
            <a:xfrm>
              <a:off x="4800258" y="1960686"/>
              <a:ext cx="3614242" cy="3018893"/>
              <a:chOff x="4860032" y="1916832"/>
              <a:chExt cx="3614242" cy="3018893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F8E270D9-2554-40C9-86A6-68C1BCD686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91559" y="2132856"/>
                <a:ext cx="3482715" cy="2439035"/>
              </a:xfrm>
              <a:prstGeom prst="rect">
                <a:avLst/>
              </a:prstGeom>
            </p:spPr>
          </p:pic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7A2D983-45DF-4BFF-94FA-FB8F4E234781}"/>
                  </a:ext>
                </a:extLst>
              </p:cNvPr>
              <p:cNvCxnSpPr/>
              <p:nvPr/>
            </p:nvCxnSpPr>
            <p:spPr bwMode="auto">
              <a:xfrm>
                <a:off x="5292080" y="3219724"/>
                <a:ext cx="756000" cy="396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9752242-85EC-4AD1-8C21-09B56FE2C2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52120" y="3609020"/>
                <a:ext cx="432000" cy="864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76B6F6E-E188-4BA5-B724-2E0FE7E68C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112365" y="3200125"/>
                <a:ext cx="792000" cy="396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B0CEE14-675F-4176-AD3A-14979F916D6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948264" y="3212976"/>
                <a:ext cx="404747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1316C40-884D-454D-A8B7-4F4B1B7451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948264" y="3212976"/>
                <a:ext cx="0" cy="81009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E9911D3-B703-437C-8916-2D7BD2A434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353011" y="2326567"/>
                <a:ext cx="891396" cy="900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20DC3D3-7559-4AE5-B62F-A0C721102114}"/>
                  </a:ext>
                </a:extLst>
              </p:cNvPr>
              <p:cNvCxnSpPr/>
              <p:nvPr/>
            </p:nvCxnSpPr>
            <p:spPr bwMode="auto">
              <a:xfrm>
                <a:off x="6992971" y="4081433"/>
                <a:ext cx="756000" cy="396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D62A35-5575-4E90-8516-B6564638D5DA}"/>
                  </a:ext>
                </a:extLst>
              </p:cNvPr>
              <p:cNvSpPr txBox="1"/>
              <p:nvPr/>
            </p:nvSpPr>
            <p:spPr>
              <a:xfrm>
                <a:off x="4860032" y="2789203"/>
                <a:ext cx="3593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A</a:t>
                </a:r>
                <a:endPara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F770D18-B6BB-4F49-8429-904349645A2C}"/>
                  </a:ext>
                </a:extLst>
              </p:cNvPr>
              <p:cNvSpPr txBox="1"/>
              <p:nvPr/>
            </p:nvSpPr>
            <p:spPr>
              <a:xfrm>
                <a:off x="7812392" y="1916832"/>
                <a:ext cx="3593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B</a:t>
                </a:r>
                <a:endPara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9A068F-4328-4E22-B69A-265C57EAD0BC}"/>
                  </a:ext>
                </a:extLst>
              </p:cNvPr>
              <p:cNvSpPr txBox="1"/>
              <p:nvPr/>
            </p:nvSpPr>
            <p:spPr>
              <a:xfrm>
                <a:off x="7632694" y="4502194"/>
                <a:ext cx="3593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C</a:t>
                </a:r>
                <a:endPara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D227543-FD9F-4B90-82C3-75B20658107A}"/>
                  </a:ext>
                </a:extLst>
              </p:cNvPr>
              <p:cNvSpPr txBox="1"/>
              <p:nvPr/>
            </p:nvSpPr>
            <p:spPr>
              <a:xfrm>
                <a:off x="6565739" y="2768292"/>
                <a:ext cx="3593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D</a:t>
                </a:r>
                <a:endPara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FCE906-E7C2-4BC2-A8B7-F0B409ABA9C7}"/>
                  </a:ext>
                </a:extLst>
              </p:cNvPr>
              <p:cNvSpPr txBox="1"/>
              <p:nvPr/>
            </p:nvSpPr>
            <p:spPr>
              <a:xfrm>
                <a:off x="5488577" y="4520227"/>
                <a:ext cx="3593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E</a:t>
                </a:r>
                <a:endPara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43A34F6-0B78-44E5-AF74-740E1CEF600B}"/>
                  </a:ext>
                </a:extLst>
              </p:cNvPr>
              <p:cNvSpPr txBox="1"/>
              <p:nvPr/>
            </p:nvSpPr>
            <p:spPr>
              <a:xfrm>
                <a:off x="7390340" y="3159615"/>
                <a:ext cx="3593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F</a:t>
                </a:r>
                <a:endPara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DC96F31-B8B6-4867-896F-0E9541E1BF50}"/>
                  </a:ext>
                </a:extLst>
              </p:cNvPr>
              <p:cNvSpPr txBox="1"/>
              <p:nvPr/>
            </p:nvSpPr>
            <p:spPr>
              <a:xfrm>
                <a:off x="6588901" y="4016549"/>
                <a:ext cx="3593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H</a:t>
                </a:r>
                <a:endPara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024B0D6-ACD4-4F5B-9BBA-0056474B7E68}"/>
                  </a:ext>
                </a:extLst>
              </p:cNvPr>
              <p:cNvSpPr txBox="1"/>
              <p:nvPr/>
            </p:nvSpPr>
            <p:spPr>
              <a:xfrm>
                <a:off x="6073890" y="3575113"/>
                <a:ext cx="35939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G</a:t>
                </a:r>
                <a:endPara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60EE12B-A4E0-4EBE-9A4B-90D320D367E0}"/>
                </a:ext>
              </a:extLst>
            </p:cNvPr>
            <p:cNvCxnSpPr/>
            <p:nvPr/>
          </p:nvCxnSpPr>
          <p:spPr bwMode="auto">
            <a:xfrm>
              <a:off x="5209382" y="3380290"/>
              <a:ext cx="663528" cy="364659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4C3F88B8-7F04-4D40-9784-70B06B050ED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51779" y="3791901"/>
              <a:ext cx="360000" cy="684000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B8A6B9C-D8F8-4717-8064-5FB2A93F95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03851" y="3867851"/>
              <a:ext cx="324000" cy="684000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CA5F2D93-1FB5-4D4D-B8E2-C077C1E125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49823" y="3396227"/>
              <a:ext cx="628434" cy="325460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D30CECF-3068-4890-9337-5370A37023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88282" y="3400544"/>
              <a:ext cx="0" cy="630285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A290FE2-8CC6-44B8-B291-2E5F725C79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11136" y="4236709"/>
              <a:ext cx="661784" cy="355526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93821D1-78FA-497A-9F9F-2351F2350F7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062612" y="4068104"/>
              <a:ext cx="661784" cy="355526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6542151-E0BA-4A07-8FB5-F03D74AA9F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20603" y="3416821"/>
              <a:ext cx="0" cy="630285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A37226F-E66C-4F97-9088-EAFE4BF9D97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80739" y="2498602"/>
              <a:ext cx="751946" cy="756409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C33EC87-0F97-47DB-B35B-0FABE6592AB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012080" y="3345873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5FFFA09-2476-46AB-9F7B-A74BB1256E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09815" y="2345660"/>
              <a:ext cx="751946" cy="756409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A7E50F3-07E2-400F-A13C-3808F768054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954028" y="3147755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A2C86BD-D571-4D32-B334-FCAC319CB2C4}"/>
                </a:ext>
              </a:extLst>
            </p:cNvPr>
            <p:cNvCxnSpPr/>
            <p:nvPr/>
          </p:nvCxnSpPr>
          <p:spPr bwMode="auto">
            <a:xfrm>
              <a:off x="5314603" y="3163543"/>
              <a:ext cx="663528" cy="364659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FF6FB22A-022B-4C39-8527-7646E47D21D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07776" y="3170427"/>
              <a:ext cx="628434" cy="325460"/>
            </a:xfrm>
            <a:prstGeom prst="straightConnector1">
              <a:avLst/>
            </a:prstGeom>
            <a:solidFill>
              <a:schemeClr val="accent1"/>
            </a:solidFill>
            <a:ln w="17526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9A282C-EB5D-47A0-91B5-3C53785709B4}"/>
                </a:ext>
              </a:extLst>
            </p:cNvPr>
            <p:cNvSpPr txBox="1"/>
            <p:nvPr/>
          </p:nvSpPr>
          <p:spPr>
            <a:xfrm>
              <a:off x="4447107" y="3270421"/>
              <a:ext cx="77161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>
                  <a:solidFill>
                    <a:srgbClr val="00B0F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시작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32ED96F-2F78-4C51-B21B-A036D7ABA11E}"/>
              </a:ext>
            </a:extLst>
          </p:cNvPr>
          <p:cNvGrpSpPr/>
          <p:nvPr/>
        </p:nvGrpSpPr>
        <p:grpSpPr>
          <a:xfrm>
            <a:off x="4907188" y="1775671"/>
            <a:ext cx="3614242" cy="3018893"/>
            <a:chOff x="4860032" y="1916832"/>
            <a:chExt cx="3614242" cy="3018893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E681ADE5-049B-414A-ADFC-9934964CC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1559" y="2132856"/>
              <a:ext cx="3482715" cy="2439035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8236D92-357E-44EA-A249-812D73025260}"/>
                </a:ext>
              </a:extLst>
            </p:cNvPr>
            <p:cNvCxnSpPr/>
            <p:nvPr/>
          </p:nvCxnSpPr>
          <p:spPr bwMode="auto">
            <a:xfrm>
              <a:off x="5292080" y="3219724"/>
              <a:ext cx="756000" cy="39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15A6CA9-44FB-495C-9653-CA9BCB90E79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52120" y="3609020"/>
              <a:ext cx="432000" cy="864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03A3790-3963-43E9-809A-4A93CA5140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94916" y="3252321"/>
              <a:ext cx="1240795" cy="12387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E032D7A-0DEE-445D-97EC-D90DB88855C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30321" y="3223781"/>
              <a:ext cx="382070" cy="123402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95DD09F-4A31-4E36-9B53-82C53B830D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48264" y="3212976"/>
              <a:ext cx="0" cy="8100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BA0F8A7-4585-447A-B7D6-B5A1B8D0D4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53011" y="2326567"/>
              <a:ext cx="891396" cy="90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BA992B8-99C4-4736-99C2-250C760ABCBC}"/>
                </a:ext>
              </a:extLst>
            </p:cNvPr>
            <p:cNvCxnSpPr/>
            <p:nvPr/>
          </p:nvCxnSpPr>
          <p:spPr bwMode="auto">
            <a:xfrm>
              <a:off x="6992971" y="4081433"/>
              <a:ext cx="756000" cy="39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1E74015-971F-4072-BCF0-814B88720DB3}"/>
                </a:ext>
              </a:extLst>
            </p:cNvPr>
            <p:cNvSpPr txBox="1"/>
            <p:nvPr/>
          </p:nvSpPr>
          <p:spPr>
            <a:xfrm>
              <a:off x="4860032" y="2789203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CD682A-2DAF-4C69-BCEC-A3CDD7CBA00B}"/>
                </a:ext>
              </a:extLst>
            </p:cNvPr>
            <p:cNvSpPr txBox="1"/>
            <p:nvPr/>
          </p:nvSpPr>
          <p:spPr>
            <a:xfrm>
              <a:off x="7812392" y="1916832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767B6F-5579-41E7-8943-1879495BA4D6}"/>
                </a:ext>
              </a:extLst>
            </p:cNvPr>
            <p:cNvSpPr txBox="1"/>
            <p:nvPr/>
          </p:nvSpPr>
          <p:spPr>
            <a:xfrm>
              <a:off x="7632694" y="4502194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972E50D-7452-4EC9-B0FE-E9732F4B6E0A}"/>
                </a:ext>
              </a:extLst>
            </p:cNvPr>
            <p:cNvSpPr txBox="1"/>
            <p:nvPr/>
          </p:nvSpPr>
          <p:spPr>
            <a:xfrm>
              <a:off x="6565739" y="2768292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FB1807D-E0ED-4D9F-9768-E7939651CEB4}"/>
                </a:ext>
              </a:extLst>
            </p:cNvPr>
            <p:cNvSpPr txBox="1"/>
            <p:nvPr/>
          </p:nvSpPr>
          <p:spPr>
            <a:xfrm>
              <a:off x="5488577" y="4520227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EA0A757-E76D-47CC-8884-B7B0D5342CF0}"/>
                </a:ext>
              </a:extLst>
            </p:cNvPr>
            <p:cNvSpPr txBox="1"/>
            <p:nvPr/>
          </p:nvSpPr>
          <p:spPr>
            <a:xfrm>
              <a:off x="7076378" y="3169088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01EC138-3260-4A85-843F-4AF1140988CA}"/>
                </a:ext>
              </a:extLst>
            </p:cNvPr>
            <p:cNvSpPr txBox="1"/>
            <p:nvPr/>
          </p:nvSpPr>
          <p:spPr>
            <a:xfrm>
              <a:off x="6588901" y="4016549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FB1F5AE-43B6-4E0F-8EA8-7C7CD43EB3B6}"/>
                </a:ext>
              </a:extLst>
            </p:cNvPr>
            <p:cNvSpPr txBox="1"/>
            <p:nvPr/>
          </p:nvSpPr>
          <p:spPr>
            <a:xfrm>
              <a:off x="6073251" y="3252321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G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2E6F2A7-46AE-4544-A3BA-70533AD4DD8D}"/>
              </a:ext>
            </a:extLst>
          </p:cNvPr>
          <p:cNvCxnSpPr/>
          <p:nvPr/>
        </p:nvCxnSpPr>
        <p:spPr bwMode="auto">
          <a:xfrm>
            <a:off x="5316312" y="3195275"/>
            <a:ext cx="663528" cy="364659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719B561-EB8A-4F69-8DF0-66C5A6E3456A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8709" y="3606886"/>
            <a:ext cx="360000" cy="684000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285C4D5-7581-443B-AC30-DBA9FDFC67F6}"/>
              </a:ext>
            </a:extLst>
          </p:cNvPr>
          <p:cNvCxnSpPr>
            <a:cxnSpLocks/>
          </p:cNvCxnSpPr>
          <p:nvPr/>
        </p:nvCxnSpPr>
        <p:spPr bwMode="auto">
          <a:xfrm flipV="1">
            <a:off x="6912112" y="3318909"/>
            <a:ext cx="0" cy="630285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75A257F-FA5B-417E-9C54-CBB0EFB8B67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18066" y="4051694"/>
            <a:ext cx="661784" cy="355526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D9DF293-7560-4015-9DD8-610A7A92FA17}"/>
              </a:ext>
            </a:extLst>
          </p:cNvPr>
          <p:cNvCxnSpPr>
            <a:cxnSpLocks/>
          </p:cNvCxnSpPr>
          <p:nvPr/>
        </p:nvCxnSpPr>
        <p:spPr bwMode="auto">
          <a:xfrm flipH="1">
            <a:off x="7587669" y="2313587"/>
            <a:ext cx="751946" cy="756409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2562F2C-0A8B-4220-96D0-70D2FDFBB8E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59460" y="2126396"/>
            <a:ext cx="2802575" cy="811277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21CE1A5-2096-4257-B6EA-75C7BEA9E24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94718" y="3095750"/>
            <a:ext cx="368924" cy="1133707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7CB58C3-C129-462A-8C69-CB06E62C4D7E}"/>
              </a:ext>
            </a:extLst>
          </p:cNvPr>
          <p:cNvCxnSpPr>
            <a:cxnSpLocks/>
          </p:cNvCxnSpPr>
          <p:nvPr/>
        </p:nvCxnSpPr>
        <p:spPr bwMode="auto">
          <a:xfrm flipH="1">
            <a:off x="5872632" y="3375784"/>
            <a:ext cx="988301" cy="989982"/>
          </a:xfrm>
          <a:prstGeom prst="straightConnector1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D76034E-2975-4640-8348-018ECB7EDC32}"/>
              </a:ext>
            </a:extLst>
          </p:cNvPr>
          <p:cNvSpPr txBox="1"/>
          <p:nvPr/>
        </p:nvSpPr>
        <p:spPr>
          <a:xfrm>
            <a:off x="4554037" y="3085406"/>
            <a:ext cx="771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시작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C5CF2B6-B3FC-49D4-B2EF-BB1CD8E3B6DE}"/>
              </a:ext>
            </a:extLst>
          </p:cNvPr>
          <p:cNvGrpSpPr/>
          <p:nvPr/>
        </p:nvGrpSpPr>
        <p:grpSpPr>
          <a:xfrm>
            <a:off x="4714727" y="5214232"/>
            <a:ext cx="4155730" cy="411291"/>
            <a:chOff x="4572000" y="5231770"/>
            <a:chExt cx="4155730" cy="411291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9FB4B33-1EB4-42F5-9B16-D844E9D00110}"/>
                </a:ext>
              </a:extLst>
            </p:cNvPr>
            <p:cNvSpPr txBox="1"/>
            <p:nvPr/>
          </p:nvSpPr>
          <p:spPr>
            <a:xfrm>
              <a:off x="4572000" y="5231770"/>
              <a:ext cx="4155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 G E G D H C H D F B F D G A</a:t>
              </a:r>
              <a:endParaRPr 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8A15A95-376D-447A-B2D3-7210999E882E}"/>
                </a:ext>
              </a:extLst>
            </p:cNvPr>
            <p:cNvCxnSpPr/>
            <p:nvPr/>
          </p:nvCxnSpPr>
          <p:spPr bwMode="auto">
            <a:xfrm flipH="1">
              <a:off x="5558709" y="5263489"/>
              <a:ext cx="180000" cy="3708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B97FA40-354C-452E-BD5E-42D165E8D2FA}"/>
                </a:ext>
              </a:extLst>
            </p:cNvPr>
            <p:cNvCxnSpPr/>
            <p:nvPr/>
          </p:nvCxnSpPr>
          <p:spPr bwMode="auto">
            <a:xfrm flipH="1">
              <a:off x="6589878" y="5272240"/>
              <a:ext cx="180000" cy="3708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504E84B-16B8-43C4-998E-A1A6606344EC}"/>
                </a:ext>
              </a:extLst>
            </p:cNvPr>
            <p:cNvCxnSpPr/>
            <p:nvPr/>
          </p:nvCxnSpPr>
          <p:spPr bwMode="auto">
            <a:xfrm flipH="1">
              <a:off x="6838066" y="5272240"/>
              <a:ext cx="180000" cy="3708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2DB56474-0273-496A-9E32-8871EA934E4B}"/>
                </a:ext>
              </a:extLst>
            </p:cNvPr>
            <p:cNvCxnSpPr/>
            <p:nvPr/>
          </p:nvCxnSpPr>
          <p:spPr bwMode="auto">
            <a:xfrm flipH="1">
              <a:off x="7500434" y="5246414"/>
              <a:ext cx="180000" cy="3708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9BC0F07-F2A1-4ACA-874F-2F72F2B717D9}"/>
                </a:ext>
              </a:extLst>
            </p:cNvPr>
            <p:cNvCxnSpPr/>
            <p:nvPr/>
          </p:nvCxnSpPr>
          <p:spPr bwMode="auto">
            <a:xfrm flipH="1">
              <a:off x="7792718" y="5261059"/>
              <a:ext cx="180000" cy="3708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803B890A-9A24-4179-A208-C2BA54FCEAA3}"/>
                </a:ext>
              </a:extLst>
            </p:cNvPr>
            <p:cNvCxnSpPr/>
            <p:nvPr/>
          </p:nvCxnSpPr>
          <p:spPr bwMode="auto">
            <a:xfrm flipH="1">
              <a:off x="8054033" y="5246414"/>
              <a:ext cx="180000" cy="3708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7CA76CF-9DEA-4706-94AD-4F3791408980}"/>
              </a:ext>
            </a:extLst>
          </p:cNvPr>
          <p:cNvCxnSpPr>
            <a:cxnSpLocks/>
          </p:cNvCxnSpPr>
          <p:nvPr/>
        </p:nvCxnSpPr>
        <p:spPr bwMode="auto">
          <a:xfrm flipH="1">
            <a:off x="5325650" y="2160645"/>
            <a:ext cx="2974877" cy="9115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352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002E-4A55-47F9-9959-D120D35A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근사해 </a:t>
            </a:r>
            <a:r>
              <a:rPr lang="en-US" altLang="ko-KR" dirty="0"/>
              <a:t>vs. </a:t>
            </a:r>
            <a:r>
              <a:rPr lang="ko-KR" altLang="en-US" dirty="0"/>
              <a:t>최적해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2B5A1C-F158-41F3-93EA-F9028E0F4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FF83F7D-3DF0-4EDB-8EF0-D7E2492A552B}" type="slidenum">
              <a:rPr lang="en-US" altLang="ko-KR" smtClean="0"/>
              <a:pPr/>
              <a:t>15</a:t>
            </a:fld>
            <a:r>
              <a:rPr lang="en-US" altLang="ko-KR"/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C25240-DA74-4B56-9082-2095F83A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70" y="2141917"/>
            <a:ext cx="3482715" cy="243903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7078A58-0898-4100-BE3C-E20FB2BF4910}"/>
              </a:ext>
            </a:extLst>
          </p:cNvPr>
          <p:cNvCxnSpPr/>
          <p:nvPr/>
        </p:nvCxnSpPr>
        <p:spPr>
          <a:xfrm>
            <a:off x="5222285" y="3209828"/>
            <a:ext cx="447040" cy="1280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3C5E83-F57F-4F1E-95A4-8E8A3A506145}"/>
              </a:ext>
            </a:extLst>
          </p:cNvPr>
          <p:cNvCxnSpPr>
            <a:cxnSpLocks/>
          </p:cNvCxnSpPr>
          <p:nvPr/>
        </p:nvCxnSpPr>
        <p:spPr>
          <a:xfrm flipV="1">
            <a:off x="5669325" y="4073428"/>
            <a:ext cx="1290320" cy="4165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515221-62FA-4E75-96DC-BBA1B709AE03}"/>
              </a:ext>
            </a:extLst>
          </p:cNvPr>
          <p:cNvCxnSpPr>
            <a:cxnSpLocks/>
          </p:cNvCxnSpPr>
          <p:nvPr/>
        </p:nvCxnSpPr>
        <p:spPr>
          <a:xfrm>
            <a:off x="6959645" y="4073428"/>
            <a:ext cx="873760" cy="4165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0005A4-BC20-4636-9514-7422F1E6B58F}"/>
              </a:ext>
            </a:extLst>
          </p:cNvPr>
          <p:cNvCxnSpPr>
            <a:cxnSpLocks/>
          </p:cNvCxnSpPr>
          <p:nvPr/>
        </p:nvCxnSpPr>
        <p:spPr>
          <a:xfrm flipV="1">
            <a:off x="7788321" y="2407188"/>
            <a:ext cx="436880" cy="2082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D2107A-BC41-482F-B9C6-F2EA19779104}"/>
              </a:ext>
            </a:extLst>
          </p:cNvPr>
          <p:cNvCxnSpPr>
            <a:cxnSpLocks/>
          </p:cNvCxnSpPr>
          <p:nvPr/>
        </p:nvCxnSpPr>
        <p:spPr>
          <a:xfrm flipV="1">
            <a:off x="7396525" y="2407188"/>
            <a:ext cx="828676" cy="802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0BFD3C-B214-4EFA-B8A3-16FB91F41FBC}"/>
              </a:ext>
            </a:extLst>
          </p:cNvPr>
          <p:cNvCxnSpPr>
            <a:cxnSpLocks/>
          </p:cNvCxnSpPr>
          <p:nvPr/>
        </p:nvCxnSpPr>
        <p:spPr>
          <a:xfrm flipV="1">
            <a:off x="6118587" y="3178108"/>
            <a:ext cx="828676" cy="4787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03833E-A03D-4A36-8B29-E60B5D3D113A}"/>
              </a:ext>
            </a:extLst>
          </p:cNvPr>
          <p:cNvCxnSpPr>
            <a:cxnSpLocks/>
          </p:cNvCxnSpPr>
          <p:nvPr/>
        </p:nvCxnSpPr>
        <p:spPr>
          <a:xfrm>
            <a:off x="5254987" y="3209828"/>
            <a:ext cx="863600" cy="415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CEB797-425A-4A6F-B9E5-D6D2733006C7}"/>
              </a:ext>
            </a:extLst>
          </p:cNvPr>
          <p:cNvCxnSpPr>
            <a:cxnSpLocks/>
          </p:cNvCxnSpPr>
          <p:nvPr/>
        </p:nvCxnSpPr>
        <p:spPr>
          <a:xfrm>
            <a:off x="6960626" y="3196198"/>
            <a:ext cx="435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275F16-F1B2-432B-99A3-AC3EDF33B66B}"/>
              </a:ext>
            </a:extLst>
          </p:cNvPr>
          <p:cNvSpPr txBox="1"/>
          <p:nvPr/>
        </p:nvSpPr>
        <p:spPr>
          <a:xfrm>
            <a:off x="6156449" y="4886709"/>
            <a:ext cx="124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최적해</a:t>
            </a:r>
            <a:endParaRPr 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2682B4-21D2-402E-9A3D-AC81A9A1CB78}"/>
              </a:ext>
            </a:extLst>
          </p:cNvPr>
          <p:cNvSpPr txBox="1"/>
          <p:nvPr/>
        </p:nvSpPr>
        <p:spPr>
          <a:xfrm>
            <a:off x="1755320" y="5013176"/>
            <a:ext cx="124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근사해</a:t>
            </a:r>
            <a:endParaRPr 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011319-A37C-463B-8A75-3576A745C499}"/>
              </a:ext>
            </a:extLst>
          </p:cNvPr>
          <p:cNvSpPr txBox="1"/>
          <p:nvPr/>
        </p:nvSpPr>
        <p:spPr>
          <a:xfrm>
            <a:off x="4860645" y="2789203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02D8E0-186F-4D6B-AB61-32098462CB77}"/>
              </a:ext>
            </a:extLst>
          </p:cNvPr>
          <p:cNvSpPr txBox="1"/>
          <p:nvPr/>
        </p:nvSpPr>
        <p:spPr>
          <a:xfrm>
            <a:off x="7858292" y="1979484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BE147E-0056-4FB0-8E3E-CF7851EE1BCA}"/>
              </a:ext>
            </a:extLst>
          </p:cNvPr>
          <p:cNvSpPr txBox="1"/>
          <p:nvPr/>
        </p:nvSpPr>
        <p:spPr>
          <a:xfrm>
            <a:off x="7633307" y="4502194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E109A-8D5C-46F9-9002-5E2D2E1B6A17}"/>
              </a:ext>
            </a:extLst>
          </p:cNvPr>
          <p:cNvSpPr txBox="1"/>
          <p:nvPr/>
        </p:nvSpPr>
        <p:spPr>
          <a:xfrm>
            <a:off x="6566352" y="2768292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216465-6AFC-4942-8A8E-62137DD2DC52}"/>
              </a:ext>
            </a:extLst>
          </p:cNvPr>
          <p:cNvSpPr txBox="1"/>
          <p:nvPr/>
        </p:nvSpPr>
        <p:spPr>
          <a:xfrm>
            <a:off x="5489190" y="4520227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D16C38-937D-4C56-A2E5-D5952C0E8B5F}"/>
              </a:ext>
            </a:extLst>
          </p:cNvPr>
          <p:cNvSpPr txBox="1"/>
          <p:nvPr/>
        </p:nvSpPr>
        <p:spPr>
          <a:xfrm>
            <a:off x="7390953" y="3159615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B68767-1B67-4F62-A01C-89588DF62406}"/>
              </a:ext>
            </a:extLst>
          </p:cNvPr>
          <p:cNvSpPr txBox="1"/>
          <p:nvPr/>
        </p:nvSpPr>
        <p:spPr>
          <a:xfrm>
            <a:off x="6589514" y="4016549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DF36EB-0852-45C5-96B6-1DF8C14B6C0F}"/>
              </a:ext>
            </a:extLst>
          </p:cNvPr>
          <p:cNvSpPr txBox="1"/>
          <p:nvPr/>
        </p:nvSpPr>
        <p:spPr>
          <a:xfrm>
            <a:off x="6074503" y="3575113"/>
            <a:ext cx="359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C5E8F2A-CA35-4C2E-BAD9-C1C96401BDB1}"/>
              </a:ext>
            </a:extLst>
          </p:cNvPr>
          <p:cNvGrpSpPr/>
          <p:nvPr/>
        </p:nvGrpSpPr>
        <p:grpSpPr>
          <a:xfrm>
            <a:off x="500445" y="1898799"/>
            <a:ext cx="3614242" cy="3018893"/>
            <a:chOff x="4860032" y="1916832"/>
            <a:chExt cx="3614242" cy="301889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AC3B315-6386-453C-A617-E1F9F82ED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1559" y="2132856"/>
              <a:ext cx="3482715" cy="2439035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92AD3C-76AD-468A-9835-06CC0C8A3399}"/>
                </a:ext>
              </a:extLst>
            </p:cNvPr>
            <p:cNvCxnSpPr/>
            <p:nvPr/>
          </p:nvCxnSpPr>
          <p:spPr bwMode="auto">
            <a:xfrm>
              <a:off x="5292080" y="3219724"/>
              <a:ext cx="756000" cy="39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1B2C5DE-A583-425F-93F2-ADCF5083727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52120" y="3609020"/>
              <a:ext cx="432000" cy="864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F8DF181-3D95-4467-84C9-5BE42D6A23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94916" y="3252321"/>
              <a:ext cx="1240795" cy="12387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7D18739-D095-4B50-BF7C-7DF5E1F8F96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30321" y="3223781"/>
              <a:ext cx="382070" cy="123402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E7E9726-3846-4003-BE4E-ADA94FB74C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48264" y="3212976"/>
              <a:ext cx="0" cy="8100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45FBB8B-D064-4B87-9B43-C4FD656AD42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53011" y="2326567"/>
              <a:ext cx="891396" cy="90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73AA337-F827-4F8E-9CAE-E96103E7347D}"/>
                </a:ext>
              </a:extLst>
            </p:cNvPr>
            <p:cNvCxnSpPr/>
            <p:nvPr/>
          </p:nvCxnSpPr>
          <p:spPr bwMode="auto">
            <a:xfrm>
              <a:off x="6992971" y="4081433"/>
              <a:ext cx="756000" cy="396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32BAF76-8BDC-48FF-B86E-6EA96BD1F310}"/>
                </a:ext>
              </a:extLst>
            </p:cNvPr>
            <p:cNvSpPr txBox="1"/>
            <p:nvPr/>
          </p:nvSpPr>
          <p:spPr>
            <a:xfrm>
              <a:off x="4860032" y="2789203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06F44D-457D-4827-B8CA-B6633AC0EFB3}"/>
                </a:ext>
              </a:extLst>
            </p:cNvPr>
            <p:cNvSpPr txBox="1"/>
            <p:nvPr/>
          </p:nvSpPr>
          <p:spPr>
            <a:xfrm>
              <a:off x="7812392" y="1916832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647AD3-70C0-4986-A02E-BEAAD712B256}"/>
                </a:ext>
              </a:extLst>
            </p:cNvPr>
            <p:cNvSpPr txBox="1"/>
            <p:nvPr/>
          </p:nvSpPr>
          <p:spPr>
            <a:xfrm>
              <a:off x="7632694" y="4502194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C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D98044-014D-4D14-B32B-CA7D3F51B522}"/>
                </a:ext>
              </a:extLst>
            </p:cNvPr>
            <p:cNvSpPr txBox="1"/>
            <p:nvPr/>
          </p:nvSpPr>
          <p:spPr>
            <a:xfrm>
              <a:off x="6565739" y="2768292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D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43C251-9F60-4C15-98B8-222F8283C78B}"/>
                </a:ext>
              </a:extLst>
            </p:cNvPr>
            <p:cNvSpPr txBox="1"/>
            <p:nvPr/>
          </p:nvSpPr>
          <p:spPr>
            <a:xfrm>
              <a:off x="5488577" y="4520227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E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46B9B2-4081-4D65-B4B4-32F44272DD5A}"/>
                </a:ext>
              </a:extLst>
            </p:cNvPr>
            <p:cNvSpPr txBox="1"/>
            <p:nvPr/>
          </p:nvSpPr>
          <p:spPr>
            <a:xfrm>
              <a:off x="7076378" y="3169088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2F92098-8757-49FC-ACC0-58D9CB11DB55}"/>
                </a:ext>
              </a:extLst>
            </p:cNvPr>
            <p:cNvSpPr txBox="1"/>
            <p:nvPr/>
          </p:nvSpPr>
          <p:spPr>
            <a:xfrm>
              <a:off x="6588901" y="4016549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H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3D3E83-A851-41E1-93E4-481E7854E02E}"/>
                </a:ext>
              </a:extLst>
            </p:cNvPr>
            <p:cNvSpPr txBox="1"/>
            <p:nvPr/>
          </p:nvSpPr>
          <p:spPr>
            <a:xfrm>
              <a:off x="6073251" y="3252321"/>
              <a:ext cx="3593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G</a:t>
              </a:r>
              <a:endPara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6ED2992-8DB7-4A05-AA83-52D18B57D3E3}"/>
              </a:ext>
            </a:extLst>
          </p:cNvPr>
          <p:cNvCxnSpPr>
            <a:cxnSpLocks/>
          </p:cNvCxnSpPr>
          <p:nvPr/>
        </p:nvCxnSpPr>
        <p:spPr bwMode="auto">
          <a:xfrm flipH="1">
            <a:off x="918907" y="2283773"/>
            <a:ext cx="2974877" cy="9115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9106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18CC8854-6E18-4F20-B131-AF39C3BB2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1A99E79E-9014-461D-9503-65B94BDCF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/>
              <a:t>Line 1</a:t>
            </a:r>
          </a:p>
          <a:p>
            <a:pPr lvl="1">
              <a:defRPr/>
            </a:pPr>
            <a:r>
              <a:rPr lang="ko-KR" altLang="en-US" sz="2000" dirty="0" err="1"/>
              <a:t>크러스컬</a:t>
            </a:r>
            <a:r>
              <a:rPr lang="ko-KR" altLang="en-US" sz="2000" dirty="0"/>
              <a:t> 알고리즘</a:t>
            </a:r>
            <a:r>
              <a:rPr lang="en-US" altLang="ko-KR" sz="2000" dirty="0"/>
              <a:t>: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sz="20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mlogm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dirty="0"/>
              <a:t>,  m</a:t>
            </a:r>
            <a:r>
              <a:rPr lang="ko-KR" altLang="en-US" sz="2000" dirty="0"/>
              <a:t>은 간선의 수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 err="1"/>
              <a:t>프림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: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sz="20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 dirty="0"/>
              <a:t>,  n</a:t>
            </a:r>
            <a:r>
              <a:rPr lang="ko-KR" altLang="en-US" sz="2000" dirty="0"/>
              <a:t>은 점의 수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Line 2</a:t>
            </a:r>
          </a:p>
          <a:p>
            <a:pPr lvl="1">
              <a:defRPr/>
            </a:pPr>
            <a:r>
              <a:rPr lang="ko-KR" altLang="en-US" sz="2000" dirty="0"/>
              <a:t>트리 간선을 따라서 도시 방문 순서를 찾는 데는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O(n) </a:t>
            </a:r>
            <a:r>
              <a:rPr lang="ko-KR" altLang="en-US" sz="2000" dirty="0"/>
              <a:t>시간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왜냐하면 트리의 간선 수가 </a:t>
            </a:r>
            <a:r>
              <a:rPr lang="en-US" altLang="ko-KR" sz="2000" dirty="0"/>
              <a:t>(n-1)</a:t>
            </a:r>
            <a:r>
              <a:rPr lang="ko-KR" altLang="en-US" sz="2000" dirty="0"/>
              <a:t>이기 때문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Line 3</a:t>
            </a:r>
          </a:p>
          <a:p>
            <a:pPr lvl="1">
              <a:defRPr/>
            </a:pPr>
            <a:r>
              <a:rPr lang="ko-KR" altLang="en-US" sz="2000" dirty="0"/>
              <a:t>방문 순서를 따라가며</a:t>
            </a:r>
            <a:r>
              <a:rPr lang="en-US" altLang="ko-KR" sz="2000" dirty="0"/>
              <a:t> </a:t>
            </a:r>
            <a:r>
              <a:rPr lang="ko-KR" altLang="en-US" sz="2000" dirty="0"/>
              <a:t>단순히 중복된 도시를 제거하므로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O(n)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endParaRPr lang="en-US" altLang="ko-KR" sz="2000" dirty="0"/>
          </a:p>
          <a:p>
            <a:pPr>
              <a:defRPr/>
            </a:pPr>
            <a:r>
              <a:rPr lang="ko-KR" altLang="en-US" sz="2400" dirty="0"/>
              <a:t>시간 복잡도</a:t>
            </a:r>
            <a:r>
              <a:rPr lang="en-US" altLang="ko-KR" sz="2400" dirty="0"/>
              <a:t>: </a:t>
            </a:r>
            <a:r>
              <a:rPr lang="ko-KR" altLang="en-US" sz="2200" dirty="0" err="1"/>
              <a:t>크러스컬</a:t>
            </a:r>
            <a:r>
              <a:rPr lang="ko-KR" altLang="en-US" sz="2200" dirty="0"/>
              <a:t> 또는 </a:t>
            </a:r>
            <a:r>
              <a:rPr lang="ko-KR" altLang="en-US" sz="2200" dirty="0" err="1"/>
              <a:t>프림</a:t>
            </a:r>
            <a:r>
              <a:rPr lang="ko-KR" altLang="en-US" sz="2200" dirty="0"/>
              <a:t> 알고리즘의 시간 복잡도</a:t>
            </a: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D7A786-A3FB-4257-B612-E8A50B5AA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090444E-D3C0-49D9-9281-87DBF47CD564}" type="slidenum">
              <a:rPr lang="en-US" altLang="ko-KR" sz="1200">
                <a:latin typeface="Tahoma" panose="020B0604030504040204" pitchFamily="34" charset="0"/>
              </a:rPr>
              <a:pPr/>
              <a:t>16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F813E9A9-5378-40D8-A5CC-84880977E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근사 비율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4A997125-9486-429E-AC1B-AFE7FB02E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여행자 문제의 최적해를 실질적으로 알 수 없으므로</a:t>
            </a:r>
            <a:r>
              <a:rPr lang="en-US" altLang="ko-KR" sz="2400" dirty="0"/>
              <a:t>, </a:t>
            </a:r>
            <a:r>
              <a:rPr lang="en-US" altLang="ko-KR" sz="2400" u="sng" dirty="0"/>
              <a:t>‘</a:t>
            </a:r>
            <a:r>
              <a:rPr lang="ko-KR" altLang="en-US" sz="2400" u="sng" dirty="0"/>
              <a:t>간접적인’ 최적해인 </a:t>
            </a:r>
            <a:r>
              <a:rPr lang="en-US" altLang="ko-KR" sz="2400" u="sng" dirty="0"/>
              <a:t>MST</a:t>
            </a:r>
            <a:r>
              <a:rPr lang="ko-KR" altLang="en-US" sz="2400" u="sng" dirty="0"/>
              <a:t> 간선의 가중치의 합</a:t>
            </a:r>
            <a:r>
              <a:rPr lang="en-US" altLang="ko-KR" sz="2400" u="sng" dirty="0"/>
              <a:t>(</a:t>
            </a:r>
            <a:r>
              <a:rPr lang="en-US" altLang="ko-KR" sz="2400" u="sng" dirty="0">
                <a:solidFill>
                  <a:srgbClr val="00B0F0"/>
                </a:solidFill>
              </a:rPr>
              <a:t>M</a:t>
            </a:r>
            <a:r>
              <a:rPr lang="en-US" altLang="ko-KR" sz="2400" u="sng" dirty="0"/>
              <a:t>)</a:t>
            </a:r>
            <a:r>
              <a:rPr lang="ko-KR" altLang="en-US" sz="2400" dirty="0"/>
              <a:t>을 최적해의 값으로 활용</a:t>
            </a:r>
            <a:endParaRPr lang="en-US" altLang="ko-KR" sz="2400" dirty="0"/>
          </a:p>
          <a:p>
            <a:pPr lvl="1"/>
            <a:r>
              <a:rPr lang="ko-KR" altLang="en-US" sz="2400" dirty="0"/>
              <a:t>왜냐하면 실제의 최적해의 값이 </a:t>
            </a:r>
            <a:r>
              <a:rPr lang="en-US" altLang="ko-KR" sz="2400" dirty="0"/>
              <a:t>M</a:t>
            </a:r>
            <a:r>
              <a:rPr lang="ko-KR" altLang="en-US" sz="2400" dirty="0"/>
              <a:t>보다 항상 크기 때문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r>
              <a:rPr lang="en-US" altLang="ko-KR" sz="2400" dirty="0" err="1"/>
              <a:t>Approx_MST_TSP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알고리즘이 계산한 근사해의 값은 </a:t>
            </a:r>
            <a:r>
              <a:rPr lang="en-US" altLang="ko-KR" sz="2400" dirty="0" err="1"/>
              <a:t>2M</a:t>
            </a:r>
            <a:r>
              <a:rPr lang="ko-KR" altLang="en-US" sz="2400" dirty="0"/>
              <a:t>보다는 크지 않다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dirty="0"/>
              <a:t>Line 2</a:t>
            </a:r>
            <a:r>
              <a:rPr lang="ko-KR" altLang="en-US" dirty="0"/>
              <a:t>에서 </a:t>
            </a:r>
            <a:r>
              <a:rPr lang="en-US" altLang="ko-KR" dirty="0"/>
              <a:t>MST</a:t>
            </a:r>
            <a:r>
              <a:rPr lang="ko-KR" altLang="en-US" dirty="0"/>
              <a:t>의 간선을 따라서 도시 방문 순서를 찾을 때 각 간선이 정확히 </a:t>
            </a:r>
            <a:r>
              <a:rPr lang="en-US" altLang="ko-KR" dirty="0"/>
              <a:t>2</a:t>
            </a:r>
            <a:r>
              <a:rPr lang="ko-KR" altLang="en-US" dirty="0"/>
              <a:t>번 사용되었으므로 경로의 총 길이는 </a:t>
            </a:r>
            <a:r>
              <a:rPr lang="en-US" altLang="ko-KR" dirty="0"/>
              <a:t>2M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E9CB15-C3A1-41B1-8AB6-1E600DE18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E8B90EA-0247-4D97-BA6E-937DEA56C771}" type="slidenum">
              <a:rPr lang="en-US" altLang="ko-KR" sz="1200">
                <a:latin typeface="Tahoma" panose="020B0604030504040204" pitchFamily="34" charset="0"/>
              </a:rPr>
              <a:pPr/>
              <a:t>17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24308D20-ADE2-40A1-916C-6B492DFA2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근사 비율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292767D9-309E-4A22-9775-980C5BDD22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Line 3</a:t>
            </a:r>
            <a:r>
              <a:rPr lang="ko-KR" altLang="en-US" dirty="0"/>
              <a:t>에서는 삼각 부등식의 원리를 이용하여 지름길로 도시 방문 순서를 만들기 때문에</a:t>
            </a:r>
            <a:r>
              <a:rPr lang="en-US" altLang="ko-KR" dirty="0"/>
              <a:t>, </a:t>
            </a:r>
            <a:r>
              <a:rPr lang="ko-KR" altLang="en-US" dirty="0"/>
              <a:t>이전 도시 방문 순서에 따른 경로의 길이보다 새로운 도시 방문 순서에 따른 경로의 길이가 더 짧다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따라서 이 알고리즘의 근사비율은 </a:t>
            </a:r>
            <a:r>
              <a:rPr lang="en-US" altLang="ko-KR" sz="2400" dirty="0"/>
              <a:t>2M/M = 2.0</a:t>
            </a:r>
            <a:r>
              <a:rPr lang="ko-KR" altLang="en-US" sz="2400" dirty="0"/>
              <a:t>보다 크지 않다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400" dirty="0"/>
              <a:t>근사해의 값이 최적해의 값의 </a:t>
            </a:r>
            <a:r>
              <a:rPr lang="en-US" altLang="ko-KR" sz="2400" dirty="0"/>
              <a:t>2</a:t>
            </a:r>
            <a:r>
              <a:rPr lang="ko-KR" altLang="en-US" sz="2400" dirty="0"/>
              <a:t>배를 넘지 않는다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31DC9-4660-4ACD-82C8-94756031F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D004C33-A278-4054-A0F6-DD23E4A066E5}" type="slidenum">
              <a:rPr lang="en-US" altLang="ko-KR" sz="1200">
                <a:latin typeface="Tahoma" panose="020B0604030504040204" pitchFamily="34" charset="0"/>
              </a:rPr>
              <a:pPr/>
              <a:t>18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6B926210-DB33-4C24-B1E2-C80F11688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/>
              <a:t>정점 커버 문제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F1094873-19EC-4EAD-9482-2EB95B95FA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정점 커버 </a:t>
            </a:r>
            <a:r>
              <a:rPr lang="en-US" altLang="ko-KR" sz="2400" dirty="0"/>
              <a:t>(Vertex Cover)</a:t>
            </a:r>
          </a:p>
          <a:p>
            <a:pPr lvl="1"/>
            <a:r>
              <a:rPr lang="ko-KR" altLang="en-US" sz="2400" dirty="0"/>
              <a:t>주어진 그래프 </a:t>
            </a:r>
            <a:r>
              <a:rPr lang="en-US" altLang="ko-KR" sz="2400" dirty="0"/>
              <a:t>G=(V, E)</a:t>
            </a:r>
            <a:r>
              <a:rPr lang="ko-KR" altLang="en-US" sz="2400" dirty="0"/>
              <a:t>에서 각 간선의 양 끝점들 중에서 적어도 하나의 끝점을 포함하는 점들의 집합들 중에서 최소 크기의 집합을 찾는 문제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r>
              <a:rPr lang="ko-KR" altLang="en-US" sz="2400" dirty="0"/>
              <a:t>그래프의 모든 간선이 정점 커버에 속한 점에 인접해 있다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정점 커버에 속한 점들로 그래프의 모든 간선을 ‘</a:t>
            </a:r>
            <a:r>
              <a:rPr lang="ko-KR" altLang="en-US" sz="2400" dirty="0" err="1"/>
              <a:t>커버’하는</a:t>
            </a:r>
            <a:r>
              <a:rPr lang="ko-KR" altLang="en-US" sz="2400" dirty="0"/>
              <a:t> 것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CB117-0736-4D40-82CB-4D7AE953D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65441D3-3904-4057-B6AB-1B573BAF3AE6}" type="slidenum">
              <a:rPr lang="en-US" altLang="ko-KR" sz="1200">
                <a:latin typeface="Tahoma" panose="020B0604030504040204" pitchFamily="34" charset="0"/>
              </a:rPr>
              <a:pPr/>
              <a:t>19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3B8AC-B2FE-49F5-9670-E3B55E5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A485-D841-401B-9DDF-DBA19757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7512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8.1 </a:t>
            </a:r>
            <a:r>
              <a:rPr lang="ko-KR" altLang="en-US" dirty="0"/>
              <a:t>여행자 문제</a:t>
            </a:r>
          </a:p>
          <a:p>
            <a:pPr marL="0" indent="0">
              <a:buNone/>
            </a:pPr>
            <a:r>
              <a:rPr lang="en-US" altLang="ko-KR" dirty="0"/>
              <a:t>8.2 </a:t>
            </a:r>
            <a:r>
              <a:rPr lang="ko-KR" altLang="en-US" dirty="0"/>
              <a:t>정점 커버 문제</a:t>
            </a:r>
          </a:p>
          <a:p>
            <a:pPr marL="0" indent="0">
              <a:buNone/>
            </a:pPr>
            <a:r>
              <a:rPr lang="en-US" altLang="ko-KR" dirty="0"/>
              <a:t>8.3 </a:t>
            </a:r>
            <a:r>
              <a:rPr lang="ko-KR" altLang="en-US" dirty="0"/>
              <a:t>통 채우기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8.4 </a:t>
            </a:r>
            <a:r>
              <a:rPr lang="ko-KR" altLang="en-US" dirty="0"/>
              <a:t>작업 스케줄링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8.5 </a:t>
            </a:r>
            <a:r>
              <a:rPr lang="ko-KR" altLang="en-US"/>
              <a:t>클러스터링 문제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24BEF-A40D-4220-948C-21803440D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49F2DEC-EC42-4636-8D02-31596CFDBC9E}" type="slidenum">
              <a:rPr lang="en-US" altLang="ko-KR" smtClean="0"/>
              <a:pPr/>
              <a:t>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940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CE5EB7C3-0970-49DD-ADFD-F2643F943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예제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F3F30D14-2DEF-4F65-8500-81EED69C1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spcAft>
                <a:spcPts val="1200"/>
              </a:spcAft>
              <a:defRPr/>
            </a:pPr>
            <a:r>
              <a:rPr lang="ko-KR" altLang="en-US" sz="2400" dirty="0"/>
              <a:t>위의 그래프에서 </a:t>
            </a:r>
            <a:r>
              <a:rPr lang="en-US" altLang="ko-KR" sz="2400" dirty="0"/>
              <a:t>{1, 2, 3}, {1, 2}, {1, 3}, {2, 3}, {1}</a:t>
            </a:r>
            <a:r>
              <a:rPr lang="ko-KR" altLang="en-US" sz="2400" dirty="0"/>
              <a:t>이 각각 정점 커버</a:t>
            </a:r>
            <a:endParaRPr lang="en-US" altLang="ko-KR" sz="2400" dirty="0"/>
          </a:p>
          <a:p>
            <a:pPr>
              <a:spcAft>
                <a:spcPts val="1200"/>
              </a:spcAft>
              <a:defRPr/>
            </a:pPr>
            <a:r>
              <a:rPr lang="en-US" altLang="ko-KR" sz="2400" dirty="0"/>
              <a:t>{2} </a:t>
            </a:r>
            <a:r>
              <a:rPr lang="ko-KR" altLang="en-US" sz="2400" dirty="0"/>
              <a:t>또는 </a:t>
            </a:r>
            <a:r>
              <a:rPr lang="en-US" altLang="ko-KR" sz="2400" dirty="0"/>
              <a:t>{3}</a:t>
            </a:r>
            <a:r>
              <a:rPr lang="ko-KR" altLang="en-US" sz="2400" dirty="0"/>
              <a:t>은 정점 커버가 아니다</a:t>
            </a:r>
            <a:r>
              <a:rPr lang="en-US" altLang="ko-KR" sz="2400" dirty="0"/>
              <a:t>. </a:t>
            </a:r>
          </a:p>
          <a:p>
            <a:pPr lvl="1">
              <a:spcAft>
                <a:spcPts val="1200"/>
              </a:spcAft>
              <a:defRPr/>
            </a:pPr>
            <a:r>
              <a:rPr lang="en-US" altLang="ko-KR" sz="2000" dirty="0"/>
              <a:t>{2}</a:t>
            </a:r>
            <a:r>
              <a:rPr lang="ko-KR" altLang="en-US" sz="2000" dirty="0"/>
              <a:t>는 간선 </a:t>
            </a:r>
            <a:r>
              <a:rPr lang="en-US" altLang="ko-KR" sz="2000" dirty="0"/>
              <a:t>(1, 3)</a:t>
            </a:r>
            <a:r>
              <a:rPr lang="ko-KR" altLang="en-US" sz="2000" dirty="0"/>
              <a:t>을 커버하지 못하고</a:t>
            </a:r>
            <a:r>
              <a:rPr lang="en-US" altLang="ko-KR" sz="2000" dirty="0"/>
              <a:t>, </a:t>
            </a:r>
          </a:p>
          <a:p>
            <a:pPr lvl="1">
              <a:spcAft>
                <a:spcPts val="1200"/>
              </a:spcAft>
              <a:defRPr/>
            </a:pPr>
            <a:r>
              <a:rPr lang="en-US" altLang="ko-KR" sz="2000" dirty="0"/>
              <a:t>{3}</a:t>
            </a:r>
            <a:r>
              <a:rPr lang="ko-KR" altLang="en-US" sz="2000" dirty="0"/>
              <a:t>은 간선 </a:t>
            </a:r>
            <a:r>
              <a:rPr lang="en-US" altLang="ko-KR" sz="2000" dirty="0"/>
              <a:t>(1, 2)</a:t>
            </a:r>
            <a:r>
              <a:rPr lang="ko-KR" altLang="en-US" sz="2000" dirty="0"/>
              <a:t>를 커버하지 못한다</a:t>
            </a:r>
            <a:r>
              <a:rPr lang="en-US" altLang="ko-KR" sz="2000" dirty="0"/>
              <a:t>.</a:t>
            </a:r>
          </a:p>
          <a:p>
            <a:pPr>
              <a:spcAft>
                <a:spcPts val="1200"/>
              </a:spcAft>
              <a:defRPr/>
            </a:pPr>
            <a:r>
              <a:rPr lang="ko-KR" altLang="en-US" sz="2400" dirty="0"/>
              <a:t>정점 커버 문제의 해는 </a:t>
            </a:r>
            <a:r>
              <a:rPr lang="en-US" altLang="ko-KR" sz="2400" dirty="0"/>
              <a:t>{1}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7091B-227C-49A6-A83D-D79B391A1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2F7385A-E691-4E9C-83B6-7057DCF74DB9}" type="slidenum">
              <a:rPr lang="en-US" altLang="ko-KR" sz="1200">
                <a:latin typeface="Tahoma" panose="020B0604030504040204" pitchFamily="34" charset="0"/>
              </a:rPr>
              <a:pPr/>
              <a:t>20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0485" name="_x191097624" descr="EMB000012f81b45">
            <a:extLst>
              <a:ext uri="{FF2B5EF4-FFF2-40B4-BE49-F238E27FC236}">
                <a16:creationId xmlns:a16="http://schemas.microsoft.com/office/drawing/2014/main" id="{3F83A9D0-1AD9-4771-A14F-00F11AA4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340768"/>
            <a:ext cx="259873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69D1C0FE-38BB-4482-AB1D-B865BBCCB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커버의 의미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D2267F2F-CE16-443E-B7DD-94B940EAD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G</a:t>
            </a:r>
            <a:r>
              <a:rPr lang="ko-KR" altLang="en-US" sz="2400" dirty="0"/>
              <a:t>는 어느 건물의 내부도면</a:t>
            </a:r>
            <a:endParaRPr lang="en-US" altLang="ko-KR" sz="2400" dirty="0"/>
          </a:p>
          <a:p>
            <a:r>
              <a:rPr lang="ko-KR" altLang="en-US" sz="2400" dirty="0"/>
              <a:t>건물의 모든 복도를 감시하기 위해 가장 적은 수의 </a:t>
            </a:r>
            <a:r>
              <a:rPr lang="en-US" altLang="ko-KR" sz="2400" dirty="0"/>
              <a:t>CCTV </a:t>
            </a:r>
            <a:r>
              <a:rPr lang="ko-KR" altLang="en-US" sz="2400" dirty="0"/>
              <a:t>카메라를 설치하려고 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대의 카메라를 각각 점 </a:t>
            </a:r>
            <a:r>
              <a:rPr lang="en-US" altLang="ko-KR" sz="2400" dirty="0"/>
              <a:t>1, 5, 6</a:t>
            </a:r>
            <a:r>
              <a:rPr lang="ko-KR" altLang="en-US" sz="2400" dirty="0"/>
              <a:t>에 설치하면 모든 복도 </a:t>
            </a:r>
            <a:r>
              <a:rPr lang="en-US" altLang="ko-KR" sz="2400" dirty="0"/>
              <a:t>(</a:t>
            </a:r>
            <a:r>
              <a:rPr lang="ko-KR" altLang="en-US" sz="2400" dirty="0"/>
              <a:t>간선</a:t>
            </a:r>
            <a:r>
              <a:rPr lang="en-US" altLang="ko-KR" sz="2400" dirty="0"/>
              <a:t>)</a:t>
            </a:r>
            <a:r>
              <a:rPr lang="ko-KR" altLang="en-US" sz="2400" dirty="0"/>
              <a:t>을 ‘</a:t>
            </a:r>
            <a:r>
              <a:rPr lang="ko-KR" altLang="en-US" sz="2400" dirty="0" err="1"/>
              <a:t>커버’한다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2414D-3B08-4E5A-B904-1D4F65075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169F3F6-B94A-4D59-AE4A-4488B13AE7CF}" type="slidenum">
              <a:rPr lang="en-US" altLang="ko-KR" sz="1200">
                <a:latin typeface="Tahoma" panose="020B0604030504040204" pitchFamily="34" charset="0"/>
              </a:rPr>
              <a:pPr/>
              <a:t>21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1509" name="_x191097704" descr="EMB000012f81b4d">
            <a:extLst>
              <a:ext uri="{FF2B5EF4-FFF2-40B4-BE49-F238E27FC236}">
                <a16:creationId xmlns:a16="http://schemas.microsoft.com/office/drawing/2014/main" id="{B1CF5462-DFC1-444E-965A-41CF22474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8459787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91E5E-40A0-40E3-BA8D-42B76EAF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 </a:t>
            </a:r>
            <a:r>
              <a:rPr lang="ko-KR" altLang="en-US" dirty="0"/>
              <a:t>커버로 해결하기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CF1F8-004D-414F-B327-EE141BAF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 커버 </a:t>
            </a:r>
            <a:r>
              <a:rPr lang="en-US" altLang="ko-KR" dirty="0"/>
              <a:t>(Set Cover)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원소를 가진 집합 </a:t>
            </a:r>
            <a:r>
              <a:rPr lang="en-US" altLang="ko-KR" dirty="0"/>
              <a:t>U</a:t>
            </a:r>
            <a:r>
              <a:rPr lang="ko-KR" altLang="en-US" dirty="0"/>
              <a:t>가 있고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U</a:t>
            </a:r>
            <a:r>
              <a:rPr lang="ko-KR" altLang="en-US" dirty="0"/>
              <a:t>의 부분집합들을 원소로 하는 집합 </a:t>
            </a:r>
            <a:r>
              <a:rPr lang="en-US" altLang="ko-KR" dirty="0"/>
              <a:t>F</a:t>
            </a:r>
            <a:r>
              <a:rPr lang="ko-KR" altLang="en-US" dirty="0"/>
              <a:t>가 주어질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F</a:t>
            </a:r>
            <a:r>
              <a:rPr lang="ko-KR" altLang="en-US" dirty="0"/>
              <a:t>의 원소들인 집합들 중에서 어떤 집합들을 선택하여 </a:t>
            </a:r>
            <a:r>
              <a:rPr lang="ko-KR" altLang="en-US" dirty="0" err="1"/>
              <a:t>합집합하면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ko-KR" altLang="en-US" dirty="0"/>
              <a:t>와 같게 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집합 </a:t>
            </a:r>
            <a:r>
              <a:rPr lang="en-US" altLang="ko-KR" dirty="0"/>
              <a:t>F</a:t>
            </a:r>
            <a:r>
              <a:rPr lang="ko-KR" altLang="en-US" dirty="0"/>
              <a:t>에서 선택하는 집합들의 수를 최소화하는 문제</a:t>
            </a:r>
            <a:endParaRPr lang="en-US" altLang="ko-KR" dirty="0"/>
          </a:p>
          <a:p>
            <a:pPr>
              <a:spcBef>
                <a:spcPts val="2400"/>
              </a:spcBef>
            </a:pPr>
            <a:r>
              <a:rPr lang="ko-KR" altLang="en-US" dirty="0"/>
              <a:t>정점 커버 문제의 입력 그래프를 집합 커버 문제의 입력으로 변환하여 </a:t>
            </a:r>
            <a:r>
              <a:rPr lang="en-US" altLang="ko-KR" dirty="0" err="1"/>
              <a:t>SetCover</a:t>
            </a:r>
            <a:r>
              <a:rPr lang="en-US" altLang="ko-KR" dirty="0"/>
              <a:t> </a:t>
            </a:r>
            <a:r>
              <a:rPr lang="ko-KR" altLang="en-US" dirty="0"/>
              <a:t>알고리즘으로 해를 찾아서</a:t>
            </a:r>
            <a:r>
              <a:rPr lang="en-US" altLang="ko-KR" dirty="0"/>
              <a:t>, </a:t>
            </a:r>
            <a:r>
              <a:rPr lang="ko-KR" altLang="en-US" dirty="0"/>
              <a:t>그 해를 정점 커버의 해로 삼는다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81538-2841-4E14-9DE2-703B227BCF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FF83F7D-3DF0-4EDB-8EF0-D7E2492A552B}" type="slidenum">
              <a:rPr lang="en-US" altLang="ko-KR" smtClean="0"/>
              <a:pPr/>
              <a:t>22</a:t>
            </a:fld>
            <a:r>
              <a:rPr lang="en-US" altLang="ko-KR"/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D3525E-AA5D-416F-9FBF-581CBA2BA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61937"/>
            <a:ext cx="501855" cy="7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7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3C011-F0C4-4C9B-9CBA-B0678672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정점 커버 입력을 집합 커버 입력으로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2C640-F49D-4569-9E70-CF0C97E01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FF83F7D-3DF0-4EDB-8EF0-D7E2492A552B}" type="slidenum">
              <a:rPr lang="en-US" altLang="ko-KR" smtClean="0"/>
              <a:pPr/>
              <a:t>23</a:t>
            </a:fld>
            <a:r>
              <a:rPr lang="en-US" altLang="ko-KR"/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6D7BB-DD1F-4B5B-8429-AA983EC2D412}"/>
              </a:ext>
            </a:extLst>
          </p:cNvPr>
          <p:cNvSpPr txBox="1"/>
          <p:nvPr/>
        </p:nvSpPr>
        <p:spPr>
          <a:xfrm>
            <a:off x="788946" y="4687760"/>
            <a:ext cx="3670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{a, b, c}</a:t>
            </a: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{c, h, j}</a:t>
            </a:r>
            <a:endParaRPr lang="en-US" altLang="ko-KR" sz="2400" b="1" baseline="-25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{j, k}</a:t>
            </a:r>
            <a:endParaRPr lang="en-US" altLang="ko-KR" sz="2400" b="1" baseline="-25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{a, d, e, f}</a:t>
            </a:r>
            <a:endParaRPr lang="en-US" altLang="ko-KR" sz="2400" b="1" baseline="-25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9D9EE-7388-48A8-AE5D-FAA61547E8A6}"/>
              </a:ext>
            </a:extLst>
          </p:cNvPr>
          <p:cNvSpPr txBox="1"/>
          <p:nvPr/>
        </p:nvSpPr>
        <p:spPr>
          <a:xfrm>
            <a:off x="4588882" y="4687095"/>
            <a:ext cx="3670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{b, f, h, </a:t>
            </a:r>
            <a:r>
              <a:rPr lang="en-US" sz="2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m}</a:t>
            </a: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{k, m, n, p}</a:t>
            </a:r>
            <a:endParaRPr lang="en-US" altLang="ko-KR" sz="2400" b="1" baseline="-25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{d, g}</a:t>
            </a:r>
            <a:endParaRPr lang="en-US" altLang="ko-KR" sz="2400" b="1" baseline="-25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{e, g, </a:t>
            </a:r>
            <a:r>
              <a:rPr lang="en-US" altLang="ko-KR" sz="2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n, q}</a:t>
            </a: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{p, q}</a:t>
            </a:r>
            <a:endParaRPr lang="en-US" altLang="ko-KR" sz="2400" b="1" baseline="-25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A943A-23CB-4A36-8F78-4FA62A0793D4}"/>
              </a:ext>
            </a:extLst>
          </p:cNvPr>
          <p:cNvSpPr txBox="1"/>
          <p:nvPr/>
        </p:nvSpPr>
        <p:spPr>
          <a:xfrm>
            <a:off x="788946" y="3505249"/>
            <a:ext cx="801681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 = {a, b, c, d, e, f, g, h, </a:t>
            </a:r>
            <a:r>
              <a:rPr lang="en-US" sz="2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j, k, m, n, p, q}</a:t>
            </a:r>
          </a:p>
          <a:p>
            <a:pPr>
              <a:spcAft>
                <a:spcPts val="1800"/>
              </a:spcAft>
            </a:pP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 = {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en-US" altLang="ko-KR" sz="2400" b="1" baseline="-25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2C54200-4C67-4BB5-B80F-DAC04532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041518"/>
            <a:ext cx="2592288" cy="238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5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66CD8-68AD-458E-A5F3-1668B875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 </a:t>
            </a:r>
            <a:r>
              <a:rPr lang="ko-KR" altLang="en-US" dirty="0"/>
              <a:t>커버의 근사해 </a:t>
            </a:r>
            <a:r>
              <a:rPr lang="en-US" altLang="ko-KR" dirty="0"/>
              <a:t>vs. </a:t>
            </a:r>
            <a:r>
              <a:rPr lang="ko-KR" altLang="en-US" dirty="0"/>
              <a:t>최적해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736FC4-A8A0-401C-96B7-52E77DCC39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FF83F7D-3DF0-4EDB-8EF0-D7E2492A552B}" type="slidenum">
              <a:rPr lang="en-US" altLang="ko-KR" smtClean="0"/>
              <a:pPr/>
              <a:t>24</a:t>
            </a:fld>
            <a:r>
              <a:rPr lang="en-US" altLang="ko-KR"/>
              <a:t> -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3828D427-2102-4FC4-AEC4-9BCA1F81F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556792"/>
            <a:ext cx="5704862" cy="2448272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CD02799-2695-4FEA-ABCB-CF5625D0DBDB}"/>
              </a:ext>
            </a:extLst>
          </p:cNvPr>
          <p:cNvSpPr txBox="1"/>
          <p:nvPr/>
        </p:nvSpPr>
        <p:spPr>
          <a:xfrm>
            <a:off x="2411760" y="4149080"/>
            <a:ext cx="13681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근사해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253D58-005A-4EE9-96D0-45E6E1BD2837}"/>
              </a:ext>
            </a:extLst>
          </p:cNvPr>
          <p:cNvSpPr txBox="1"/>
          <p:nvPr/>
        </p:nvSpPr>
        <p:spPr>
          <a:xfrm>
            <a:off x="5580112" y="4149080"/>
            <a:ext cx="13681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최적해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C18A80E-1D30-4A1D-B428-B4A9ECAE793E}"/>
              </a:ext>
            </a:extLst>
          </p:cNvPr>
          <p:cNvSpPr txBox="1"/>
          <p:nvPr/>
        </p:nvSpPr>
        <p:spPr>
          <a:xfrm>
            <a:off x="1043608" y="5013176"/>
            <a:ext cx="64087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집합 커버의 근사 비율은 </a:t>
            </a:r>
            <a:r>
              <a:rPr lang="en-US" altLang="ko-KR" dirty="0" err="1">
                <a:solidFill>
                  <a:srgbClr val="00B0F0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Klnn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이다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34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EB54238D-0384-4AEE-BC74-8E5474E0E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커버보다 작은 근사 비율</a:t>
            </a:r>
            <a:endParaRPr lang="en-US" altLang="ko-KR" dirty="0"/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4048FBF6-007D-4EF1-89AD-D626E974C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/>
              <a:t>간선을 선택하여 정점 커버를 찾자</a:t>
            </a:r>
            <a:r>
              <a:rPr lang="en-US" altLang="ko-KR" dirty="0"/>
              <a:t>.</a:t>
            </a:r>
          </a:p>
          <a:p>
            <a:pPr>
              <a:spcAft>
                <a:spcPts val="1800"/>
              </a:spcAft>
            </a:pPr>
            <a:r>
              <a:rPr lang="ko-KR" altLang="en-US" dirty="0"/>
              <a:t>선택한 간선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red</a:t>
            </a:r>
            <a:r>
              <a:rPr lang="en-US" altLang="ko-KR" dirty="0"/>
              <a:t>)</a:t>
            </a:r>
            <a:r>
              <a:rPr lang="ko-KR" altLang="en-US" dirty="0"/>
              <a:t>의 양 끝점에 인접한 모든 간선</a:t>
            </a:r>
            <a:r>
              <a:rPr lang="en-US" altLang="ko-KR" dirty="0"/>
              <a:t>(</a:t>
            </a:r>
            <a:r>
              <a:rPr lang="ko-KR" altLang="en-US" dirty="0"/>
              <a:t>점선</a:t>
            </a:r>
            <a:r>
              <a:rPr lang="en-US" altLang="ko-KR" dirty="0"/>
              <a:t>)</a:t>
            </a:r>
            <a:r>
              <a:rPr lang="ko-KR" altLang="en-US" dirty="0"/>
              <a:t>들은 양 끝 점에 의해 커버된다</a:t>
            </a:r>
            <a:r>
              <a:rPr lang="en-US" altLang="ko-KR" dirty="0"/>
              <a:t>.</a:t>
            </a:r>
          </a:p>
          <a:p>
            <a:pPr>
              <a:spcAft>
                <a:spcPts val="1800"/>
              </a:spcAft>
            </a:pPr>
            <a:endParaRPr lang="en-US" altLang="ko-KR" sz="2400" dirty="0"/>
          </a:p>
          <a:p>
            <a:pPr>
              <a:spcAft>
                <a:spcPts val="1800"/>
              </a:spcAft>
            </a:pP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85733-7DB6-425A-BD4D-51E52690D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A4F2727-86E4-4475-84ED-F4D3EE9B4E87}" type="slidenum">
              <a:rPr lang="en-US" altLang="ko-KR" sz="1200">
                <a:latin typeface="Tahoma" panose="020B0604030504040204" pitchFamily="34" charset="0"/>
              </a:rPr>
              <a:pPr/>
              <a:t>25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17B1D7-8D2B-41B3-962E-CCCCE5CFB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32" y="1123951"/>
            <a:ext cx="495300" cy="76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AAFC2D-B128-4A8D-B539-9D1FF5AA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97595"/>
            <a:ext cx="5040560" cy="175853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A33F6DF7-9FC3-45BC-8A87-73CE62349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극대 매칭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732DD349-2D9A-4830-BA2D-5C334F4CA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극대 매칭 </a:t>
            </a:r>
            <a:r>
              <a:rPr lang="en-US" altLang="ko-KR" sz="2800" dirty="0"/>
              <a:t>(Maximal Matching)</a:t>
            </a:r>
          </a:p>
          <a:p>
            <a:pPr lvl="1"/>
            <a:r>
              <a:rPr lang="ko-KR" altLang="en-US" sz="2400" dirty="0"/>
              <a:t>매칭</a:t>
            </a:r>
            <a:r>
              <a:rPr lang="en-US" altLang="ko-KR" sz="2400" dirty="0"/>
              <a:t>(matching)</a:t>
            </a:r>
            <a:r>
              <a:rPr lang="ko-KR" altLang="en-US" sz="2400" dirty="0"/>
              <a:t>이란 각 간선의 양쪽 끝점들이 중복되지 않는 간선의 집합</a:t>
            </a:r>
            <a:endParaRPr lang="en-US" altLang="ko-KR" sz="2400" dirty="0"/>
          </a:p>
          <a:p>
            <a:pPr lvl="1"/>
            <a:r>
              <a:rPr lang="ko-KR" altLang="en-US" sz="2400" dirty="0"/>
              <a:t>극대 </a:t>
            </a:r>
            <a:r>
              <a:rPr lang="ko-KR" altLang="en-US" sz="2400" dirty="0" err="1"/>
              <a:t>매칭은</a:t>
            </a:r>
            <a:r>
              <a:rPr lang="ko-KR" altLang="en-US" sz="2400" dirty="0"/>
              <a:t> 이미 선택된 간선에 기반을 두고 새로운 간선을 추가하려 해도 더 이상 추가할 수 없는 </a:t>
            </a:r>
            <a:r>
              <a:rPr lang="ko-KR" altLang="en-US" sz="2400" dirty="0" err="1"/>
              <a:t>매칭을</a:t>
            </a:r>
            <a:r>
              <a:rPr lang="ko-KR" altLang="en-US" sz="2400" dirty="0"/>
              <a:t> 말한다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/>
          </a:p>
          <a:p>
            <a:pPr marL="442913" indent="-442913"/>
            <a:r>
              <a:rPr lang="ko-KR" altLang="en-US" dirty="0"/>
              <a:t>극대 </a:t>
            </a:r>
            <a:r>
              <a:rPr lang="ko-KR" altLang="en-US" dirty="0" err="1"/>
              <a:t>매칭을</a:t>
            </a:r>
            <a:r>
              <a:rPr lang="ko-KR" altLang="en-US" dirty="0"/>
              <a:t> 이용하여 정점 커버를 해결하자</a:t>
            </a:r>
            <a:r>
              <a:rPr lang="en-US" altLang="ko-KR" dirty="0"/>
              <a:t>.</a:t>
            </a:r>
          </a:p>
          <a:p>
            <a:pPr marL="720725" lvl="1"/>
            <a:r>
              <a:rPr lang="ko-KR" altLang="en-US" sz="2400" dirty="0"/>
              <a:t>간선의 양 끝점이 이미 커버된 간선의 끝점이 아닐 때에만 선택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A5F27-4F1F-4C6C-92F2-430F28E30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4FC969F-6D30-41AC-A23D-D8E217CE5F08}" type="slidenum">
              <a:rPr lang="en-US" altLang="ko-KR" sz="1200">
                <a:latin typeface="Tahoma" panose="020B0604030504040204" pitchFamily="34" charset="0"/>
              </a:rPr>
              <a:pPr/>
              <a:t>26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C2F6334D-42C2-401A-9543-417D94267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ko-KR" sz="2400" dirty="0" err="1">
                <a:solidFill>
                  <a:srgbClr val="0066FF"/>
                </a:solidFill>
              </a:rPr>
              <a:t>Approx_Matching_VC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</a:t>
            </a:r>
            <a:r>
              <a:rPr lang="ko-KR" altLang="en-US" sz="2400" dirty="0"/>
              <a:t>그래프 </a:t>
            </a:r>
            <a:r>
              <a:rPr lang="en-US" altLang="ko-KR" sz="2400" dirty="0"/>
              <a:t>G=(V, E)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정점 커버</a:t>
            </a:r>
            <a:endParaRPr lang="en-US" altLang="ko-KR" sz="2400" dirty="0"/>
          </a:p>
          <a:p>
            <a:pPr marL="0" indent="0" latinLnBrk="1">
              <a:buFont typeface="Wingdings" panose="05000000000000000000" pitchFamily="2" charset="2"/>
              <a:buNone/>
            </a:pP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입력 그래프에서 극대 매칭 </a:t>
            </a:r>
            <a:r>
              <a:rPr lang="en-US" altLang="ko-KR" sz="2400" dirty="0"/>
              <a:t>M</a:t>
            </a:r>
            <a:r>
              <a:rPr lang="ko-KR" altLang="en-US" sz="2400" dirty="0"/>
              <a:t>을 찾는다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400" dirty="0"/>
              <a:t>2.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 </a:t>
            </a:r>
            <a:r>
              <a:rPr lang="ko-KR" altLang="en-US" sz="2400" dirty="0"/>
              <a:t>매칭 </a:t>
            </a:r>
            <a:r>
              <a:rPr lang="en-US" altLang="ko-KR" sz="2400" dirty="0"/>
              <a:t>M</a:t>
            </a:r>
            <a:r>
              <a:rPr lang="ko-KR" altLang="en-US" sz="2400" dirty="0"/>
              <a:t>의 간선의 양 끝점들의 집합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A87A9A-9715-45FA-9E4E-F91688E87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02AE39E-F1E6-411C-9EF7-131B48EE6402}" type="slidenum">
              <a:rPr lang="en-US" altLang="ko-KR" sz="1200">
                <a:latin typeface="Tahoma" panose="020B0604030504040204" pitchFamily="34" charset="0"/>
              </a:rPr>
              <a:pPr/>
              <a:t>27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E6893B-D348-409D-A1D0-94FC65BC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6FD71C86-E6EE-4CA7-A222-ED031AEF5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Approx_Matching_VC</a:t>
            </a:r>
            <a:endParaRPr lang="ko-KR" altLang="en-US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F1BDCB1F-7A0B-49CD-9C48-20C813ADE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096712"/>
            <a:ext cx="7772400" cy="5470525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ko-KR" sz="2400" dirty="0"/>
              <a:t>G</a:t>
            </a:r>
            <a:r>
              <a:rPr lang="ko-KR" altLang="en-US" sz="2400" dirty="0"/>
              <a:t>에서 극대 매칭 </a:t>
            </a:r>
            <a:r>
              <a:rPr lang="en-US" altLang="ko-KR" sz="2400" dirty="0"/>
              <a:t>M</a:t>
            </a:r>
            <a:r>
              <a:rPr lang="ko-KR" altLang="en-US" sz="2400" dirty="0"/>
              <a:t>으로 간선</a:t>
            </a:r>
            <a:r>
              <a:rPr lang="ko-KR" altLang="en-US" sz="2400" dirty="0">
                <a:solidFill>
                  <a:srgbClr val="0066FF"/>
                </a:solidFill>
              </a:rPr>
              <a:t> </a:t>
            </a:r>
            <a:r>
              <a:rPr lang="en-US" altLang="ko-KR" sz="2400" dirty="0">
                <a:solidFill>
                  <a:srgbClr val="0066FF"/>
                </a:solidFill>
              </a:rPr>
              <a:t>a, b, c, d, e, f</a:t>
            </a:r>
            <a:r>
              <a:rPr lang="ko-KR" altLang="en-US" sz="2400" dirty="0">
                <a:solidFill>
                  <a:srgbClr val="0066FF"/>
                </a:solidFill>
              </a:rPr>
              <a:t> </a:t>
            </a:r>
            <a:r>
              <a:rPr lang="ko-KR" altLang="en-US" sz="2400" dirty="0"/>
              <a:t>선택</a:t>
            </a:r>
            <a:endParaRPr lang="en-US" altLang="ko-KR" sz="1000" dirty="0"/>
          </a:p>
          <a:p>
            <a:pPr>
              <a:spcAft>
                <a:spcPts val="1800"/>
              </a:spcAft>
            </a:pPr>
            <a:r>
              <a:rPr lang="ko-KR" altLang="en-US" sz="2400" dirty="0"/>
              <a:t>근사해는 간선 </a:t>
            </a:r>
            <a:r>
              <a:rPr lang="en-US" altLang="ko-KR" sz="2400" dirty="0"/>
              <a:t>a, b, c, d, e, f</a:t>
            </a:r>
            <a:r>
              <a:rPr lang="ko-KR" altLang="en-US" sz="2400" dirty="0"/>
              <a:t>의 양 끝점들</a:t>
            </a:r>
            <a:endParaRPr lang="en-US" altLang="ko-KR" sz="2400" dirty="0"/>
          </a:p>
          <a:p>
            <a:pPr lvl="1">
              <a:spcAft>
                <a:spcPts val="1800"/>
              </a:spcAft>
            </a:pPr>
            <a:r>
              <a:rPr lang="ko-KR" altLang="en-US" sz="2400" dirty="0"/>
              <a:t>근사해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12</a:t>
            </a:r>
            <a:r>
              <a:rPr lang="ko-KR" altLang="en-US" sz="2400" dirty="0"/>
              <a:t>개</a:t>
            </a:r>
            <a:endParaRPr lang="en-US" altLang="ko-KR" sz="1000" dirty="0"/>
          </a:p>
          <a:p>
            <a:pPr>
              <a:spcAft>
                <a:spcPts val="1800"/>
              </a:spcAft>
            </a:pPr>
            <a:r>
              <a:rPr lang="ko-KR" altLang="en-US" sz="2400" dirty="0"/>
              <a:t>최적해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7</a:t>
            </a:r>
            <a:r>
              <a:rPr lang="ko-KR" altLang="en-US" sz="2400" dirty="0"/>
              <a:t>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C3CBE-5A9A-42B6-8B9F-8A501AB55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C36E8A7-4ECE-42FC-9380-1CCB127CF1DA}" type="slidenum">
              <a:rPr lang="en-US" altLang="ko-KR" sz="1200">
                <a:latin typeface="Tahoma" panose="020B0604030504040204" pitchFamily="34" charset="0"/>
              </a:rPr>
              <a:pPr/>
              <a:t>28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C4E688-0137-4165-B0F6-7622DA06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9080"/>
            <a:ext cx="9144000" cy="18725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ACFE35D5-A5DC-4CE4-96AD-B24DF6BBE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10A3BE86-3AC1-4BB2-B191-FDC5D9326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dirty="0"/>
              <a:t>그래프에서 극대 </a:t>
            </a:r>
            <a:r>
              <a:rPr lang="ko-KR" altLang="en-US" dirty="0" err="1"/>
              <a:t>매칭을</a:t>
            </a:r>
            <a:r>
              <a:rPr lang="ko-KR" altLang="en-US" dirty="0"/>
              <a:t> 찾는 시간 복잡도와 동일</a:t>
            </a:r>
            <a:endParaRPr lang="en-US" altLang="ko-KR" sz="2000" dirty="0"/>
          </a:p>
          <a:p>
            <a:r>
              <a:rPr lang="ko-KR" altLang="en-US" dirty="0"/>
              <a:t>극대 </a:t>
            </a:r>
            <a:r>
              <a:rPr lang="ko-KR" altLang="en-US" dirty="0" err="1"/>
              <a:t>매칭을</a:t>
            </a:r>
            <a:r>
              <a:rPr lang="ko-KR" altLang="en-US" dirty="0"/>
              <a:t> 찾기 위해 하나의 간선을 선택할 때</a:t>
            </a:r>
            <a:r>
              <a:rPr lang="en-US" altLang="ko-KR" dirty="0"/>
              <a:t> </a:t>
            </a:r>
          </a:p>
          <a:p>
            <a:pPr lvl="1">
              <a:spcAft>
                <a:spcPts val="1800"/>
              </a:spcAft>
            </a:pPr>
            <a:r>
              <a:rPr lang="ko-KR" altLang="en-US" sz="2400" dirty="0"/>
              <a:t>양 끝점이 이미 선택된 간선의 끝점인지를 검사해야 하므로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O(n)</a:t>
            </a:r>
            <a:r>
              <a:rPr lang="ko-KR" altLang="en-US" sz="2400" dirty="0"/>
              <a:t>시간</a:t>
            </a:r>
            <a:endParaRPr lang="en-US" altLang="ko-KR" sz="2000" dirty="0"/>
          </a:p>
          <a:p>
            <a:pPr>
              <a:spcAft>
                <a:spcPts val="1800"/>
              </a:spcAft>
            </a:pPr>
            <a:r>
              <a:rPr lang="ko-KR" altLang="en-US" dirty="0"/>
              <a:t>입력 그래프의 간선 수가 </a:t>
            </a:r>
            <a:r>
              <a:rPr lang="en-US" altLang="ko-KR" dirty="0"/>
              <a:t>m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각</a:t>
            </a:r>
            <a:r>
              <a:rPr lang="ko-KR" altLang="en-US" sz="3000" dirty="0"/>
              <a:t> </a:t>
            </a:r>
            <a:r>
              <a:rPr lang="ko-KR" altLang="en-US" dirty="0"/>
              <a:t>간선에 대해서 </a:t>
            </a:r>
            <a:r>
              <a:rPr lang="en-US" altLang="ko-KR" dirty="0"/>
              <a:t>O(n) </a:t>
            </a:r>
            <a:r>
              <a:rPr lang="ko-KR" altLang="en-US" dirty="0"/>
              <a:t>시간</a:t>
            </a:r>
            <a:endParaRPr lang="en-US" altLang="ko-KR" sz="2400" dirty="0"/>
          </a:p>
          <a:p>
            <a:pPr>
              <a:spcAft>
                <a:spcPts val="1800"/>
              </a:spcAft>
            </a:pPr>
            <a:r>
              <a:rPr lang="ko-KR" altLang="en-US" dirty="0"/>
              <a:t>시간 복잡도는 </a:t>
            </a:r>
            <a:r>
              <a:rPr lang="en-US" altLang="ko-KR" dirty="0"/>
              <a:t>O(n) 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 m =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O(nm)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6A66B5-2D62-48FF-8D75-9902A64C7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417C63C-55F6-43E8-88BA-537FAA6F9CB6}" type="slidenum">
              <a:rPr lang="en-US" altLang="ko-KR" sz="1200">
                <a:latin typeface="Tahoma" panose="020B0604030504040204" pitchFamily="34" charset="0"/>
              </a:rPr>
              <a:pPr/>
              <a:t>29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5808D89A-8C50-4921-ADAD-ECA5CADD6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NP-</a:t>
            </a:r>
            <a:r>
              <a:rPr lang="ko-KR" altLang="en-US"/>
              <a:t>완전 문제의 해결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BDBD4739-DEBF-402A-AF18-F08E57FF5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NP-</a:t>
            </a:r>
            <a:r>
              <a:rPr lang="ko-KR" altLang="en-US" dirty="0"/>
              <a:t>완전 문제들은 실 세계의 광범위한 영역에 활용되지만</a:t>
            </a:r>
            <a:r>
              <a:rPr lang="en-US" altLang="ko-KR" dirty="0"/>
              <a:t>, </a:t>
            </a:r>
            <a:r>
              <a:rPr lang="ko-KR" altLang="en-US" dirty="0"/>
              <a:t>이 문제들을 다항식 시간에 해결할 수 있는 알고리즘이 아직 발견되지 않았다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아직까지 그 누구도 이 문제들을 다항식 시간에 해결할 수 없다고 증명하지 못했다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대부분의 학자들은 이 문제들을 해결할 다항식 시간 알고리즘이 존재하지 않을 것이라고 추측하고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3E9D1-C934-49AF-AE16-B1F7BF12D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61BF2A0-6570-4029-8E01-7542DBDDC72A}" type="slidenum">
              <a:rPr lang="en-US" altLang="ko-KR" sz="1200">
                <a:latin typeface="Tahoma" panose="020B0604030504040204" pitchFamily="34" charset="0"/>
              </a:rPr>
              <a:pPr/>
              <a:t>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7AF980AA-6642-4B46-BEE3-25118CCB3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근사 비율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CB37AEDE-0FC8-4C71-9881-18D31839A9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2800" dirty="0"/>
              <a:t>근사 비율을 계산하기 위해서 극대 </a:t>
            </a:r>
            <a:r>
              <a:rPr lang="ko-KR" altLang="en-US" sz="2800" dirty="0" err="1"/>
              <a:t>매칭을</a:t>
            </a:r>
            <a:r>
              <a:rPr lang="ko-KR" altLang="en-US" sz="2800" dirty="0"/>
              <a:t> ‘간접적인’ 최적해로 사용</a:t>
            </a:r>
            <a:endParaRPr lang="en-US" altLang="ko-KR" sz="2800" dirty="0"/>
          </a:p>
          <a:p>
            <a:pPr lvl="1">
              <a:defRPr/>
            </a:pPr>
            <a:r>
              <a:rPr lang="ko-KR" altLang="en-US" sz="2400" dirty="0"/>
              <a:t>매칭에 있는 간선의 수를 최적해의 값으로 사용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400" dirty="0"/>
              <a:t>어떠한 정점 커버라도 극대 매칭에 있는 간선을 커버해야 하기 때문</a:t>
            </a:r>
            <a:endParaRPr lang="en-US" altLang="ko-KR" sz="2400" dirty="0"/>
          </a:p>
          <a:p>
            <a:pPr lvl="1"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2800" dirty="0" err="1"/>
              <a:t>Approx_Matching_VC</a:t>
            </a:r>
            <a:r>
              <a:rPr lang="en-US" altLang="ko-KR" sz="2800" dirty="0"/>
              <a:t> </a:t>
            </a:r>
            <a:r>
              <a:rPr lang="ko-KR" altLang="en-US" sz="2800" dirty="0"/>
              <a:t>알고리즘</a:t>
            </a:r>
            <a:endParaRPr lang="en-US" altLang="ko-KR" sz="2800" dirty="0"/>
          </a:p>
          <a:p>
            <a:pPr lvl="1">
              <a:defRPr/>
            </a:pPr>
            <a:r>
              <a:rPr lang="ko-KR" altLang="en-US" sz="2400" dirty="0"/>
              <a:t>극대 매칭의 각 간선의 양쪽 끝점들의 집합을 정점 커버의 근사해로서 반환하므로</a:t>
            </a:r>
            <a:r>
              <a:rPr lang="en-US" altLang="ko-KR" sz="2400" dirty="0"/>
              <a:t>, </a:t>
            </a:r>
            <a:r>
              <a:rPr lang="ko-KR" altLang="en-US" sz="2400" dirty="0"/>
              <a:t>근사해의 값은 극대 매칭의 간선 수의 </a:t>
            </a:r>
            <a:r>
              <a:rPr lang="en-US" altLang="ko-KR" sz="2400" dirty="0">
                <a:solidFill>
                  <a:srgbClr val="00B0F0"/>
                </a:solidFill>
              </a:rPr>
              <a:t>2</a:t>
            </a:r>
            <a:r>
              <a:rPr lang="ko-KR" altLang="en-US" sz="2400" dirty="0">
                <a:solidFill>
                  <a:srgbClr val="00B0F0"/>
                </a:solidFill>
              </a:rPr>
              <a:t>배</a:t>
            </a:r>
            <a:endParaRPr lang="en-US" altLang="ko-KR" sz="2400" dirty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ko-KR" altLang="en-US" sz="2400" dirty="0"/>
              <a:t>근사 비율 </a:t>
            </a:r>
            <a:r>
              <a:rPr lang="en-US" altLang="ko-KR" sz="2400" b="0" dirty="0">
                <a:latin typeface="Consolas" panose="020B0609020204030204" pitchFamily="49" charset="0"/>
              </a:rPr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극대 매칭의 각 간선의 양 끝점들의 수</a:t>
            </a:r>
            <a:r>
              <a:rPr lang="en-US" altLang="ko-KR" sz="2400" dirty="0"/>
              <a:t>)/(</a:t>
            </a:r>
            <a:r>
              <a:rPr lang="ko-KR" altLang="en-US" sz="2400" dirty="0"/>
              <a:t>극대 매칭의 간선 수</a:t>
            </a:r>
            <a:r>
              <a:rPr lang="en-US" altLang="ko-KR" sz="2400" dirty="0"/>
              <a:t>)</a:t>
            </a:r>
            <a:r>
              <a:rPr lang="en-US" altLang="ko-KR" sz="2400" b="0" dirty="0">
                <a:latin typeface="Consolas" panose="020B0609020204030204" pitchFamily="49" charset="0"/>
              </a:rPr>
              <a:t> =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2.0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F5C040-D14B-4922-B24B-BA390AB52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13E731A-780F-413F-AC6C-CBDF5A1F9E5C}" type="slidenum">
              <a:rPr lang="en-US" altLang="ko-KR" sz="1200">
                <a:latin typeface="Tahoma" panose="020B0604030504040204" pitchFamily="34" charset="0"/>
              </a:rPr>
              <a:pPr/>
              <a:t>30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42FF5547-309A-46DC-B452-DA80090AA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</a:t>
            </a:r>
            <a:r>
              <a:rPr lang="ko-KR" altLang="en-US" dirty="0"/>
              <a:t>통 채우기 문제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7BA8F0C4-19EA-49CB-BD49-A6916A66A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800" dirty="0"/>
              <a:t>통 채우기</a:t>
            </a:r>
            <a:r>
              <a:rPr lang="en-US" altLang="ko-KR" sz="2800" dirty="0"/>
              <a:t>(Bin Packing) </a:t>
            </a:r>
            <a:r>
              <a:rPr lang="ko-KR" altLang="en-US" sz="2800" dirty="0"/>
              <a:t>문제</a:t>
            </a:r>
            <a:endParaRPr lang="en-US" altLang="ko-KR" sz="2800" dirty="0"/>
          </a:p>
          <a:p>
            <a:pPr lvl="1">
              <a:defRPr/>
            </a:pPr>
            <a:r>
              <a:rPr lang="ko-KR" altLang="en-US" sz="2400" dirty="0"/>
              <a:t>통 </a:t>
            </a:r>
            <a:r>
              <a:rPr lang="en-US" altLang="ko-KR" sz="2400" dirty="0"/>
              <a:t>(bin)</a:t>
            </a:r>
            <a:r>
              <a:rPr lang="ko-KR" altLang="en-US" sz="2400" dirty="0"/>
              <a:t>의 용량이 </a:t>
            </a:r>
            <a:r>
              <a:rPr lang="en-US" altLang="ko-KR" sz="2400" dirty="0"/>
              <a:t>C</a:t>
            </a:r>
            <a:r>
              <a:rPr lang="ko-KR" altLang="en-US" sz="2400" dirty="0"/>
              <a:t>일 때 </a:t>
            </a:r>
            <a:r>
              <a:rPr lang="en-US" altLang="ko-KR" sz="2400" dirty="0"/>
              <a:t>n</a:t>
            </a:r>
            <a:r>
              <a:rPr lang="ko-KR" altLang="en-US" sz="2400" dirty="0"/>
              <a:t>개의 물건을 가장 적은 수의 통에 채우는 문제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각 물건의 크기는 </a:t>
            </a:r>
            <a:r>
              <a:rPr lang="en-US" altLang="ko-KR" sz="2400" dirty="0"/>
              <a:t>C</a:t>
            </a:r>
            <a:r>
              <a:rPr lang="ko-KR" altLang="en-US" sz="2400" dirty="0"/>
              <a:t>보다 크지 않다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66FC37-DFA3-4671-9843-E7F02BBEA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9820675-0681-42AE-B23A-34B58514955E}" type="slidenum">
              <a:rPr lang="en-US" altLang="ko-KR" sz="1200">
                <a:latin typeface="Tahoma" panose="020B0604030504040204" pitchFamily="34" charset="0"/>
              </a:rPr>
              <a:pPr/>
              <a:t>31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979CC948-8832-4B9F-B2BD-F345B89CE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물건의 크기가 </a:t>
            </a:r>
            <a:r>
              <a:rPr lang="en-US" altLang="ko-KR" dirty="0"/>
              <a:t>6,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일 때 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4B4344C0-81AC-497B-829D-3B52FCC4A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각각 어느 통에 넣어야 할까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EBDF1-D905-4690-BA29-3FACC9A10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92244B1-579E-4701-A94C-3B408756CB1D}" type="slidenum">
              <a:rPr lang="en-US" altLang="ko-KR" sz="1200">
                <a:latin typeface="Tahoma" panose="020B0604030504040204" pitchFamily="34" charset="0"/>
              </a:rPr>
              <a:pPr/>
              <a:t>32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0725" name="_x191098504" descr="EMB000012f81b75">
            <a:extLst>
              <a:ext uri="{FF2B5EF4-FFF2-40B4-BE49-F238E27FC236}">
                <a16:creationId xmlns:a16="http://schemas.microsoft.com/office/drawing/2014/main" id="{D96BBA43-5508-486B-B34A-73F136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468" y="2204864"/>
            <a:ext cx="5729064" cy="368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BB5E717E-1E67-408B-B6CA-53539FEC8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아이디어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2ECE8054-5CD8-4974-A11F-4D94FDFD2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그리디</a:t>
            </a:r>
            <a:r>
              <a:rPr lang="ko-KR" altLang="en-US" sz="2400" dirty="0"/>
              <a:t> 방법은 ‘무엇에 욕심을 낼 </a:t>
            </a:r>
            <a:r>
              <a:rPr lang="ko-KR" altLang="en-US" sz="2400" dirty="0" err="1"/>
              <a:t>것인가’에</a:t>
            </a:r>
            <a:r>
              <a:rPr lang="ko-KR" altLang="en-US" sz="2400" dirty="0"/>
              <a:t> 따라 </a:t>
            </a:r>
            <a:r>
              <a:rPr lang="en-US" altLang="ko-KR" sz="2400" dirty="0"/>
              <a:t>4 </a:t>
            </a:r>
            <a:r>
              <a:rPr lang="ko-KR" altLang="en-US" sz="2400" dirty="0"/>
              <a:t>종류로 분류</a:t>
            </a:r>
            <a:endParaRPr lang="en-US" altLang="ko-KR" sz="2400" dirty="0"/>
          </a:p>
          <a:p>
            <a:pPr lvl="1"/>
            <a:r>
              <a:rPr lang="ko-KR" altLang="en-US" sz="2000" dirty="0">
                <a:solidFill>
                  <a:srgbClr val="00B0F0"/>
                </a:solidFill>
              </a:rPr>
              <a:t>최초 적합 </a:t>
            </a:r>
            <a:r>
              <a:rPr lang="en-US" altLang="ko-KR" sz="2000" dirty="0">
                <a:solidFill>
                  <a:srgbClr val="00B0F0"/>
                </a:solidFill>
              </a:rPr>
              <a:t>(First Fit)</a:t>
            </a:r>
            <a:r>
              <a:rPr lang="en-US" altLang="ko-KR" sz="2000" dirty="0"/>
              <a:t>: </a:t>
            </a:r>
            <a:r>
              <a:rPr lang="ko-KR" altLang="en-US" sz="1800" dirty="0"/>
              <a:t>첫 번째 통부터 차례로 살펴보며</a:t>
            </a:r>
            <a:r>
              <a:rPr lang="en-US" altLang="ko-KR" sz="1800" dirty="0"/>
              <a:t>, </a:t>
            </a:r>
            <a:r>
              <a:rPr lang="ko-KR" altLang="en-US" sz="1800" dirty="0"/>
              <a:t>가장 먼저 여유가 있는 통에 새 물건을 넣는다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2000" dirty="0">
                <a:solidFill>
                  <a:srgbClr val="00B0F0"/>
                </a:solidFill>
              </a:rPr>
              <a:t>다음 적합 </a:t>
            </a:r>
            <a:r>
              <a:rPr lang="en-US" altLang="ko-KR" sz="2000" dirty="0">
                <a:solidFill>
                  <a:srgbClr val="00B0F0"/>
                </a:solidFill>
              </a:rPr>
              <a:t>(Next Fit)</a:t>
            </a:r>
            <a:r>
              <a:rPr lang="en-US" altLang="ko-KR" sz="2000" dirty="0"/>
              <a:t>: </a:t>
            </a:r>
            <a:r>
              <a:rPr lang="ko-KR" altLang="en-US" sz="1800" dirty="0"/>
              <a:t>직전에 물건을 넣은 통에 여유가 있으면 새 물건을 넣는다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2000" dirty="0">
                <a:solidFill>
                  <a:srgbClr val="00B0F0"/>
                </a:solidFill>
              </a:rPr>
              <a:t>최선 적합 </a:t>
            </a:r>
            <a:r>
              <a:rPr lang="en-US" altLang="ko-KR" sz="2000" dirty="0">
                <a:solidFill>
                  <a:srgbClr val="00B0F0"/>
                </a:solidFill>
              </a:rPr>
              <a:t>(Best Fit)</a:t>
            </a:r>
            <a:r>
              <a:rPr lang="en-US" altLang="ko-KR" sz="2000" dirty="0"/>
              <a:t>: </a:t>
            </a:r>
            <a:r>
              <a:rPr lang="ko-KR" altLang="en-US" sz="1800" dirty="0"/>
              <a:t>기존의 통 중에서 새 물건이 들어가면 남는 부분이 가장 작은 통에 새 물건을 넣는다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2000" dirty="0">
                <a:solidFill>
                  <a:srgbClr val="00B0F0"/>
                </a:solidFill>
              </a:rPr>
              <a:t>최악 적합 </a:t>
            </a:r>
            <a:r>
              <a:rPr lang="en-US" altLang="ko-KR" sz="2000" dirty="0">
                <a:solidFill>
                  <a:srgbClr val="00B0F0"/>
                </a:solidFill>
              </a:rPr>
              <a:t>(Worst Fit)</a:t>
            </a:r>
            <a:r>
              <a:rPr lang="en-US" altLang="ko-KR" sz="2000" dirty="0"/>
              <a:t>: </a:t>
            </a:r>
            <a:r>
              <a:rPr lang="ko-KR" altLang="en-US" sz="1800" dirty="0"/>
              <a:t>기존의 통 중에서 새 물건이 들어가면 남는 부분이 가장 큰 통에 새 물건을 넣는다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>
              <a:spcBef>
                <a:spcPts val="1800"/>
              </a:spcBef>
            </a:pPr>
            <a:r>
              <a:rPr lang="ko-KR" altLang="en-US" sz="2400" dirty="0"/>
              <a:t>각 방법으로 새 물건을 기존의 통에 넣을 수 없으면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통에 새 물건을 담는다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EAD218-6724-45F3-A244-CF20E4B24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55194DE-8393-41D5-B5DC-5F66EC67F8A3}" type="slidenum">
              <a:rPr lang="en-US" altLang="ko-KR" sz="1200">
                <a:latin typeface="Tahoma" panose="020B0604030504040204" pitchFamily="34" charset="0"/>
              </a:rPr>
              <a:pPr/>
              <a:t>33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226BD8-A1CC-4324-9F17-54B8FAAF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03022"/>
            <a:ext cx="4953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B1267B84-DF4F-42CF-9E1B-B145A616D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통 채우기 문제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120CB536-CC70-403D-9EFE-1D3ACECF5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통의 용량 </a:t>
            </a:r>
            <a:r>
              <a:rPr lang="en-US" altLang="ko-KR" sz="2400" dirty="0"/>
              <a:t>C=10, </a:t>
            </a:r>
            <a:r>
              <a:rPr lang="ko-KR" altLang="en-US" sz="2400" dirty="0"/>
              <a:t>물건의 크기 </a:t>
            </a:r>
            <a:r>
              <a:rPr lang="en-US" altLang="ko-KR" sz="2400" dirty="0"/>
              <a:t>[7, 5, 6, 4, 2, 3, 7, 5]</a:t>
            </a:r>
            <a:r>
              <a:rPr lang="ko-KR" altLang="en-US" sz="2400" dirty="0"/>
              <a:t>일 때</a:t>
            </a:r>
            <a:r>
              <a:rPr lang="en-US" altLang="ko-KR" sz="2400" dirty="0"/>
              <a:t>, </a:t>
            </a:r>
            <a:r>
              <a:rPr lang="ko-KR" altLang="en-US" sz="2400" dirty="0"/>
              <a:t>최초 적합</a:t>
            </a:r>
            <a:r>
              <a:rPr lang="en-US" altLang="ko-KR" sz="2400" dirty="0"/>
              <a:t>, </a:t>
            </a:r>
            <a:r>
              <a:rPr lang="ko-KR" altLang="en-US" sz="2400" dirty="0"/>
              <a:t>다음 적합</a:t>
            </a:r>
            <a:r>
              <a:rPr lang="en-US" altLang="ko-KR" sz="2400" dirty="0"/>
              <a:t>, </a:t>
            </a:r>
            <a:r>
              <a:rPr lang="ko-KR" altLang="en-US" sz="2400" dirty="0"/>
              <a:t>최선 적합</a:t>
            </a:r>
            <a:r>
              <a:rPr lang="en-US" altLang="ko-KR" sz="2400" dirty="0"/>
              <a:t>, </a:t>
            </a:r>
            <a:r>
              <a:rPr lang="ko-KR" altLang="en-US" sz="2400" dirty="0"/>
              <a:t>최악 적합을 적용한 결과</a:t>
            </a:r>
            <a:endParaRPr lang="en-US" altLang="ko-KR" sz="2400" dirty="0"/>
          </a:p>
          <a:p>
            <a:pPr lvl="1"/>
            <a:r>
              <a:rPr lang="ko-KR" altLang="en-US" sz="2000" dirty="0"/>
              <a:t>그림에서 원 숫자는 물건이 채워지는 순서를 나타낸다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71CE0E-A7E6-4250-BEF6-BD32D2224E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A014A81-EC34-48A0-8929-0F9133F9F4B0}" type="slidenum">
              <a:rPr lang="en-US" altLang="ko-KR" sz="1200">
                <a:latin typeface="Tahoma" panose="020B0604030504040204" pitchFamily="34" charset="0"/>
              </a:rPr>
              <a:pPr/>
              <a:t>34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2773" name="_x191097384" descr="EMB000012f81b82">
            <a:extLst>
              <a:ext uri="{FF2B5EF4-FFF2-40B4-BE49-F238E27FC236}">
                <a16:creationId xmlns:a16="http://schemas.microsoft.com/office/drawing/2014/main" id="{5772BE0B-092D-4D4D-8E9A-09E638D4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36838"/>
            <a:ext cx="7272338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Box 1">
            <a:extLst>
              <a:ext uri="{FF2B5EF4-FFF2-40B4-BE49-F238E27FC236}">
                <a16:creationId xmlns:a16="http://schemas.microsoft.com/office/drawing/2014/main" id="{5EE76F01-5169-4DDF-8A7A-976E1E543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4337050"/>
            <a:ext cx="503238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36000"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최초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1E78E-EAE5-43AB-B009-5CED17A6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4560"/>
            <a:ext cx="7886700" cy="525240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통의 용량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 = 10,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물건의 크기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[7, 5, 6, 4, 2, 3, 7, 5]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 때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그림에서 원 숫자들은 물건이 채워지는 순서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>
              <a:spcBef>
                <a:spcPts val="0"/>
              </a:spcBef>
            </a:pPr>
            <a:endParaRPr lang="en-US" dirty="0"/>
          </a:p>
        </p:txBody>
      </p:sp>
      <p:pic>
        <p:nvPicPr>
          <p:cNvPr id="2049" name="_x344914152">
            <a:extLst>
              <a:ext uri="{FF2B5EF4-FFF2-40B4-BE49-F238E27FC236}">
                <a16:creationId xmlns:a16="http://schemas.microsoft.com/office/drawing/2014/main" id="{5CB66D02-6A0D-4B35-89A1-FB90B4D9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3" y="2765088"/>
            <a:ext cx="805573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DFC4F94-6B04-403F-BA45-949C5867FB8C}"/>
              </a:ext>
            </a:extLst>
          </p:cNvPr>
          <p:cNvSpPr/>
          <p:nvPr/>
        </p:nvSpPr>
        <p:spPr>
          <a:xfrm>
            <a:off x="3622861" y="188640"/>
            <a:ext cx="1898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kern="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최초 적합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89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1E78E-EAE5-43AB-B009-5CED17A6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4949731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 = 10,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물건의 크기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[7, 5, 6, 4, 2, 3, 7, 5]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 때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3073" name="_x344914232">
            <a:extLst>
              <a:ext uri="{FF2B5EF4-FFF2-40B4-BE49-F238E27FC236}">
                <a16:creationId xmlns:a16="http://schemas.microsoft.com/office/drawing/2014/main" id="{3B8BD238-4BE0-4584-9418-3AEB6F6B1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348880"/>
            <a:ext cx="846460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C7CCA8-9AA2-42EB-AF4A-7F76AF0AE820}"/>
              </a:ext>
            </a:extLst>
          </p:cNvPr>
          <p:cNvSpPr/>
          <p:nvPr/>
        </p:nvSpPr>
        <p:spPr>
          <a:xfrm>
            <a:off x="3622861" y="188640"/>
            <a:ext cx="1871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kern="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다음 적합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60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1E78E-EAE5-43AB-B009-5CED17A6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7886700" cy="584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</a:rPr>
              <a:t>C = 10, </a:t>
            </a:r>
            <a:r>
              <a:rPr lang="ko-KR" altLang="en-US" dirty="0">
                <a:solidFill>
                  <a:srgbClr val="000000"/>
                </a:solidFill>
              </a:rPr>
              <a:t>물건의 크기 </a:t>
            </a:r>
            <a:r>
              <a:rPr lang="en-US" altLang="ko-KR" dirty="0">
                <a:solidFill>
                  <a:srgbClr val="000000"/>
                </a:solidFill>
              </a:rPr>
              <a:t>[7, 5, 6, 4, 2, 3, 7, 5]</a:t>
            </a:r>
            <a:r>
              <a:rPr lang="ko-KR" altLang="en-US" dirty="0">
                <a:solidFill>
                  <a:srgbClr val="000000"/>
                </a:solidFill>
              </a:rPr>
              <a:t>일 때</a:t>
            </a:r>
          </a:p>
        </p:txBody>
      </p:sp>
      <p:pic>
        <p:nvPicPr>
          <p:cNvPr id="4097" name="_x344914632">
            <a:extLst>
              <a:ext uri="{FF2B5EF4-FFF2-40B4-BE49-F238E27FC236}">
                <a16:creationId xmlns:a16="http://schemas.microsoft.com/office/drawing/2014/main" id="{972B30F3-2804-42F5-A6AE-2A7DBB71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2" y="2564904"/>
            <a:ext cx="8381955" cy="32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8FBB9FD-B877-4A93-84B2-FEFCAF19C384}"/>
              </a:ext>
            </a:extLst>
          </p:cNvPr>
          <p:cNvSpPr/>
          <p:nvPr/>
        </p:nvSpPr>
        <p:spPr>
          <a:xfrm>
            <a:off x="3622861" y="188640"/>
            <a:ext cx="1871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kern="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최선 적합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03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_x344913432">
            <a:extLst>
              <a:ext uri="{FF2B5EF4-FFF2-40B4-BE49-F238E27FC236}">
                <a16:creationId xmlns:a16="http://schemas.microsoft.com/office/drawing/2014/main" id="{07362E1C-3F46-48A5-A037-4CF52D61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7"/>
            <a:ext cx="8612580" cy="350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D961B12-EA23-415E-BC7F-C47AE41A829C}"/>
              </a:ext>
            </a:extLst>
          </p:cNvPr>
          <p:cNvSpPr/>
          <p:nvPr/>
        </p:nvSpPr>
        <p:spPr>
          <a:xfrm>
            <a:off x="3622861" y="188640"/>
            <a:ext cx="1871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kern="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최악 적합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55C2976-667B-4154-9653-D15A648CF44B}"/>
              </a:ext>
            </a:extLst>
          </p:cNvPr>
          <p:cNvSpPr txBox="1">
            <a:spLocks/>
          </p:cNvSpPr>
          <p:nvPr/>
        </p:nvSpPr>
        <p:spPr>
          <a:xfrm>
            <a:off x="539552" y="1340768"/>
            <a:ext cx="7886700" cy="58477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just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 kumimoji="1" sz="2800" b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har char="•"/>
              <a:defRPr kumimoji="1" sz="20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har char="–"/>
              <a:defRPr kumimoji="1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har char="»"/>
              <a:defRPr kumimoji="1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kern="0">
                <a:solidFill>
                  <a:srgbClr val="000000"/>
                </a:solidFill>
              </a:rPr>
              <a:t>C = 10, </a:t>
            </a:r>
            <a:r>
              <a:rPr lang="ko-KR" altLang="en-US" kern="0">
                <a:solidFill>
                  <a:srgbClr val="000000"/>
                </a:solidFill>
              </a:rPr>
              <a:t>물건의 크기 </a:t>
            </a:r>
            <a:r>
              <a:rPr lang="en-US" altLang="ko-KR" kern="0">
                <a:solidFill>
                  <a:srgbClr val="000000"/>
                </a:solidFill>
              </a:rPr>
              <a:t>[7, 5, 6, 4, 2, 3, 7, 5]</a:t>
            </a:r>
            <a:r>
              <a:rPr lang="ko-KR" altLang="en-US" kern="0">
                <a:solidFill>
                  <a:srgbClr val="000000"/>
                </a:solidFill>
              </a:rPr>
              <a:t>일 때</a:t>
            </a:r>
            <a:endParaRPr lang="ko-KR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02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_x344915512">
            <a:extLst>
              <a:ext uri="{FF2B5EF4-FFF2-40B4-BE49-F238E27FC236}">
                <a16:creationId xmlns:a16="http://schemas.microsoft.com/office/drawing/2014/main" id="{6D5E6C8D-F104-422B-BC6A-1D5A0631D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014" y="2473643"/>
            <a:ext cx="4007971" cy="2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946C1F3-0521-45A3-8AB1-08E6A9CB6671}"/>
              </a:ext>
            </a:extLst>
          </p:cNvPr>
          <p:cNvSpPr/>
          <p:nvPr/>
        </p:nvSpPr>
        <p:spPr>
          <a:xfrm>
            <a:off x="3622861" y="188640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kern="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최적해</a:t>
            </a:r>
            <a:endParaRPr lang="ko-KR" alt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381A06A-E448-43D3-A77C-9F8E2CFD004D}"/>
              </a:ext>
            </a:extLst>
          </p:cNvPr>
          <p:cNvSpPr txBox="1">
            <a:spLocks/>
          </p:cNvSpPr>
          <p:nvPr/>
        </p:nvSpPr>
        <p:spPr>
          <a:xfrm>
            <a:off x="628649" y="1412776"/>
            <a:ext cx="7886700" cy="58477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just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 kumimoji="1" sz="2800" b="1">
                <a:solidFill>
                  <a:srgbClr val="00206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har char="•"/>
              <a:defRPr kumimoji="1" sz="20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har char="–"/>
              <a:defRPr kumimoji="1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algn="just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har char="»"/>
              <a:defRPr kumimoji="1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kern="0" dirty="0">
                <a:solidFill>
                  <a:srgbClr val="000000"/>
                </a:solidFill>
              </a:rPr>
              <a:t>C = 10, </a:t>
            </a:r>
            <a:r>
              <a:rPr lang="ko-KR" altLang="en-US" kern="0" dirty="0">
                <a:solidFill>
                  <a:srgbClr val="000000"/>
                </a:solidFill>
              </a:rPr>
              <a:t>물건의 크기 </a:t>
            </a:r>
            <a:r>
              <a:rPr lang="en-US" altLang="ko-KR" kern="0" dirty="0">
                <a:solidFill>
                  <a:srgbClr val="000000"/>
                </a:solidFill>
              </a:rPr>
              <a:t>[7, 5, 6, 4, 2, 3, 7, 5]</a:t>
            </a:r>
            <a:r>
              <a:rPr lang="ko-KR" altLang="en-US" kern="0" dirty="0">
                <a:solidFill>
                  <a:srgbClr val="000000"/>
                </a:solidFill>
              </a:rPr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5192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9E91B49A-7E83-48D6-BD45-02405A6F0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NP-</a:t>
            </a:r>
            <a:r>
              <a:rPr lang="ko-KR" altLang="en-US" dirty="0"/>
              <a:t>완전 문제의 해결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A562785A-EC07-4F62-8741-9F872609D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NP-</a:t>
            </a:r>
            <a:r>
              <a:rPr lang="ko-KR" altLang="en-US" dirty="0"/>
              <a:t>완전 문제들을 어떤 방식들이든지 해결하려면 다음의 </a:t>
            </a:r>
            <a:r>
              <a:rPr lang="en-US" altLang="ko-KR" dirty="0"/>
              <a:t>3</a:t>
            </a:r>
            <a:r>
              <a:rPr lang="ko-KR" altLang="en-US" dirty="0"/>
              <a:t>가지 중에서 </a:t>
            </a:r>
            <a:r>
              <a:rPr lang="en-US" altLang="ko-KR" dirty="0"/>
              <a:t>1</a:t>
            </a:r>
            <a:r>
              <a:rPr lang="ko-KR" altLang="en-US" dirty="0"/>
              <a:t>가지는 포기해야 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다항식 시간에 해를 찾는 것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모든 입력에 대해 해를 찾는 것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최적해를 찾는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근사 알고리즘은 </a:t>
            </a:r>
            <a:r>
              <a:rPr lang="en-US" altLang="ko-KR" dirty="0"/>
              <a:t>NP-</a:t>
            </a:r>
            <a:r>
              <a:rPr lang="ko-KR" altLang="en-US" dirty="0"/>
              <a:t>완전 문제를 해결하기 위해 </a:t>
            </a:r>
            <a:r>
              <a:rPr lang="en-US" altLang="ko-KR" dirty="0"/>
              <a:t>3</a:t>
            </a:r>
            <a:r>
              <a:rPr lang="ko-KR" altLang="en-US" dirty="0"/>
              <a:t> 번째 것을 포기한다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최적해에 근사한 </a:t>
            </a:r>
            <a:r>
              <a:rPr lang="en-US" altLang="ko-KR" dirty="0"/>
              <a:t>(</a:t>
            </a:r>
            <a:r>
              <a:rPr lang="ko-KR" altLang="en-US" dirty="0"/>
              <a:t>가까운</a:t>
            </a:r>
            <a:r>
              <a:rPr lang="en-US" altLang="ko-KR" dirty="0"/>
              <a:t>) </a:t>
            </a:r>
            <a:r>
              <a:rPr lang="ko-KR" altLang="en-US" dirty="0"/>
              <a:t>해를 찾아주는 것이 </a:t>
            </a:r>
            <a:r>
              <a:rPr lang="ko-KR" altLang="en-US" dirty="0">
                <a:solidFill>
                  <a:srgbClr val="00B0F0"/>
                </a:solidFill>
              </a:rPr>
              <a:t>근사 알고리즘 </a:t>
            </a:r>
            <a:r>
              <a:rPr lang="en-US" altLang="ko-KR" dirty="0">
                <a:solidFill>
                  <a:srgbClr val="00B0F0"/>
                </a:solidFill>
              </a:rPr>
              <a:t>(Approximation algorithm)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AF356-4D28-428E-9A42-0EFE97847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8537897-831B-4464-A5E1-F2D0073678F6}" type="slidenum">
              <a:rPr lang="en-US" altLang="ko-KR" sz="1200">
                <a:latin typeface="Tahoma" panose="020B0604030504040204" pitchFamily="34" charset="0"/>
              </a:rPr>
              <a:pPr/>
              <a:t>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C74A99DC-8FFE-4DA1-9C8B-253E3816C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None/>
            </a:pPr>
            <a:r>
              <a:rPr lang="en-US" altLang="ko-KR" sz="2400" dirty="0" err="1">
                <a:solidFill>
                  <a:srgbClr val="0066FF"/>
                </a:solidFill>
              </a:rPr>
              <a:t>Approx_BinPacking</a:t>
            </a:r>
            <a:endParaRPr lang="en-US" altLang="ko-KR" sz="2400" dirty="0">
              <a:solidFill>
                <a:srgbClr val="0066FF"/>
              </a:solidFill>
            </a:endParaRPr>
          </a:p>
          <a:p>
            <a:pPr marL="0" indent="0" latinLnBrk="1">
              <a:buNone/>
            </a:pPr>
            <a:r>
              <a:rPr lang="ko-KR" altLang="en-US" sz="2200" dirty="0"/>
              <a:t>입력</a:t>
            </a:r>
            <a:r>
              <a:rPr lang="en-US" altLang="ko-KR" sz="2200" dirty="0"/>
              <a:t>: n</a:t>
            </a:r>
            <a:r>
              <a:rPr lang="ko-KR" altLang="en-US" sz="2200" dirty="0"/>
              <a:t>개 물건의 각각의 크기</a:t>
            </a:r>
          </a:p>
          <a:p>
            <a:pPr marL="0" indent="0" latinLnBrk="1">
              <a:spcAft>
                <a:spcPts val="1800"/>
              </a:spcAft>
              <a:buNone/>
            </a:pPr>
            <a:r>
              <a:rPr lang="ko-KR" altLang="en-US" sz="2200" dirty="0"/>
              <a:t>출력</a:t>
            </a:r>
            <a:r>
              <a:rPr lang="en-US" altLang="ko-KR" sz="2200" dirty="0"/>
              <a:t>: </a:t>
            </a:r>
            <a:r>
              <a:rPr lang="ko-KR" altLang="en-US" sz="2200" dirty="0"/>
              <a:t>모든 물건을 넣는데 사용된 통의 수 </a:t>
            </a:r>
            <a:r>
              <a:rPr lang="en-US" altLang="ko-KR" sz="2200" dirty="0"/>
              <a:t>B </a:t>
            </a:r>
            <a:endParaRPr lang="ko-KR" altLang="en-US" sz="22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200" dirty="0"/>
              <a:t>1. B = 0  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</a:rPr>
              <a:t>사용된 통의 수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200" dirty="0"/>
              <a:t>2.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 = 1 to n </a:t>
            </a:r>
            <a:endParaRPr lang="ko-KR" altLang="en-US" sz="22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200" dirty="0"/>
              <a:t>3.     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if </a:t>
            </a:r>
            <a:r>
              <a:rPr lang="ko-KR" altLang="en-US" sz="2200" dirty="0"/>
              <a:t>물건 </a:t>
            </a:r>
            <a:r>
              <a:rPr lang="en-US" altLang="ko-KR" sz="2200" dirty="0" err="1"/>
              <a:t>i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넣을 여유가 있는 기존의 통이 있으면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200" dirty="0"/>
              <a:t>4.          </a:t>
            </a:r>
            <a:r>
              <a:rPr lang="ko-KR" altLang="en-US" sz="2200" u="sng" dirty="0" err="1"/>
              <a:t>그리디</a:t>
            </a:r>
            <a:r>
              <a:rPr lang="ko-KR" altLang="en-US" sz="2200" u="sng" dirty="0"/>
              <a:t> 방법</a:t>
            </a:r>
            <a:r>
              <a:rPr lang="ko-KR" altLang="en-US" sz="2200" dirty="0"/>
              <a:t>에 따라 정해진 통에 물건 </a:t>
            </a:r>
            <a:r>
              <a:rPr lang="en-US" altLang="ko-KR" sz="2200" dirty="0" err="1"/>
              <a:t>i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넣는다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200" dirty="0"/>
              <a:t>5.     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else</a:t>
            </a:r>
            <a:endParaRPr lang="ko-KR" altLang="en-US" sz="2200" b="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200" dirty="0"/>
              <a:t>6.          </a:t>
            </a:r>
            <a:r>
              <a:rPr lang="ko-KR" altLang="en-US" sz="2200" dirty="0"/>
              <a:t>새 통에 물건 </a:t>
            </a:r>
            <a:r>
              <a:rPr lang="en-US" altLang="ko-KR" sz="2200" dirty="0" err="1"/>
              <a:t>i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넣는다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200" dirty="0"/>
              <a:t>7.</a:t>
            </a:r>
            <a:r>
              <a:rPr lang="ko-KR" altLang="en-US" sz="2200" dirty="0"/>
              <a:t>	   </a:t>
            </a:r>
            <a:r>
              <a:rPr lang="en-US" altLang="ko-KR" sz="2200" dirty="0"/>
              <a:t>B = B +1 </a:t>
            </a:r>
            <a:r>
              <a:rPr lang="en-US" altLang="ko-KR" sz="2200" dirty="0">
                <a:solidFill>
                  <a:srgbClr val="0000CC"/>
                </a:solidFill>
              </a:rPr>
              <a:t>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 // 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</a:rPr>
              <a:t>통의 수를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</a:rPr>
              <a:t>증가시킨다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2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200" dirty="0"/>
              <a:t>8.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200" dirty="0"/>
              <a:t> B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2BFAD0-72A7-42D8-BF54-C412E3041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2F05A08-DDC2-4A0F-B029-4CE78E3CE6B4}" type="slidenum">
              <a:rPr lang="en-US" altLang="ko-KR" sz="1200">
                <a:latin typeface="Tahoma" panose="020B0604030504040204" pitchFamily="34" charset="0"/>
              </a:rPr>
              <a:pPr/>
              <a:t>40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CBB945-C114-4DD2-AA4A-2C2F9807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0C3F86AC-F8B2-4957-AC1F-17BBB050E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E3E573DB-6522-40F1-A960-84C1E1B8E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</a:t>
            </a:r>
            <a:r>
              <a:rPr lang="en-US" altLang="ko-KR" dirty="0"/>
              <a:t>, </a:t>
            </a:r>
            <a:r>
              <a:rPr lang="ko-KR" altLang="en-US" dirty="0"/>
              <a:t>최선</a:t>
            </a:r>
            <a:r>
              <a:rPr lang="en-US" altLang="ko-KR" dirty="0"/>
              <a:t>, </a:t>
            </a:r>
            <a:r>
              <a:rPr lang="ko-KR" altLang="en-US" dirty="0"/>
              <a:t>최악 적합</a:t>
            </a:r>
            <a:endParaRPr lang="en-US" altLang="ko-KR" dirty="0"/>
          </a:p>
          <a:p>
            <a:pPr lvl="1"/>
            <a:r>
              <a:rPr lang="ko-KR" altLang="en-US" dirty="0"/>
              <a:t>새 물건을 넣을 때마다 기존의 통들을 살펴보아야</a:t>
            </a:r>
            <a:endParaRPr lang="en-US" altLang="ko-KR" dirty="0"/>
          </a:p>
          <a:p>
            <a:pPr lvl="1"/>
            <a:r>
              <a:rPr lang="ko-KR" altLang="en-US" dirty="0"/>
              <a:t>통의 수가 </a:t>
            </a:r>
            <a:r>
              <a:rPr lang="en-US" altLang="ko-KR" dirty="0"/>
              <a:t>n</a:t>
            </a:r>
            <a:r>
              <a:rPr lang="ko-KR" altLang="en-US" dirty="0"/>
              <a:t>을 넘지 않으므로 수행 시간은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ko-KR" sz="2400" dirty="0"/>
          </a:p>
          <a:p>
            <a:r>
              <a:rPr lang="ko-KR" altLang="en-US" dirty="0"/>
              <a:t>다음 적합</a:t>
            </a:r>
            <a:endParaRPr lang="en-US" altLang="ko-KR" dirty="0"/>
          </a:p>
          <a:p>
            <a:pPr lvl="1"/>
            <a:r>
              <a:rPr lang="ko-KR" altLang="en-US" dirty="0"/>
              <a:t>새 물건에 대해 직전에 사용된 </a:t>
            </a:r>
            <a:r>
              <a:rPr lang="ko-KR" altLang="en-US" dirty="0" err="1"/>
              <a:t>통만을</a:t>
            </a:r>
            <a:r>
              <a:rPr lang="ko-KR" altLang="en-US" dirty="0"/>
              <a:t> 살펴보므로 수행 시간은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2BBA2E-942F-45A6-B393-D4DE89EFA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57C6582-85A7-4F57-8F00-109F40672987}" type="slidenum">
              <a:rPr lang="en-US" altLang="ko-KR" sz="1200">
                <a:latin typeface="Tahoma" panose="020B0604030504040204" pitchFamily="34" charset="0"/>
              </a:rPr>
              <a:pPr/>
              <a:t>41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8BEB4860-7BE9-4E4D-81FF-443948748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근사 비율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7565D830-F4BB-4A4B-9BAF-417DF1D523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sz="2800" dirty="0"/>
              <a:t>최초</a:t>
            </a:r>
            <a:r>
              <a:rPr lang="en-US" altLang="ko-KR" sz="2800" dirty="0"/>
              <a:t>, </a:t>
            </a:r>
            <a:r>
              <a:rPr lang="ko-KR" altLang="en-US" sz="2800" dirty="0"/>
              <a:t>최선</a:t>
            </a:r>
            <a:r>
              <a:rPr lang="en-US" altLang="ko-KR" sz="2800" dirty="0"/>
              <a:t>, </a:t>
            </a:r>
            <a:r>
              <a:rPr lang="ko-KR" altLang="en-US" sz="2800" dirty="0"/>
              <a:t>최악 적합</a:t>
            </a:r>
            <a:endParaRPr lang="en-US" altLang="ko-KR" sz="2800" dirty="0"/>
          </a:p>
          <a:p>
            <a:pPr lvl="1">
              <a:spcAft>
                <a:spcPts val="1800"/>
              </a:spcAft>
            </a:pPr>
            <a:r>
              <a:rPr lang="ko-KR" altLang="en-US" sz="2400" dirty="0"/>
              <a:t>모든 물건을 담는데 사용된 통의 수는 최적해에서 사용된 통의 수의 </a:t>
            </a:r>
            <a:r>
              <a:rPr lang="en-US" altLang="ko-KR" sz="2400" dirty="0"/>
              <a:t>2</a:t>
            </a:r>
            <a:r>
              <a:rPr lang="ko-KR" altLang="en-US" sz="2400" dirty="0"/>
              <a:t>배를 넘지 않는다</a:t>
            </a:r>
            <a:r>
              <a:rPr lang="en-US" altLang="ko-KR" sz="2400" dirty="0"/>
              <a:t>.</a:t>
            </a:r>
          </a:p>
          <a:p>
            <a:pPr lvl="1">
              <a:spcAft>
                <a:spcPts val="1800"/>
              </a:spcAft>
            </a:pPr>
            <a:r>
              <a:rPr lang="ko-KR" altLang="en-US" sz="2400" dirty="0"/>
              <a:t>각 방법이 사용한 통을 살펴보면 </a:t>
            </a:r>
            <a:r>
              <a:rPr lang="en-US" altLang="ko-KR" sz="2400" dirty="0"/>
              <a:t>2</a:t>
            </a:r>
            <a:r>
              <a:rPr lang="ko-KR" altLang="en-US" sz="2400" dirty="0"/>
              <a:t>개 이상의 통이 </a:t>
            </a:r>
            <a:r>
              <a:rPr lang="en-US" altLang="ko-KR" sz="2400" dirty="0"/>
              <a:t>1/2 </a:t>
            </a:r>
            <a:r>
              <a:rPr lang="ko-KR" altLang="en-US" sz="2400" dirty="0"/>
              <a:t>이하로 차 있을 수 없다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899CF-66BB-4CCE-831B-5CEAD8224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A5A887B-7E20-434A-BEEF-98CEC69237DC}" type="slidenum">
              <a:rPr lang="en-US" altLang="ko-KR" sz="1200">
                <a:latin typeface="Tahoma" panose="020B0604030504040204" pitchFamily="34" charset="0"/>
              </a:rPr>
              <a:pPr/>
              <a:t>42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_x190028384" descr="EMB000012f81b93">
            <a:extLst>
              <a:ext uri="{FF2B5EF4-FFF2-40B4-BE49-F238E27FC236}">
                <a16:creationId xmlns:a16="http://schemas.microsoft.com/office/drawing/2014/main" id="{B3AC6F4E-B769-4CF8-948F-261147D9C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82" y="4149080"/>
            <a:ext cx="6221635" cy="216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3269F7-844B-47C2-BB98-4EB9B60DF59E}"/>
              </a:ext>
            </a:extLst>
          </p:cNvPr>
          <p:cNvSpPr txBox="1"/>
          <p:nvPr/>
        </p:nvSpPr>
        <p:spPr>
          <a:xfrm>
            <a:off x="5182015" y="4182447"/>
            <a:ext cx="28884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통으로 </a:t>
            </a:r>
            <a:r>
              <a:rPr lang="ko-KR" altLang="en-US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합칠 수 있다</a:t>
            </a:r>
            <a:r>
              <a:rPr lang="en-US" altLang="ko-KR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b="1" dirty="0">
              <a:solidFill>
                <a:srgbClr val="00B0F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3A8A2ADA-09B0-4C60-BDB1-C7E29B5D7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</a:t>
            </a:r>
            <a:r>
              <a:rPr lang="en-US" altLang="ko-KR" dirty="0"/>
              <a:t>, </a:t>
            </a:r>
            <a:r>
              <a:rPr lang="ko-KR" altLang="en-US" dirty="0"/>
              <a:t>최선</a:t>
            </a:r>
            <a:r>
              <a:rPr lang="en-US" altLang="ko-KR" dirty="0"/>
              <a:t>, </a:t>
            </a:r>
            <a:r>
              <a:rPr lang="ko-KR" altLang="en-US" dirty="0"/>
              <a:t>최악 적합</a:t>
            </a:r>
            <a:r>
              <a:rPr lang="en-US" altLang="ko-KR" dirty="0"/>
              <a:t> </a:t>
            </a:r>
            <a:r>
              <a:rPr lang="ko-KR" altLang="en-US" dirty="0"/>
              <a:t>근사 비율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82031EA5-3B2D-441D-98A1-B2B39E4A4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최적해에서 사용된 통의 수를 </a:t>
            </a:r>
            <a:r>
              <a:rPr lang="en-US" altLang="ko-KR" dirty="0"/>
              <a:t>OPT</a:t>
            </a:r>
            <a:r>
              <a:rPr lang="ko-KR" altLang="en-US" dirty="0"/>
              <a:t>라고 하면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r>
              <a:rPr lang="en-US" altLang="ko-KR" sz="2200" dirty="0"/>
              <a:t> </a:t>
            </a:r>
            <a:r>
              <a:rPr lang="en-US" altLang="ko-KR" sz="2200" dirty="0">
                <a:highlight>
                  <a:srgbClr val="FFFF00"/>
                </a:highlight>
              </a:rPr>
              <a:t>OPT </a:t>
            </a:r>
            <a:r>
              <a:rPr lang="ko-KR" altLang="en-US" sz="2200" b="0" dirty="0">
                <a:highlight>
                  <a:srgbClr val="FFFF00"/>
                </a:highlight>
                <a:latin typeface="Consolas" panose="020B0609020204030204" pitchFamily="49" charset="0"/>
              </a:rPr>
              <a:t>≥</a:t>
            </a:r>
            <a:r>
              <a:rPr lang="ko-KR" altLang="en-US" sz="2200" dirty="0">
                <a:highlight>
                  <a:srgbClr val="FFFF00"/>
                </a:highlight>
              </a:rPr>
              <a:t> </a:t>
            </a:r>
            <a:r>
              <a:rPr lang="en-US" altLang="ko-KR" sz="2200" dirty="0">
                <a:highlight>
                  <a:srgbClr val="FFFF00"/>
                </a:highlight>
              </a:rPr>
              <a:t>(</a:t>
            </a:r>
            <a:r>
              <a:rPr lang="ko-KR" altLang="en-US" sz="2200" dirty="0">
                <a:highlight>
                  <a:srgbClr val="FFFF00"/>
                </a:highlight>
              </a:rPr>
              <a:t>모든 물건의 크기의 합</a:t>
            </a:r>
            <a:r>
              <a:rPr lang="en-US" altLang="ko-KR" sz="2200" dirty="0">
                <a:highlight>
                  <a:srgbClr val="FFFF00"/>
                </a:highlight>
              </a:rPr>
              <a:t>)/C</a:t>
            </a:r>
          </a:p>
          <a:p>
            <a:pPr lvl="1"/>
            <a:r>
              <a:rPr lang="ko-KR" altLang="en-US" sz="2000" dirty="0"/>
              <a:t>단</a:t>
            </a:r>
            <a:r>
              <a:rPr lang="en-US" altLang="ko-KR" sz="2000" dirty="0"/>
              <a:t>, C</a:t>
            </a:r>
            <a:r>
              <a:rPr lang="ko-KR" altLang="en-US" sz="2000" dirty="0"/>
              <a:t>는 통의 크기</a:t>
            </a:r>
            <a:endParaRPr lang="en-US" altLang="ko-KR" sz="2000" dirty="0"/>
          </a:p>
          <a:p>
            <a:pPr>
              <a:defRPr/>
            </a:pPr>
            <a:r>
              <a:rPr lang="ko-KR" altLang="en-US" dirty="0"/>
              <a:t>각 방법이 사용한 통의 수가 </a:t>
            </a:r>
            <a:r>
              <a:rPr lang="en-US" altLang="ko-KR" dirty="0"/>
              <a:t>OPT</a:t>
            </a:r>
            <a:r>
              <a:rPr lang="ko-KR" altLang="en-US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</a:p>
          <a:p>
            <a:pPr lvl="1">
              <a:defRPr/>
            </a:pPr>
            <a:r>
              <a:rPr lang="en-US" altLang="ko-KR" sz="2400" dirty="0"/>
              <a:t>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ko-KR" altLang="en-US" sz="2400" dirty="0"/>
              <a:t>의 통 중에서 기껏해야 </a:t>
            </a:r>
            <a:r>
              <a:rPr lang="en-US" altLang="ko-KR" sz="2400" dirty="0"/>
              <a:t>1</a:t>
            </a:r>
            <a:r>
              <a:rPr lang="ko-KR" altLang="en-US" sz="2400" dirty="0"/>
              <a:t>개의 통이 </a:t>
            </a:r>
            <a:r>
              <a:rPr lang="en-US" altLang="ko-KR" sz="2400" dirty="0"/>
              <a:t>½ </a:t>
            </a:r>
            <a:r>
              <a:rPr lang="ko-KR" altLang="en-US" sz="2400" dirty="0"/>
              <a:t>이하로 차 있으므로</a:t>
            </a:r>
            <a:r>
              <a:rPr lang="en-US" altLang="ko-KR" sz="2400" dirty="0"/>
              <a:t> </a:t>
            </a:r>
          </a:p>
          <a:p>
            <a:pPr lvl="1">
              <a:defRPr/>
            </a:pPr>
            <a:r>
              <a:rPr lang="ko-KR" altLang="en-US" sz="2400" dirty="0"/>
              <a:t>각 방법이 </a:t>
            </a:r>
            <a:r>
              <a:rPr lang="en-US" altLang="ko-KR" sz="2400" dirty="0"/>
              <a:t>(OPT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-1)</a:t>
            </a:r>
            <a:r>
              <a:rPr lang="ko-KR" altLang="en-US" sz="2400" dirty="0"/>
              <a:t>개의 통에 각각 </a:t>
            </a:r>
            <a:r>
              <a:rPr lang="en-US" altLang="ko-KR" sz="2400" dirty="0"/>
              <a:t>½ </a:t>
            </a:r>
            <a:r>
              <a:rPr lang="ko-KR" altLang="en-US" sz="2400" dirty="0"/>
              <a:t>넘게 물건을 채울 때 그 물건들의 크기의 합은 </a:t>
            </a:r>
            <a:r>
              <a:rPr lang="en-US" altLang="ko-KR" sz="2400" dirty="0"/>
              <a:t>((OPT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-1) </a:t>
            </a:r>
            <a:r>
              <a:rPr lang="en-US" altLang="ko-KR" sz="2400" dirty="0">
                <a:latin typeface="+mn-ea"/>
                <a:ea typeface="+mn-ea"/>
              </a:rPr>
              <a:t>x</a:t>
            </a:r>
            <a:r>
              <a:rPr lang="en-US" altLang="ko-KR" sz="2400" dirty="0"/>
              <a:t> C/2) </a:t>
            </a:r>
            <a:r>
              <a:rPr lang="ko-KR" altLang="en-US" sz="2400" dirty="0"/>
              <a:t>보다는 크다</a:t>
            </a:r>
            <a:r>
              <a:rPr lang="en-US" altLang="ko-KR" sz="2400" dirty="0"/>
              <a:t>.</a:t>
            </a:r>
          </a:p>
          <a:p>
            <a:pPr marL="0" indent="0" algn="ctr" latinLnBrk="1">
              <a:buNone/>
              <a:defRPr/>
            </a:pPr>
            <a:r>
              <a:rPr lang="en-US" altLang="ko-KR" sz="2400" dirty="0"/>
              <a:t>(</a:t>
            </a:r>
            <a:r>
              <a:rPr lang="ko-KR" altLang="en-US" sz="2200" dirty="0"/>
              <a:t>모든 물건의 크기의 합</a:t>
            </a:r>
            <a:r>
              <a:rPr lang="en-US" altLang="ko-KR" sz="2400" dirty="0"/>
              <a:t>) &gt; (OPT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-1) </a:t>
            </a:r>
            <a:r>
              <a:rPr lang="en-US" altLang="ko-KR" sz="2400" dirty="0">
                <a:latin typeface="+mn-ea"/>
              </a:rPr>
              <a:t>x</a:t>
            </a:r>
            <a:r>
              <a:rPr lang="en-US" altLang="ko-KR" sz="2400" dirty="0"/>
              <a:t> C/2 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C32B6-B5BB-4425-B430-53E7F6625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4D4FB40-FE87-4BAC-9992-A393C0FEA86C}" type="slidenum">
              <a:rPr lang="en-US" altLang="ko-KR" sz="1200">
                <a:latin typeface="Tahoma" panose="020B0604030504040204" pitchFamily="34" charset="0"/>
              </a:rPr>
              <a:pPr/>
              <a:t>43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351854CD-6C5F-4638-AE8E-56785F006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8206680" cy="5470525"/>
          </a:xfrm>
        </p:spPr>
        <p:txBody>
          <a:bodyPr/>
          <a:lstStyle/>
          <a:p>
            <a:pPr>
              <a:defRPr/>
            </a:pPr>
            <a:r>
              <a:rPr lang="en-US" altLang="ko-KR" sz="2400" dirty="0"/>
              <a:t>(</a:t>
            </a:r>
            <a:r>
              <a:rPr lang="ko-KR" altLang="en-US" sz="2200" dirty="0"/>
              <a:t>모든 물건의 크기의 합</a:t>
            </a:r>
            <a:r>
              <a:rPr lang="en-US" altLang="ko-KR" sz="2400" dirty="0"/>
              <a:t>) </a:t>
            </a:r>
            <a:r>
              <a:rPr lang="en-US" altLang="ko-KR" sz="2400" b="0" dirty="0">
                <a:latin typeface="Consolas" panose="020B0609020204030204" pitchFamily="49" charset="0"/>
              </a:rPr>
              <a:t>&gt;</a:t>
            </a:r>
            <a:r>
              <a:rPr lang="en-US" altLang="ko-KR" sz="2400" dirty="0"/>
              <a:t> (OPT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-1) </a:t>
            </a:r>
            <a:r>
              <a:rPr lang="en-US" altLang="ko-KR" sz="2400" dirty="0">
                <a:latin typeface="+mn-ea"/>
                <a:ea typeface="+mn-ea"/>
              </a:rPr>
              <a:t>x</a:t>
            </a:r>
            <a:r>
              <a:rPr lang="en-US" altLang="ko-KR" sz="2400" dirty="0"/>
              <a:t> C/2</a:t>
            </a:r>
          </a:p>
          <a:p>
            <a:pPr marL="361950" indent="0" latinLnBrk="1">
              <a:buNone/>
              <a:defRPr/>
            </a:pPr>
            <a:r>
              <a:rPr lang="ko-KR" altLang="en-US" sz="2400" dirty="0"/>
              <a:t>⇒ </a:t>
            </a:r>
            <a:r>
              <a:rPr lang="en-US" altLang="ko-KR" sz="2400" dirty="0"/>
              <a:t>(</a:t>
            </a:r>
            <a:r>
              <a:rPr lang="ko-KR" altLang="en-US" sz="2200" dirty="0"/>
              <a:t>모든 물건의 크기의 합</a:t>
            </a:r>
            <a:r>
              <a:rPr lang="en-US" altLang="ko-KR" sz="2400" dirty="0"/>
              <a:t>)/C </a:t>
            </a:r>
            <a:r>
              <a:rPr lang="en-US" altLang="ko-KR" sz="2400" b="0" dirty="0">
                <a:latin typeface="Consolas" panose="020B0609020204030204" pitchFamily="49" charset="0"/>
              </a:rPr>
              <a:t>&gt;</a:t>
            </a:r>
            <a:r>
              <a:rPr lang="en-US" altLang="ko-KR" sz="2400" dirty="0"/>
              <a:t> (OPT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-1)/2 </a:t>
            </a:r>
            <a:endParaRPr lang="ko-KR" altLang="en-US" sz="2400" dirty="0"/>
          </a:p>
          <a:p>
            <a:pPr marL="3136900" indent="-2774950" latinLnBrk="1">
              <a:buNone/>
              <a:defRPr/>
            </a:pPr>
            <a:r>
              <a:rPr lang="ko-KR" altLang="en-US" sz="2400" dirty="0"/>
              <a:t>⇒ </a:t>
            </a:r>
            <a:r>
              <a:rPr lang="en-US" altLang="ko-KR" sz="2400" dirty="0"/>
              <a:t>OPT </a:t>
            </a:r>
            <a:r>
              <a:rPr lang="en-US" altLang="ko-KR" sz="2400" b="0" dirty="0">
                <a:latin typeface="Consolas" panose="020B0609020204030204" pitchFamily="49" charset="0"/>
              </a:rPr>
              <a:t>&gt;</a:t>
            </a:r>
            <a:r>
              <a:rPr lang="en-US" altLang="ko-KR" sz="2400" dirty="0"/>
              <a:t> (OPT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-1)/2,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OPT </a:t>
            </a:r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≥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모든 물건의 크기의 합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)/C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이므로 </a:t>
            </a:r>
          </a:p>
          <a:p>
            <a:pPr marL="361950" indent="0" latinLnBrk="1">
              <a:buNone/>
              <a:defRPr/>
            </a:pPr>
            <a:r>
              <a:rPr lang="ko-KR" altLang="en-US" sz="2400" dirty="0"/>
              <a:t>⇒ </a:t>
            </a:r>
            <a:r>
              <a:rPr lang="en-US" altLang="ko-KR" sz="2400" dirty="0"/>
              <a:t>2OPT </a:t>
            </a:r>
            <a:r>
              <a:rPr lang="en-US" altLang="ko-KR" sz="2400" b="0" dirty="0">
                <a:latin typeface="Consolas" panose="020B0609020204030204" pitchFamily="49" charset="0"/>
              </a:rPr>
              <a:t>&gt;</a:t>
            </a:r>
            <a:r>
              <a:rPr lang="en-US" altLang="ko-KR" sz="2400" dirty="0"/>
              <a:t> 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-1</a:t>
            </a:r>
            <a:endParaRPr lang="ko-KR" altLang="en-US" sz="2400" dirty="0"/>
          </a:p>
          <a:p>
            <a:pPr marL="361950" indent="0" latinLnBrk="1">
              <a:buNone/>
              <a:defRPr/>
            </a:pPr>
            <a:r>
              <a:rPr lang="ko-KR" altLang="en-US" sz="2400" dirty="0"/>
              <a:t>⇒ </a:t>
            </a:r>
            <a:r>
              <a:rPr lang="en-US" altLang="ko-KR" sz="2400" dirty="0"/>
              <a:t>2OPT + 1 </a:t>
            </a:r>
            <a:r>
              <a:rPr lang="en-US" altLang="ko-KR" sz="2400" b="0" dirty="0">
                <a:latin typeface="Consolas" panose="020B0609020204030204" pitchFamily="49" charset="0"/>
              </a:rPr>
              <a:t>&gt;</a:t>
            </a:r>
            <a:r>
              <a:rPr lang="en-US" altLang="ko-KR" sz="2400" dirty="0"/>
              <a:t> 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endParaRPr lang="ko-KR" altLang="en-US" sz="2400" dirty="0"/>
          </a:p>
          <a:p>
            <a:pPr marL="361950" indent="0" latinLnBrk="1">
              <a:spcAft>
                <a:spcPts val="1800"/>
              </a:spcAft>
              <a:buNone/>
              <a:defRPr/>
            </a:pPr>
            <a:r>
              <a:rPr lang="ko-KR" altLang="en-US" sz="2400" dirty="0"/>
              <a:t>⇒ </a:t>
            </a:r>
            <a:r>
              <a:rPr lang="en-US" altLang="ko-KR" sz="2400" dirty="0"/>
              <a:t>2OPT </a:t>
            </a:r>
            <a:r>
              <a:rPr lang="ko-KR" altLang="en-US" sz="2400" b="0" dirty="0">
                <a:latin typeface="Consolas" panose="020B0609020204030204" pitchFamily="49" charset="0"/>
              </a:rPr>
              <a:t>≥</a:t>
            </a:r>
            <a:r>
              <a:rPr lang="ko-KR" altLang="en-US" sz="2400" dirty="0"/>
              <a:t> </a:t>
            </a:r>
            <a:r>
              <a:rPr lang="en-US" altLang="ko-KR" sz="2400" dirty="0"/>
              <a:t>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ko-KR" altLang="en-US" sz="2400" dirty="0"/>
              <a:t>따라서 </a:t>
            </a:r>
            <a:r>
              <a:rPr lang="en-US" altLang="ko-KR" sz="2400" dirty="0"/>
              <a:t>3</a:t>
            </a:r>
            <a:r>
              <a:rPr lang="ko-KR" altLang="en-US" sz="2400" dirty="0"/>
              <a:t>가지 방법의 근사 비율은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2.0 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53A22F-213F-4769-AA9E-8A0B158D2C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A48432F-A3B0-4AB2-BFA7-B1C12B4DC1FA}" type="slidenum">
              <a:rPr lang="en-US" altLang="ko-KR" sz="1200">
                <a:latin typeface="Tahoma" panose="020B0604030504040204" pitchFamily="34" charset="0"/>
              </a:rPr>
              <a:pPr/>
              <a:t>44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38761-AF0A-402E-A07A-A97E1ABF13A1}"/>
              </a:ext>
            </a:extLst>
          </p:cNvPr>
          <p:cNvSpPr txBox="1"/>
          <p:nvPr/>
        </p:nvSpPr>
        <p:spPr>
          <a:xfrm>
            <a:off x="6752697" y="17008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양변에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 나누면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E28CF-B146-46FB-9F88-FBFBEB818D29}"/>
              </a:ext>
            </a:extLst>
          </p:cNvPr>
          <p:cNvSpPr txBox="1"/>
          <p:nvPr/>
        </p:nvSpPr>
        <p:spPr>
          <a:xfrm>
            <a:off x="3851920" y="27716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양변에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 곱하면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9614F-FEF8-46F5-AB71-790B803DB3D6}"/>
              </a:ext>
            </a:extLst>
          </p:cNvPr>
          <p:cNvSpPr txBox="1"/>
          <p:nvPr/>
        </p:nvSpPr>
        <p:spPr>
          <a:xfrm>
            <a:off x="4067944" y="334770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양변에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 더하면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CA1D4B63-B23F-47B7-9F22-04B439F32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적합</a:t>
            </a:r>
            <a:r>
              <a:rPr lang="en-US" altLang="ko-KR" dirty="0"/>
              <a:t> </a:t>
            </a:r>
            <a:r>
              <a:rPr lang="ko-KR" altLang="en-US" dirty="0"/>
              <a:t>근사 비율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9323D906-289D-4A29-8B30-8525CD7788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직전에 사용된 통에 들어있는 물건의 크기의 합과 새 물건의 크기의 합이 통의 용량보다 클 때에만</a:t>
            </a:r>
            <a:r>
              <a:rPr lang="en-US" altLang="ko-KR" sz="2000" dirty="0"/>
              <a:t>, </a:t>
            </a:r>
            <a:r>
              <a:rPr lang="ko-KR" altLang="en-US" sz="2000" dirty="0"/>
              <a:t>새 통에 새 물건을 담는다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다음 적합이 사용한 통의 수가 </a:t>
            </a:r>
            <a:r>
              <a:rPr lang="en-US" altLang="ko-KR" sz="2000" dirty="0"/>
              <a:t>OPT</a:t>
            </a:r>
            <a:r>
              <a:rPr lang="ko-KR" altLang="en-US" sz="20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ko-KR" altLang="en-US" sz="2000" dirty="0"/>
              <a:t>라면</a:t>
            </a:r>
            <a:r>
              <a:rPr lang="en-US" altLang="ko-KR" sz="2000" dirty="0"/>
              <a:t>, </a:t>
            </a:r>
            <a:r>
              <a:rPr lang="ko-KR" altLang="en-US" sz="2000" dirty="0"/>
              <a:t>이웃한 </a:t>
            </a:r>
            <a:r>
              <a:rPr lang="en-US" altLang="ko-KR" sz="2000" dirty="0"/>
              <a:t>2</a:t>
            </a:r>
            <a:r>
              <a:rPr lang="ko-KR" altLang="en-US" sz="2000" dirty="0"/>
              <a:t>개의 통을 다음과 같이 나타낼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AC69D-1CF7-40C3-84AB-41ECAF77F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F75601F-94BC-469C-BE49-2552518F640B}" type="slidenum">
              <a:rPr lang="en-US" altLang="ko-KR" sz="1200">
                <a:latin typeface="Tahoma" panose="020B0604030504040204" pitchFamily="34" charset="0"/>
              </a:rPr>
              <a:pPr/>
              <a:t>45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0965" name="_x190028144" descr="EMB000012f81b9f">
            <a:extLst>
              <a:ext uri="{FF2B5EF4-FFF2-40B4-BE49-F238E27FC236}">
                <a16:creationId xmlns:a16="http://schemas.microsoft.com/office/drawing/2014/main" id="{7108776B-168D-4496-BBB8-DC5CF812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42" y="3284984"/>
            <a:ext cx="6965515" cy="278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A54C9673-41B1-40C5-8BBE-A4D9339FD8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spcAft>
                <a:spcPts val="1800"/>
              </a:spcAft>
              <a:buNone/>
              <a:defRPr/>
            </a:pPr>
            <a:r>
              <a:rPr lang="en-US" altLang="ko-KR" sz="2400" dirty="0"/>
              <a:t>    (</a:t>
            </a:r>
            <a:r>
              <a:rPr lang="ko-KR" altLang="en-US" sz="2200" dirty="0"/>
              <a:t>모든 물건의 크기의 합</a:t>
            </a:r>
            <a:r>
              <a:rPr lang="en-US" altLang="ko-KR" sz="2400" dirty="0"/>
              <a:t>) </a:t>
            </a:r>
            <a:r>
              <a:rPr lang="en-US" altLang="ko-KR" sz="2400" b="0" dirty="0">
                <a:latin typeface="Consolas" panose="020B0609020204030204" pitchFamily="49" charset="0"/>
              </a:rPr>
              <a:t>&gt;</a:t>
            </a:r>
            <a:r>
              <a:rPr lang="en-US" altLang="ko-KR" sz="2400" dirty="0"/>
              <a:t> 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/2 </a:t>
            </a:r>
            <a:r>
              <a:rPr lang="en-US" altLang="ko-KR" sz="2400" dirty="0">
                <a:latin typeface="+mn-ea"/>
                <a:ea typeface="+mn-ea"/>
              </a:rPr>
              <a:t>x</a:t>
            </a:r>
            <a:r>
              <a:rPr lang="en-US" altLang="ko-KR" sz="2400" dirty="0"/>
              <a:t> C</a:t>
            </a:r>
          </a:p>
          <a:p>
            <a:pPr marL="0" indent="0" latinLnBrk="1">
              <a:spcAft>
                <a:spcPts val="1800"/>
              </a:spcAft>
              <a:buNone/>
              <a:defRPr/>
            </a:pPr>
            <a:r>
              <a:rPr lang="ko-KR" altLang="en-US" sz="2400" dirty="0"/>
              <a:t>⇒ </a:t>
            </a:r>
            <a:r>
              <a:rPr lang="en-US" altLang="ko-KR" sz="2400" dirty="0"/>
              <a:t>(</a:t>
            </a:r>
            <a:r>
              <a:rPr lang="ko-KR" altLang="en-US" sz="2200" dirty="0"/>
              <a:t>모든 물건의 크기의 합</a:t>
            </a:r>
            <a:r>
              <a:rPr lang="en-US" altLang="ko-KR" sz="2400" dirty="0"/>
              <a:t>)/C </a:t>
            </a:r>
            <a:r>
              <a:rPr lang="en-US" altLang="ko-KR" sz="2400" b="0" dirty="0">
                <a:latin typeface="Consolas" panose="020B0609020204030204" pitchFamily="49" charset="0"/>
              </a:rPr>
              <a:t>&gt;</a:t>
            </a:r>
            <a:r>
              <a:rPr lang="en-US" altLang="ko-KR" sz="2400" dirty="0"/>
              <a:t> 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/2</a:t>
            </a:r>
            <a:endParaRPr lang="ko-KR" altLang="en-US" sz="2400" dirty="0"/>
          </a:p>
          <a:p>
            <a:pPr marL="3043238" indent="-3043238" latinLnBrk="1">
              <a:spcAft>
                <a:spcPts val="1800"/>
              </a:spcAft>
              <a:buNone/>
              <a:defRPr/>
            </a:pPr>
            <a:r>
              <a:rPr lang="ko-KR" altLang="en-US" sz="2400" dirty="0"/>
              <a:t>⇒ </a:t>
            </a:r>
            <a:r>
              <a:rPr lang="en-US" altLang="ko-KR" sz="2400" dirty="0"/>
              <a:t>OPT</a:t>
            </a:r>
            <a:r>
              <a:rPr lang="en-US" altLang="ko-KR" sz="2400" b="0" dirty="0">
                <a:latin typeface="Consolas" panose="020B0609020204030204" pitchFamily="49" charset="0"/>
              </a:rPr>
              <a:t> &gt;</a:t>
            </a:r>
            <a:r>
              <a:rPr lang="en-US" altLang="ko-KR" sz="2400" dirty="0"/>
              <a:t> 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/2  </a:t>
            </a:r>
            <a:r>
              <a:rPr lang="en-US" altLang="ko-KR" sz="2000" dirty="0">
                <a:solidFill>
                  <a:srgbClr val="0000CC"/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OPT </a:t>
            </a:r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≥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모든 물건의 크기의 합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)/C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이므로</a:t>
            </a:r>
            <a:r>
              <a:rPr lang="ko-KR" altLang="en-US" sz="2000" dirty="0"/>
              <a:t> </a:t>
            </a:r>
          </a:p>
          <a:p>
            <a:pPr marL="0" indent="0" latinLnBrk="1">
              <a:spcAft>
                <a:spcPts val="1800"/>
              </a:spcAft>
              <a:buNone/>
              <a:defRPr/>
            </a:pPr>
            <a:r>
              <a:rPr lang="ko-KR" altLang="en-US" sz="2400" dirty="0"/>
              <a:t>⇒ </a:t>
            </a:r>
            <a:r>
              <a:rPr lang="en-US" altLang="ko-KR" sz="2400" dirty="0"/>
              <a:t>2OPT </a:t>
            </a:r>
            <a:r>
              <a:rPr lang="en-US" altLang="ko-KR" sz="2400" b="0" dirty="0">
                <a:latin typeface="Consolas" panose="020B0609020204030204" pitchFamily="49" charset="0"/>
              </a:rPr>
              <a:t>&gt;</a:t>
            </a:r>
            <a:r>
              <a:rPr lang="en-US" altLang="ko-KR" sz="2400" dirty="0"/>
              <a:t> 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ko-KR" altLang="en-US" sz="2400" dirty="0"/>
              <a:t>따라서 다음 적합의 근사 비율은 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2.0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5A897-C54E-45D1-84C4-50517743C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0C10A4E-4D62-4369-8DE2-57C9BF0A0F8E}" type="slidenum">
              <a:rPr lang="en-US" altLang="ko-KR" sz="1200">
                <a:latin typeface="Tahoma" panose="020B0604030504040204" pitchFamily="34" charset="0"/>
              </a:rPr>
              <a:pPr/>
              <a:t>46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C4C19-645B-4ABA-ABBE-2C5F28C408C5}"/>
              </a:ext>
            </a:extLst>
          </p:cNvPr>
          <p:cNvSpPr txBox="1"/>
          <p:nvPr/>
        </p:nvSpPr>
        <p:spPr>
          <a:xfrm>
            <a:off x="6012160" y="19168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양변에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 나누면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E8D35-73E4-4DA5-A7C5-1421E333F0C8}"/>
              </a:ext>
            </a:extLst>
          </p:cNvPr>
          <p:cNvSpPr txBox="1"/>
          <p:nvPr/>
        </p:nvSpPr>
        <p:spPr>
          <a:xfrm>
            <a:off x="3347864" y="31409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양변에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 곱하면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4F3B7A04-5CCB-4AA4-9AD7-1736C9A2E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 </a:t>
            </a:r>
            <a:r>
              <a:rPr lang="ko-KR" altLang="en-US" dirty="0"/>
              <a:t>작업 스케줄링 문제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854DAE34-A874-48D4-8581-8E1FDC4F0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5183287"/>
          </a:xfrm>
        </p:spPr>
        <p:txBody>
          <a:bodyPr/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개의 작업의 수행 시간 </a:t>
            </a:r>
            <a:r>
              <a:rPr lang="en-US" altLang="ko-KR" sz="2400" dirty="0" err="1"/>
              <a:t>t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1, 2, 3, </a:t>
            </a:r>
            <a:r>
              <a:rPr lang="ko-KR" altLang="en-US" sz="2400" dirty="0"/>
              <a:t>⋯</a:t>
            </a:r>
            <a:r>
              <a:rPr lang="en-US" altLang="ko-KR" sz="2400" dirty="0"/>
              <a:t>, n, m</a:t>
            </a:r>
            <a:r>
              <a:rPr lang="ko-KR" altLang="en-US" sz="2400" dirty="0"/>
              <a:t>개의 동일한 기계가 주어질 때</a:t>
            </a:r>
            <a:r>
              <a:rPr lang="en-US" altLang="ko-KR" sz="2400" dirty="0"/>
              <a:t> </a:t>
            </a:r>
            <a:r>
              <a:rPr lang="ko-KR" altLang="en-US" sz="2400" dirty="0"/>
              <a:t>모든 작업이 가장 빨리 종료되도록 작업을 기계에 배정하는 문제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한 작업은 배정된 기계에서 연속적으로 수행되어야</a:t>
            </a:r>
            <a:endParaRPr lang="en-US" altLang="ko-KR" sz="2400" dirty="0"/>
          </a:p>
          <a:p>
            <a:pPr lvl="1"/>
            <a:r>
              <a:rPr lang="ko-KR" altLang="en-US" sz="2400" dirty="0"/>
              <a:t>또한 기계는 한 번에 하나의 작업만을 수행한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FC247-E60A-4676-9AED-9CC7B902A9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EB11E1D-3C4F-4BEC-803B-A910109F8D2A}" type="slidenum">
              <a:rPr lang="en-US" altLang="ko-KR" sz="1200">
                <a:latin typeface="Tahoma" panose="020B0604030504040204" pitchFamily="34" charset="0"/>
              </a:rPr>
              <a:pPr/>
              <a:t>47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E38237CB-0C60-4BB2-A2D2-F0EBCED09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어떻게 배정하여야 모든 작업이 가장 빨리 종료될까</a:t>
            </a:r>
            <a:r>
              <a:rPr lang="en-US" altLang="ko-KR" sz="2400" dirty="0"/>
              <a:t>?</a:t>
            </a:r>
          </a:p>
        </p:txBody>
      </p:sp>
      <p:sp>
        <p:nvSpPr>
          <p:cNvPr id="44035" name="내용 개체 틀 2">
            <a:extLst>
              <a:ext uri="{FF2B5EF4-FFF2-40B4-BE49-F238E27FC236}">
                <a16:creationId xmlns:a16="http://schemas.microsoft.com/office/drawing/2014/main" id="{839B8D5E-E07C-479D-8270-FB0326576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답은 </a:t>
            </a:r>
            <a:r>
              <a:rPr lang="ko-KR" altLang="en-US" dirty="0" err="1"/>
              <a:t>그리디</a:t>
            </a:r>
            <a:r>
              <a:rPr lang="ko-KR" altLang="en-US" dirty="0"/>
              <a:t> 방법으로 작업을 배정</a:t>
            </a:r>
            <a:endParaRPr lang="en-US" altLang="ko-KR" dirty="0"/>
          </a:p>
          <a:p>
            <a:pPr lvl="1"/>
            <a:r>
              <a:rPr lang="ko-KR" altLang="en-US" dirty="0"/>
              <a:t>현재까지 배정된 작업에 대해서 </a:t>
            </a:r>
            <a:r>
              <a:rPr lang="ko-KR" altLang="en-US" dirty="0">
                <a:solidFill>
                  <a:srgbClr val="00B0F0"/>
                </a:solidFill>
              </a:rPr>
              <a:t>가장 빨리 끝나는 기계</a:t>
            </a:r>
            <a:r>
              <a:rPr lang="ko-KR" altLang="en-US" dirty="0"/>
              <a:t>에 새 작업을 배정</a:t>
            </a:r>
            <a:endParaRPr lang="en-US" altLang="ko-KR" dirty="0"/>
          </a:p>
          <a:p>
            <a:r>
              <a:rPr lang="ko-KR" altLang="en-US" sz="2400" dirty="0"/>
              <a:t>예제에서는 </a:t>
            </a:r>
            <a:r>
              <a:rPr lang="en-US" altLang="ko-KR" sz="2400" dirty="0"/>
              <a:t>2</a:t>
            </a:r>
            <a:r>
              <a:rPr lang="ko-KR" altLang="en-US" sz="2400" dirty="0"/>
              <a:t>번째 기계가 가장 빨리 작업을 마치므로</a:t>
            </a:r>
            <a:r>
              <a:rPr lang="en-US" altLang="ko-KR" sz="2400" dirty="0"/>
              <a:t>,</a:t>
            </a:r>
            <a:r>
              <a:rPr lang="ko-KR" altLang="en-US" sz="2400" dirty="0"/>
              <a:t> 새 작업을 </a:t>
            </a:r>
            <a:r>
              <a:rPr lang="en-US" altLang="ko-KR" sz="2400" dirty="0"/>
              <a:t>2</a:t>
            </a:r>
            <a:r>
              <a:rPr lang="ko-KR" altLang="en-US" sz="2400" dirty="0"/>
              <a:t>번째 기계에 배정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601D75-AB4C-4999-9410-0914945E8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8DCDCD3-8F0F-4A93-A72B-6FBCB6126662}" type="slidenum">
              <a:rPr lang="en-US" altLang="ko-KR" sz="1200">
                <a:latin typeface="Tahoma" panose="020B0604030504040204" pitchFamily="34" charset="0"/>
              </a:rPr>
              <a:pPr/>
              <a:t>48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4037" name="_x191097944" descr="EMB000012f81bab">
            <a:extLst>
              <a:ext uri="{FF2B5EF4-FFF2-40B4-BE49-F238E27FC236}">
                <a16:creationId xmlns:a16="http://schemas.microsoft.com/office/drawing/2014/main" id="{154C870B-740D-4548-9603-7734BD3E0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4125913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9556E7-288A-40AE-AE68-B6697373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1123951"/>
            <a:ext cx="495300" cy="762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365A466-51E2-462D-99C3-E9CF8EDF05E0}"/>
              </a:ext>
            </a:extLst>
          </p:cNvPr>
          <p:cNvSpPr/>
          <p:nvPr/>
        </p:nvSpPr>
        <p:spPr bwMode="auto">
          <a:xfrm>
            <a:off x="6751465" y="4509120"/>
            <a:ext cx="1224136" cy="288032"/>
          </a:xfrm>
          <a:prstGeom prst="rect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8F112-E8B2-4504-B359-69F10B63315B}"/>
              </a:ext>
            </a:extLst>
          </p:cNvPr>
          <p:cNvSpPr txBox="1"/>
          <p:nvPr/>
        </p:nvSpPr>
        <p:spPr>
          <a:xfrm>
            <a:off x="6097984" y="4445387"/>
            <a:ext cx="432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highlight>
                  <a:srgbClr val="FFFF00"/>
                </a:highlight>
              </a:rPr>
              <a:t>?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내용 개체 틀 2">
            <a:extLst>
              <a:ext uri="{FF2B5EF4-FFF2-40B4-BE49-F238E27FC236}">
                <a16:creationId xmlns:a16="http://schemas.microsoft.com/office/drawing/2014/main" id="{EBCEBFB5-AE51-41D8-9C47-B5518E3F8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09625" indent="-809625" latinLnBrk="1">
              <a:spcAft>
                <a:spcPts val="1200"/>
              </a:spcAft>
              <a:buNone/>
              <a:defRPr/>
            </a:pPr>
            <a:r>
              <a:rPr lang="en-US" altLang="ko-KR" sz="2800" dirty="0" err="1">
                <a:solidFill>
                  <a:srgbClr val="0066FF"/>
                </a:solidFill>
              </a:rPr>
              <a:t>Approx_JobScheduling</a:t>
            </a:r>
            <a:endParaRPr lang="en-US" altLang="ko-KR" sz="2800" dirty="0">
              <a:solidFill>
                <a:srgbClr val="0066FF"/>
              </a:solidFill>
            </a:endParaRPr>
          </a:p>
          <a:p>
            <a:pPr marL="809625" indent="-809625" latinLnBrk="1">
              <a:spcAft>
                <a:spcPts val="1200"/>
              </a:spcAft>
              <a:buNone/>
              <a:defRPr/>
            </a:pPr>
            <a:r>
              <a:rPr lang="ko-KR" altLang="en-US" sz="2800" dirty="0"/>
              <a:t>입력</a:t>
            </a:r>
            <a:r>
              <a:rPr lang="en-US" altLang="ko-KR" sz="2800" dirty="0"/>
              <a:t>: n</a:t>
            </a:r>
            <a:r>
              <a:rPr lang="ko-KR" altLang="en-US" sz="2800" dirty="0"/>
              <a:t>개의 작업</a:t>
            </a:r>
            <a:r>
              <a:rPr lang="en-US" altLang="ko-KR" sz="2800" dirty="0"/>
              <a:t>,  </a:t>
            </a:r>
            <a:r>
              <a:rPr lang="ko-KR" altLang="en-US" sz="2800" dirty="0"/>
              <a:t>각 작업 수행 시간 </a:t>
            </a:r>
            <a:r>
              <a:rPr lang="en-US" altLang="ko-KR" sz="2800" dirty="0" err="1"/>
              <a:t>t</a:t>
            </a:r>
            <a:r>
              <a:rPr lang="en-US" altLang="ko-KR" sz="2800" baseline="-25000" dirty="0" err="1"/>
              <a:t>i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= 1, 2, </a:t>
            </a:r>
            <a:r>
              <a:rPr lang="ko-KR" altLang="en-US" sz="2800" dirty="0"/>
              <a:t>⋯</a:t>
            </a:r>
            <a:r>
              <a:rPr lang="en-US" altLang="ko-KR" sz="2800" dirty="0"/>
              <a:t>, n, </a:t>
            </a:r>
            <a:r>
              <a:rPr lang="ko-KR" altLang="en-US" sz="2800" dirty="0"/>
              <a:t> </a:t>
            </a:r>
            <a:r>
              <a:rPr lang="en-US" altLang="ko-KR" sz="2800" dirty="0" err="1"/>
              <a:t>M</a:t>
            </a:r>
            <a:r>
              <a:rPr lang="en-US" altLang="ko-KR" sz="2800" baseline="-25000" dirty="0" err="1"/>
              <a:t>j</a:t>
            </a:r>
            <a:r>
              <a:rPr lang="en-US" altLang="ko-KR" sz="2800" dirty="0"/>
              <a:t>, j = 1,2, </a:t>
            </a:r>
            <a:r>
              <a:rPr lang="ko-KR" altLang="en-US" sz="2800" dirty="0"/>
              <a:t>⋯</a:t>
            </a:r>
            <a:r>
              <a:rPr lang="en-US" altLang="ko-KR" sz="2800" dirty="0"/>
              <a:t>, m</a:t>
            </a:r>
            <a:endParaRPr lang="ko-KR" altLang="en-US" sz="2800" dirty="0"/>
          </a:p>
          <a:p>
            <a:pPr marL="0" indent="0" latinLnBrk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ko-KR" altLang="en-US" sz="2800" dirty="0"/>
              <a:t>출력</a:t>
            </a:r>
            <a:r>
              <a:rPr lang="en-US" altLang="ko-KR" sz="2800" dirty="0"/>
              <a:t>: </a:t>
            </a:r>
            <a:r>
              <a:rPr lang="ko-KR" altLang="en-US" sz="2800" dirty="0"/>
              <a:t>모든 작업이 종료된 시간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3200" dirty="0"/>
              <a:t>1.  </a:t>
            </a:r>
            <a:r>
              <a:rPr lang="en-US" altLang="ko-KR" sz="32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3200" dirty="0"/>
              <a:t> j = 1 to m</a:t>
            </a:r>
            <a:endParaRPr lang="ko-KR" altLang="en-US" sz="3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3200" dirty="0"/>
              <a:t>2.     L[j] = 0         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900" dirty="0">
                <a:solidFill>
                  <a:schemeClr val="bg1">
                    <a:lumMod val="50000"/>
                  </a:schemeClr>
                </a:solidFill>
              </a:rPr>
              <a:t>// L[j]=</a:t>
            </a:r>
            <a:r>
              <a:rPr lang="ko-KR" altLang="en-US" sz="2900" dirty="0">
                <a:solidFill>
                  <a:schemeClr val="bg1">
                    <a:lumMod val="50000"/>
                  </a:schemeClr>
                </a:solidFill>
              </a:rPr>
              <a:t>기계 </a:t>
            </a:r>
            <a:r>
              <a:rPr lang="en-US" altLang="ko-KR" sz="29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ko-KR" sz="2900" baseline="-25000" dirty="0" err="1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ko-KR" altLang="en-US" sz="2900" dirty="0">
                <a:solidFill>
                  <a:schemeClr val="bg1">
                    <a:lumMod val="50000"/>
                  </a:schemeClr>
                </a:solidFill>
              </a:rPr>
              <a:t>에 배정된 마지막 작업의 종료 시간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3200" dirty="0"/>
              <a:t>3.  </a:t>
            </a:r>
            <a:r>
              <a:rPr lang="en-US" altLang="ko-KR" sz="32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i</a:t>
            </a:r>
            <a:r>
              <a:rPr lang="en-US" altLang="ko-KR" sz="3200" dirty="0"/>
              <a:t> = 1 to n </a:t>
            </a:r>
            <a:endParaRPr lang="ko-KR" altLang="en-US" sz="3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3200" dirty="0"/>
              <a:t>4.      min = 1</a:t>
            </a:r>
            <a:endParaRPr lang="ko-KR" altLang="en-US" sz="3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3200" dirty="0"/>
              <a:t>5.      </a:t>
            </a:r>
            <a:r>
              <a:rPr lang="en-US" altLang="ko-KR" sz="32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3200" dirty="0"/>
              <a:t> j = 2 to m </a:t>
            </a:r>
            <a:r>
              <a:rPr lang="en-US" altLang="ko-KR" sz="3200" dirty="0">
                <a:solidFill>
                  <a:srgbClr val="00B050"/>
                </a:solidFill>
              </a:rPr>
              <a:t> 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가장 일찍 끝나는 기계 찾기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3200" dirty="0"/>
              <a:t>6.         </a:t>
            </a:r>
            <a:r>
              <a:rPr lang="en-US" altLang="ko-KR" sz="3200" b="0" dirty="0">
                <a:solidFill>
                  <a:srgbClr val="00B0F0"/>
                </a:solidFill>
                <a:latin typeface="Consolas" panose="020B0609020204030204" pitchFamily="49" charset="0"/>
              </a:rPr>
              <a:t> if</a:t>
            </a:r>
            <a:r>
              <a:rPr lang="en-US" altLang="ko-KR" sz="3200" dirty="0"/>
              <a:t> L[j] &lt; L[min]</a:t>
            </a:r>
            <a:endParaRPr lang="ko-KR" altLang="en-US" sz="3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3200" dirty="0"/>
              <a:t>7.             min </a:t>
            </a:r>
            <a:r>
              <a:rPr lang="en-US" altLang="ko-KR" sz="3200" b="0" dirty="0">
                <a:latin typeface="Consolas" panose="020B0609020204030204" pitchFamily="49" charset="0"/>
              </a:rPr>
              <a:t>=</a:t>
            </a:r>
            <a:r>
              <a:rPr lang="en-US" altLang="ko-KR" sz="3200" dirty="0"/>
              <a:t> j  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3200" dirty="0"/>
              <a:t>8.      </a:t>
            </a:r>
            <a:r>
              <a:rPr lang="ko-KR" altLang="en-US" sz="3200" dirty="0"/>
              <a:t>작업 </a:t>
            </a:r>
            <a:r>
              <a:rPr lang="en-US" altLang="ko-KR" sz="3200" dirty="0" err="1"/>
              <a:t>i</a:t>
            </a:r>
            <a:r>
              <a:rPr lang="ko-KR" altLang="en-US" sz="3200" dirty="0" err="1"/>
              <a:t>를</a:t>
            </a:r>
            <a:r>
              <a:rPr lang="ko-KR" altLang="en-US" sz="3200" dirty="0"/>
              <a:t> 기계 </a:t>
            </a:r>
            <a:r>
              <a:rPr lang="en-US" altLang="ko-KR" sz="3200" dirty="0" err="1"/>
              <a:t>M</a:t>
            </a:r>
            <a:r>
              <a:rPr lang="en-US" altLang="ko-KR" sz="3200" baseline="-25000" dirty="0" err="1"/>
              <a:t>min</a:t>
            </a:r>
            <a:r>
              <a:rPr lang="ko-KR" altLang="en-US" sz="3200" dirty="0"/>
              <a:t>에 배정한다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pPr marL="0" indent="0" latinLnBrk="1">
              <a:buNone/>
              <a:defRPr/>
            </a:pPr>
            <a:r>
              <a:rPr lang="en-US" altLang="ko-KR" sz="3200" dirty="0"/>
              <a:t>9.      L[min] </a:t>
            </a:r>
            <a:r>
              <a:rPr lang="en-US" altLang="ko-KR" sz="3200" b="0" dirty="0">
                <a:latin typeface="Consolas" panose="020B0609020204030204" pitchFamily="49" charset="0"/>
              </a:rPr>
              <a:t>=</a:t>
            </a:r>
            <a:r>
              <a:rPr lang="en-US" altLang="ko-KR" sz="3200" dirty="0"/>
              <a:t> L[min] + </a:t>
            </a:r>
            <a:r>
              <a:rPr lang="en-US" altLang="ko-KR" sz="3200" dirty="0" err="1"/>
              <a:t>t</a:t>
            </a:r>
            <a:r>
              <a:rPr lang="en-US" altLang="ko-KR" sz="3200" baseline="-25000" dirty="0" err="1"/>
              <a:t>i</a:t>
            </a:r>
            <a:endParaRPr lang="en-US" altLang="ko-KR" sz="3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3200" dirty="0"/>
              <a:t>10. </a:t>
            </a:r>
            <a:r>
              <a:rPr lang="en-US" altLang="ko-KR" sz="32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3200" dirty="0"/>
              <a:t> </a:t>
            </a:r>
            <a:r>
              <a:rPr lang="ko-KR" altLang="en-US" sz="3200" dirty="0"/>
              <a:t>가장 늦은 작업 종료 시간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AE3D8-018E-4C42-959A-4349B6A5C7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C5C0E9C-B84A-4C65-BEE5-0D7D59D51EF9}" type="slidenum">
              <a:rPr lang="en-US" altLang="ko-KR" sz="1200">
                <a:latin typeface="Tahoma" panose="020B0604030504040204" pitchFamily="34" charset="0"/>
              </a:rPr>
              <a:pPr/>
              <a:t>49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9448B3-8CBF-4DF6-B57E-A365408A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197C70EF-2E75-466E-B105-2595F63AB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근사 알고리즘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543F9C21-015A-45E2-875D-0987507AE4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sz="2800" dirty="0"/>
              <a:t>근사 알고리즘은 근사해를 찾는 대신에 다항식 시간의 복잡도를 가진다</a:t>
            </a:r>
            <a:r>
              <a:rPr lang="en-US" altLang="ko-KR" sz="2800" dirty="0"/>
              <a:t>.</a:t>
            </a:r>
          </a:p>
          <a:p>
            <a:pPr lvl="4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sz="2800" dirty="0"/>
              <a:t>근사 알고리즘은 근사해가 얼마나 최적해에 가까운지를 나타내는 </a:t>
            </a:r>
            <a:r>
              <a:rPr lang="ko-KR" altLang="en-US" sz="2800" dirty="0">
                <a:solidFill>
                  <a:srgbClr val="00B0F0"/>
                </a:solidFill>
              </a:rPr>
              <a:t>근사 비율 </a:t>
            </a:r>
            <a:r>
              <a:rPr lang="en-US" altLang="ko-KR" sz="2800" dirty="0">
                <a:solidFill>
                  <a:srgbClr val="00B0F0"/>
                </a:solidFill>
              </a:rPr>
              <a:t>(Approximation Ratio)</a:t>
            </a:r>
            <a:r>
              <a:rPr lang="ko-KR" altLang="en-US" sz="2800" dirty="0"/>
              <a:t>을 알고리즘과 함께 제시하여야</a:t>
            </a:r>
            <a:endParaRPr lang="en-US" altLang="ko-KR" sz="2800" dirty="0"/>
          </a:p>
          <a:p>
            <a:pPr lvl="4">
              <a:defRPr/>
            </a:pPr>
            <a:endParaRPr lang="en-US" altLang="ko-KR" sz="18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800" dirty="0"/>
              <a:t>근사 비율은 근사해의 값과 최적해의 값의 비율로서</a:t>
            </a:r>
            <a:r>
              <a:rPr lang="en-US" altLang="ko-KR" sz="2800" dirty="0"/>
              <a:t>, 1.0</a:t>
            </a:r>
            <a:r>
              <a:rPr lang="ko-KR" altLang="en-US" sz="2800" dirty="0"/>
              <a:t>에 가까울수록 정확도가 높은 알고리즘</a:t>
            </a:r>
            <a:endParaRPr lang="en-US" altLang="ko-KR" sz="2800" dirty="0"/>
          </a:p>
          <a:p>
            <a:pPr lvl="4">
              <a:defRPr/>
            </a:pPr>
            <a:endParaRPr lang="en-US" altLang="ko-KR" sz="18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800" dirty="0"/>
              <a:t>근사 비율을 계산하려면 최적해를 알아야 하는 모순 발생</a:t>
            </a:r>
            <a:endParaRPr lang="en-US" altLang="ko-KR" sz="2800" dirty="0"/>
          </a:p>
          <a:p>
            <a:pPr lvl="4">
              <a:defRPr/>
            </a:pPr>
            <a:endParaRPr lang="en-US" altLang="ko-KR" sz="1800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ko-KR" altLang="en-US" sz="2800" dirty="0"/>
              <a:t>최적해를 대신할 수 있는 </a:t>
            </a:r>
            <a:r>
              <a:rPr lang="ko-KR" altLang="en-US" sz="2800" dirty="0">
                <a:solidFill>
                  <a:srgbClr val="00B0F0"/>
                </a:solidFill>
              </a:rPr>
              <a:t>‘간접적인’ 최적해</a:t>
            </a:r>
            <a:r>
              <a:rPr lang="ko-KR" altLang="en-US" sz="2800" dirty="0"/>
              <a:t>를 찾고</a:t>
            </a:r>
            <a:r>
              <a:rPr lang="en-US" altLang="ko-KR" sz="2800" dirty="0"/>
              <a:t>, </a:t>
            </a:r>
            <a:r>
              <a:rPr lang="ko-KR" altLang="en-US" sz="2800" dirty="0"/>
              <a:t>이를 최적해로 삼아서 근사 비율을 계산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E8D93-FAA7-4E2E-A17B-0984D4919A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CB84E94-6794-4FF3-A4FA-C4FFC7995B2F}" type="slidenum">
              <a:rPr lang="en-US" altLang="ko-KR" sz="1200">
                <a:latin typeface="Tahoma" panose="020B0604030504040204" pitchFamily="34" charset="0"/>
              </a:rPr>
              <a:pPr/>
              <a:t>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33AAC4D7-C58F-40D9-AB9B-AAC45084C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Approx_JobScheduling</a:t>
            </a:r>
            <a:r>
              <a:rPr lang="en-US" altLang="ko-KR" dirty="0"/>
              <a:t> </a:t>
            </a:r>
            <a:r>
              <a:rPr lang="ko-KR" altLang="en-US" dirty="0"/>
              <a:t>수행 과정</a:t>
            </a:r>
            <a:endParaRPr lang="en-US" altLang="ko-KR" dirty="0"/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37BC008F-C99D-40B7-B8C0-9ED40D219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작업의 수행 시간이 </a:t>
            </a:r>
            <a:r>
              <a:rPr lang="en-US" altLang="ko-KR" sz="2200" dirty="0"/>
              <a:t>[5, 2, 4, 3, 4, 7, 9, 2, 4, 1]</a:t>
            </a:r>
          </a:p>
          <a:p>
            <a:r>
              <a:rPr lang="en-US" altLang="ko-KR" sz="2200" dirty="0"/>
              <a:t>4</a:t>
            </a:r>
            <a:r>
              <a:rPr lang="ko-KR" altLang="en-US" sz="2200" dirty="0"/>
              <a:t>개의 기계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4DCAC-FAE3-451D-9DDC-2D205B664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3AE8486-D59F-4935-8BC2-8865664B1C83}" type="slidenum">
              <a:rPr lang="en-US" altLang="ko-KR" sz="1200">
                <a:latin typeface="Tahoma" panose="020B0604030504040204" pitchFamily="34" charset="0"/>
              </a:rPr>
              <a:pPr/>
              <a:t>50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47109" name="그룹 1">
            <a:extLst>
              <a:ext uri="{FF2B5EF4-FFF2-40B4-BE49-F238E27FC236}">
                <a16:creationId xmlns:a16="http://schemas.microsoft.com/office/drawing/2014/main" id="{F9A5C01D-A489-4214-894D-07BABFF5AA8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820988"/>
            <a:ext cx="8447087" cy="3055937"/>
            <a:chOff x="395536" y="2748462"/>
            <a:chExt cx="8446865" cy="305680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D999E8-16B8-4E1E-AB86-D9AC708D4E46}"/>
                </a:ext>
              </a:extLst>
            </p:cNvPr>
            <p:cNvSpPr/>
            <p:nvPr/>
          </p:nvSpPr>
          <p:spPr>
            <a:xfrm>
              <a:off x="539994" y="3806036"/>
              <a:ext cx="719119" cy="360464"/>
            </a:xfrm>
            <a:prstGeom prst="rect">
              <a:avLst/>
            </a:prstGeom>
            <a:solidFill>
              <a:srgbClr val="E7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AA2BFD-12B6-43F1-AE10-2D22D23C371F}"/>
                </a:ext>
              </a:extLst>
            </p:cNvPr>
            <p:cNvSpPr/>
            <p:nvPr/>
          </p:nvSpPr>
          <p:spPr>
            <a:xfrm>
              <a:off x="539994" y="4309416"/>
              <a:ext cx="1800178" cy="360465"/>
            </a:xfrm>
            <a:prstGeom prst="rect">
              <a:avLst/>
            </a:prstGeom>
            <a:solidFill>
              <a:srgbClr val="E7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C9A48A-6FE6-46AA-B24C-31AE26FCD896}"/>
                </a:ext>
              </a:extLst>
            </p:cNvPr>
            <p:cNvSpPr/>
            <p:nvPr/>
          </p:nvSpPr>
          <p:spPr>
            <a:xfrm>
              <a:off x="539994" y="2797688"/>
              <a:ext cx="1079472" cy="360465"/>
            </a:xfrm>
            <a:prstGeom prst="rect">
              <a:avLst/>
            </a:prstGeom>
            <a:solidFill>
              <a:srgbClr val="E7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DD538E-410C-48CB-B52D-2B43D6E6CE86}"/>
                </a:ext>
              </a:extLst>
            </p:cNvPr>
            <p:cNvSpPr/>
            <p:nvPr/>
          </p:nvSpPr>
          <p:spPr>
            <a:xfrm>
              <a:off x="539994" y="3302656"/>
              <a:ext cx="1439825" cy="358877"/>
            </a:xfrm>
            <a:prstGeom prst="rect">
              <a:avLst/>
            </a:prstGeom>
            <a:solidFill>
              <a:srgbClr val="E7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1E9B884-965B-475C-8AC8-7A6E66641B9D}"/>
                </a:ext>
              </a:extLst>
            </p:cNvPr>
            <p:cNvCxnSpPr/>
            <p:nvPr/>
          </p:nvCxnSpPr>
          <p:spPr>
            <a:xfrm>
              <a:off x="539994" y="4957299"/>
              <a:ext cx="241135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15" name="TextBox 9">
              <a:extLst>
                <a:ext uri="{FF2B5EF4-FFF2-40B4-BE49-F238E27FC236}">
                  <a16:creationId xmlns:a16="http://schemas.microsoft.com/office/drawing/2014/main" id="{C87CC0C7-6179-4390-9942-C5CD1943D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5030072"/>
              <a:ext cx="360040" cy="41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98A09E1-E3C2-457F-9432-75CB917100F6}"/>
                </a:ext>
              </a:extLst>
            </p:cNvPr>
            <p:cNvCxnSpPr/>
            <p:nvPr/>
          </p:nvCxnSpPr>
          <p:spPr>
            <a:xfrm>
              <a:off x="539994" y="4957299"/>
              <a:ext cx="0" cy="730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17" name="TextBox 11">
              <a:extLst>
                <a:ext uri="{FF2B5EF4-FFF2-40B4-BE49-F238E27FC236}">
                  <a16:creationId xmlns:a16="http://schemas.microsoft.com/office/drawing/2014/main" id="{4C1895A8-347B-4B70-A365-84D8D3A4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513" y="5390112"/>
              <a:ext cx="34038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4, 7, 9, 2</a:t>
              </a:r>
              <a:r>
                <a:rPr lang="ko-KR" altLang="en-US" sz="20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 배정된 후</a:t>
              </a:r>
              <a:endParaRPr lang="en-US" altLang="ko-KR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7118" name="TextBox 12">
              <a:extLst>
                <a:ext uri="{FF2B5EF4-FFF2-40B4-BE49-F238E27FC236}">
                  <a16:creationId xmlns:a16="http://schemas.microsoft.com/office/drawing/2014/main" id="{F8010773-9980-4869-A468-E4B274FA5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977" y="3775158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47119" name="TextBox 13">
              <a:extLst>
                <a:ext uri="{FF2B5EF4-FFF2-40B4-BE49-F238E27FC236}">
                  <a16:creationId xmlns:a16="http://schemas.microsoft.com/office/drawing/2014/main" id="{3633C510-0546-4ED7-8438-DE0A1B8DA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53" y="2777789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47120" name="TextBox 14">
              <a:extLst>
                <a:ext uri="{FF2B5EF4-FFF2-40B4-BE49-F238E27FC236}">
                  <a16:creationId xmlns:a16="http://schemas.microsoft.com/office/drawing/2014/main" id="{F1A086F4-4996-4FFD-A302-6C775509A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977" y="3281845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47121" name="TextBox 15">
              <a:extLst>
                <a:ext uri="{FF2B5EF4-FFF2-40B4-BE49-F238E27FC236}">
                  <a16:creationId xmlns:a16="http://schemas.microsoft.com/office/drawing/2014/main" id="{3D1D3DBD-A047-4989-88ED-784E6417C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8085" y="4279214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01E47F3-124D-41BA-AD99-0ECBC34A1E3A}"/>
                </a:ext>
              </a:extLst>
            </p:cNvPr>
            <p:cNvSpPr/>
            <p:nvPr/>
          </p:nvSpPr>
          <p:spPr>
            <a:xfrm>
              <a:off x="3779997" y="3796509"/>
              <a:ext cx="719118" cy="360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A1AE74-DFCD-49B6-8696-9B6E60FEDED7}"/>
                </a:ext>
              </a:extLst>
            </p:cNvPr>
            <p:cNvSpPr/>
            <p:nvPr/>
          </p:nvSpPr>
          <p:spPr>
            <a:xfrm>
              <a:off x="3779997" y="4318943"/>
              <a:ext cx="1800178" cy="3604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14755A-562C-4E42-AA41-92E6DEA8F84A}"/>
                </a:ext>
              </a:extLst>
            </p:cNvPr>
            <p:cNvSpPr/>
            <p:nvPr/>
          </p:nvSpPr>
          <p:spPr>
            <a:xfrm>
              <a:off x="3779997" y="2788160"/>
              <a:ext cx="1079472" cy="3604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60661A-4A43-4E44-BC22-957D1E4B49DC}"/>
                </a:ext>
              </a:extLst>
            </p:cNvPr>
            <p:cNvSpPr/>
            <p:nvPr/>
          </p:nvSpPr>
          <p:spPr>
            <a:xfrm>
              <a:off x="4859469" y="2788160"/>
              <a:ext cx="2520884" cy="360465"/>
            </a:xfrm>
            <a:prstGeom prst="rect">
              <a:avLst/>
            </a:prstGeom>
            <a:solidFill>
              <a:srgbClr val="E7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274879-EB0E-4D7F-B888-DA8500CEF9AF}"/>
                </a:ext>
              </a:extLst>
            </p:cNvPr>
            <p:cNvSpPr/>
            <p:nvPr/>
          </p:nvSpPr>
          <p:spPr>
            <a:xfrm>
              <a:off x="3779997" y="3293128"/>
              <a:ext cx="1439824" cy="358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EAE7E02-8F35-4503-9C99-4DBBDB139694}"/>
                </a:ext>
              </a:extLst>
            </p:cNvPr>
            <p:cNvSpPr/>
            <p:nvPr/>
          </p:nvSpPr>
          <p:spPr>
            <a:xfrm>
              <a:off x="4499115" y="3796509"/>
              <a:ext cx="1441412" cy="360464"/>
            </a:xfrm>
            <a:prstGeom prst="rect">
              <a:avLst/>
            </a:prstGeom>
            <a:solidFill>
              <a:srgbClr val="E7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2B8E2F7-4D3D-40FC-A3A3-8C16AA9B4D5F}"/>
                </a:ext>
              </a:extLst>
            </p:cNvPr>
            <p:cNvSpPr/>
            <p:nvPr/>
          </p:nvSpPr>
          <p:spPr>
            <a:xfrm>
              <a:off x="5507152" y="4318943"/>
              <a:ext cx="720706" cy="360465"/>
            </a:xfrm>
            <a:prstGeom prst="rect">
              <a:avLst/>
            </a:prstGeom>
            <a:solidFill>
              <a:srgbClr val="E7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4DACA17-CCD7-4E64-A211-069161AA57EF}"/>
                </a:ext>
              </a:extLst>
            </p:cNvPr>
            <p:cNvSpPr/>
            <p:nvPr/>
          </p:nvSpPr>
          <p:spPr>
            <a:xfrm>
              <a:off x="5219821" y="3293128"/>
              <a:ext cx="3240003" cy="358877"/>
            </a:xfrm>
            <a:prstGeom prst="rect">
              <a:avLst/>
            </a:prstGeom>
            <a:solidFill>
              <a:srgbClr val="E7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4DC0A59-98F9-4EAB-BC3A-E2416EC099FF}"/>
                </a:ext>
              </a:extLst>
            </p:cNvPr>
            <p:cNvCxnSpPr/>
            <p:nvPr/>
          </p:nvCxnSpPr>
          <p:spPr>
            <a:xfrm>
              <a:off x="3779997" y="4949360"/>
              <a:ext cx="478777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1" name="TextBox 25">
              <a:extLst>
                <a:ext uri="{FF2B5EF4-FFF2-40B4-BE49-F238E27FC236}">
                  <a16:creationId xmlns:a16="http://schemas.microsoft.com/office/drawing/2014/main" id="{B667FB52-EE9F-4CD4-9D32-BCE0E10A5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896" y="5020780"/>
              <a:ext cx="360040" cy="41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5927E7B-A14F-4420-B32F-13CEAE7FA9B7}"/>
                </a:ext>
              </a:extLst>
            </p:cNvPr>
            <p:cNvCxnSpPr/>
            <p:nvPr/>
          </p:nvCxnSpPr>
          <p:spPr>
            <a:xfrm>
              <a:off x="3779997" y="4949360"/>
              <a:ext cx="0" cy="714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3" name="TextBox 27">
              <a:extLst>
                <a:ext uri="{FF2B5EF4-FFF2-40B4-BE49-F238E27FC236}">
                  <a16:creationId xmlns:a16="http://schemas.microsoft.com/office/drawing/2014/main" id="{69C91860-73C2-4660-8369-EE09506E6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337" y="3796644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47134" name="TextBox 28">
              <a:extLst>
                <a:ext uri="{FF2B5EF4-FFF2-40B4-BE49-F238E27FC236}">
                  <a16:creationId xmlns:a16="http://schemas.microsoft.com/office/drawing/2014/main" id="{681602E2-CCEC-4CE6-BC32-8C73DB545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113" y="2768497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47135" name="TextBox 29">
              <a:extLst>
                <a:ext uri="{FF2B5EF4-FFF2-40B4-BE49-F238E27FC236}">
                  <a16:creationId xmlns:a16="http://schemas.microsoft.com/office/drawing/2014/main" id="{DB3D30F1-220D-457C-A228-0B8062763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337" y="3272553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47136" name="TextBox 30">
              <a:extLst>
                <a:ext uri="{FF2B5EF4-FFF2-40B4-BE49-F238E27FC236}">
                  <a16:creationId xmlns:a16="http://schemas.microsoft.com/office/drawing/2014/main" id="{C281CE85-9209-4AC9-9F5A-4E9FB62C1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1116" y="3272553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9</a:t>
              </a:r>
            </a:p>
          </p:txBody>
        </p:sp>
        <p:sp>
          <p:nvSpPr>
            <p:cNvPr id="47137" name="TextBox 31">
              <a:extLst>
                <a:ext uri="{FF2B5EF4-FFF2-40B4-BE49-F238E27FC236}">
                  <a16:creationId xmlns:a16="http://schemas.microsoft.com/office/drawing/2014/main" id="{F265D0C2-A42F-45B8-8E80-CCE8DD5D5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5319" y="2748462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47138" name="TextBox 32">
              <a:extLst>
                <a:ext uri="{FF2B5EF4-FFF2-40B4-BE49-F238E27FC236}">
                  <a16:creationId xmlns:a16="http://schemas.microsoft.com/office/drawing/2014/main" id="{28F3D672-4DCC-4804-959C-6AE7C536B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940" y="3756574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47139" name="TextBox 33">
              <a:extLst>
                <a:ext uri="{FF2B5EF4-FFF2-40B4-BE49-F238E27FC236}">
                  <a16:creationId xmlns:a16="http://schemas.microsoft.com/office/drawing/2014/main" id="{77CB8049-3400-458B-9179-42BA1E572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8445" y="4269922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47140" name="TextBox 34">
              <a:extLst>
                <a:ext uri="{FF2B5EF4-FFF2-40B4-BE49-F238E27FC236}">
                  <a16:creationId xmlns:a16="http://schemas.microsoft.com/office/drawing/2014/main" id="{4429FDA4-1CF2-4CAB-A864-C12ADF311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5012" y="4269922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47141" name="TextBox 35">
              <a:extLst>
                <a:ext uri="{FF2B5EF4-FFF2-40B4-BE49-F238E27FC236}">
                  <a16:creationId xmlns:a16="http://schemas.microsoft.com/office/drawing/2014/main" id="{6695AF33-9DD9-48F5-BED8-648A446F2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5405154"/>
              <a:ext cx="28443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5, 2, 4, 3</a:t>
              </a:r>
              <a:r>
                <a:rPr lang="ko-KR" altLang="en-US" sz="20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</a:t>
              </a:r>
              <a:r>
                <a:rPr lang="en-US" altLang="ko-KR" sz="20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20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배정된 후</a:t>
              </a:r>
              <a:endParaRPr lang="en-US" altLang="ko-KR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47142" name="직사각형 36">
              <a:extLst>
                <a:ext uri="{FF2B5EF4-FFF2-40B4-BE49-F238E27FC236}">
                  <a16:creationId xmlns:a16="http://schemas.microsoft.com/office/drawing/2014/main" id="{A255601F-DCE2-4925-BE4C-5E76C7A46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552" y="4289817"/>
              <a:ext cx="4908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①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143" name="직사각형 37">
              <a:extLst>
                <a:ext uri="{FF2B5EF4-FFF2-40B4-BE49-F238E27FC236}">
                  <a16:creationId xmlns:a16="http://schemas.microsoft.com/office/drawing/2014/main" id="{75E4C737-1753-49CE-A50E-BFA0BD5A9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3805936"/>
              <a:ext cx="4908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②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144" name="직사각형 38">
              <a:extLst>
                <a:ext uri="{FF2B5EF4-FFF2-40B4-BE49-F238E27FC236}">
                  <a16:creationId xmlns:a16="http://schemas.microsoft.com/office/drawing/2014/main" id="{8DF72666-AC5D-4AA1-A4B8-2C46E053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712" y="3301880"/>
              <a:ext cx="4908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③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145" name="직사각형 39">
              <a:extLst>
                <a:ext uri="{FF2B5EF4-FFF2-40B4-BE49-F238E27FC236}">
                  <a16:creationId xmlns:a16="http://schemas.microsoft.com/office/drawing/2014/main" id="{E3C64592-0324-4664-84C2-51DB74F9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672" y="2797824"/>
              <a:ext cx="4908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④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146" name="직사각형 40">
              <a:extLst>
                <a:ext uri="{FF2B5EF4-FFF2-40B4-BE49-F238E27FC236}">
                  <a16:creationId xmlns:a16="http://schemas.microsoft.com/office/drawing/2014/main" id="{FC499B6B-EA36-48D1-B2B2-7AA9EE562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152" y="3805936"/>
              <a:ext cx="4908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⑤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147" name="직사각형 41">
              <a:extLst>
                <a:ext uri="{FF2B5EF4-FFF2-40B4-BE49-F238E27FC236}">
                  <a16:creationId xmlns:a16="http://schemas.microsoft.com/office/drawing/2014/main" id="{304D3ACD-6D9A-4C7F-A7A1-A348E2DE1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312" y="2797824"/>
              <a:ext cx="4908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⑥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148" name="직사각형 42">
              <a:extLst>
                <a:ext uri="{FF2B5EF4-FFF2-40B4-BE49-F238E27FC236}">
                  <a16:creationId xmlns:a16="http://schemas.microsoft.com/office/drawing/2014/main" id="{365033CE-9F02-495C-B23E-A34E4AAD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104" y="4311850"/>
              <a:ext cx="453977" cy="41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⑧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7149" name="직사각형 43">
              <a:extLst>
                <a:ext uri="{FF2B5EF4-FFF2-40B4-BE49-F238E27FC236}">
                  <a16:creationId xmlns:a16="http://schemas.microsoft.com/office/drawing/2014/main" id="{2513FFD1-98EF-40EA-947D-791E847F8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8424" y="3287942"/>
              <a:ext cx="453977" cy="41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⑦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내용 개체 틀 2">
            <a:extLst>
              <a:ext uri="{FF2B5EF4-FFF2-40B4-BE49-F238E27FC236}">
                <a16:creationId xmlns:a16="http://schemas.microsoft.com/office/drawing/2014/main" id="{B0990D68-CB5B-4684-A878-A473A68E4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 err="1"/>
              <a:t>Approx_JobScheduling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알고리즘은 가장 늦게 끝나는 작업의 종료 시간인 </a:t>
            </a:r>
            <a:r>
              <a:rPr lang="en-US" altLang="ko-KR" sz="2400" dirty="0">
                <a:solidFill>
                  <a:srgbClr val="00B0F0"/>
                </a:solidFill>
              </a:rPr>
              <a:t>13</a:t>
            </a:r>
            <a:r>
              <a:rPr lang="ko-KR" altLang="en-US" sz="2400" dirty="0"/>
              <a:t>을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02F6F-E2B9-49B1-AA23-EA90DE787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1D2802B-3C54-4109-AB19-661682C5CFBF}" type="slidenum">
              <a:rPr lang="en-US" altLang="ko-KR" sz="1200">
                <a:latin typeface="Tahoma" panose="020B0604030504040204" pitchFamily="34" charset="0"/>
              </a:rPr>
              <a:pPr/>
              <a:t>51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48133" name="그룹 1">
            <a:extLst>
              <a:ext uri="{FF2B5EF4-FFF2-40B4-BE49-F238E27FC236}">
                <a16:creationId xmlns:a16="http://schemas.microsoft.com/office/drawing/2014/main" id="{1247B17F-C518-493B-B3C7-841C557428EF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219200"/>
            <a:ext cx="5184775" cy="3146425"/>
            <a:chOff x="1763688" y="1219398"/>
            <a:chExt cx="5184576" cy="3145706"/>
          </a:xfrm>
        </p:grpSpPr>
        <p:sp>
          <p:nvSpPr>
            <p:cNvPr id="48134" name="TextBox 4">
              <a:extLst>
                <a:ext uri="{FF2B5EF4-FFF2-40B4-BE49-F238E27FC236}">
                  <a16:creationId xmlns:a16="http://schemas.microsoft.com/office/drawing/2014/main" id="{A2F11C0F-E914-4E2F-AAE7-83E1D72CA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337" y="3964994"/>
              <a:ext cx="34038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4, 1</a:t>
              </a:r>
              <a:r>
                <a:rPr lang="ko-KR" altLang="en-US" sz="20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 배정된 후</a:t>
              </a:r>
              <a:endParaRPr lang="en-US" altLang="ko-KR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03A536-D38B-49C1-A6B6-1C8255295910}"/>
                </a:ext>
              </a:extLst>
            </p:cNvPr>
            <p:cNvSpPr/>
            <p:nvPr/>
          </p:nvSpPr>
          <p:spPr>
            <a:xfrm>
              <a:off x="1908145" y="2506567"/>
              <a:ext cx="719109" cy="36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9FD4B31-A2D5-4FEC-8723-B6F76BB8C1C2}"/>
                </a:ext>
              </a:extLst>
            </p:cNvPr>
            <p:cNvSpPr/>
            <p:nvPr/>
          </p:nvSpPr>
          <p:spPr>
            <a:xfrm>
              <a:off x="1908145" y="3028734"/>
              <a:ext cx="1727134" cy="360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6C0114-3FAB-43D3-96DA-11865E7156B4}"/>
                </a:ext>
              </a:extLst>
            </p:cNvPr>
            <p:cNvSpPr/>
            <p:nvPr/>
          </p:nvSpPr>
          <p:spPr>
            <a:xfrm>
              <a:off x="1908145" y="1498734"/>
              <a:ext cx="1079459" cy="358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588B178-265D-478D-8641-1C59A3C0A67D}"/>
                </a:ext>
              </a:extLst>
            </p:cNvPr>
            <p:cNvSpPr/>
            <p:nvPr/>
          </p:nvSpPr>
          <p:spPr>
            <a:xfrm>
              <a:off x="2987604" y="1498734"/>
              <a:ext cx="2520853" cy="3586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6C414F-D42C-4028-ABF5-BFAAEDCE52E9}"/>
                </a:ext>
              </a:extLst>
            </p:cNvPr>
            <p:cNvSpPr/>
            <p:nvPr/>
          </p:nvSpPr>
          <p:spPr>
            <a:xfrm>
              <a:off x="1908145" y="2001857"/>
              <a:ext cx="1439807" cy="36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7DDC0E7-1DD3-471C-912A-48DDA346CC07}"/>
                </a:ext>
              </a:extLst>
            </p:cNvPr>
            <p:cNvSpPr/>
            <p:nvPr/>
          </p:nvSpPr>
          <p:spPr>
            <a:xfrm>
              <a:off x="2627255" y="2506567"/>
              <a:ext cx="1439808" cy="36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B4A8AEB-C4B5-44D8-9325-531831855326}"/>
                </a:ext>
              </a:extLst>
            </p:cNvPr>
            <p:cNvSpPr/>
            <p:nvPr/>
          </p:nvSpPr>
          <p:spPr>
            <a:xfrm>
              <a:off x="3635279" y="3028734"/>
              <a:ext cx="720697" cy="3602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6757E5B-7478-44C0-8001-F8DBA49BA5BC}"/>
                </a:ext>
              </a:extLst>
            </p:cNvPr>
            <p:cNvSpPr/>
            <p:nvPr/>
          </p:nvSpPr>
          <p:spPr>
            <a:xfrm>
              <a:off x="3347952" y="2001857"/>
              <a:ext cx="3239964" cy="360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3C1E45-05DB-4B0D-84E0-8CB2C78D3A40}"/>
                </a:ext>
              </a:extLst>
            </p:cNvPr>
            <p:cNvSpPr/>
            <p:nvPr/>
          </p:nvSpPr>
          <p:spPr>
            <a:xfrm>
              <a:off x="4068650" y="2506567"/>
              <a:ext cx="1439808" cy="360280"/>
            </a:xfrm>
            <a:prstGeom prst="rect">
              <a:avLst/>
            </a:prstGeom>
            <a:solidFill>
              <a:srgbClr val="E7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3F6065-3AAE-4D41-8345-6C0176993093}"/>
                </a:ext>
              </a:extLst>
            </p:cNvPr>
            <p:cNvCxnSpPr/>
            <p:nvPr/>
          </p:nvCxnSpPr>
          <p:spPr>
            <a:xfrm>
              <a:off x="1908145" y="3658828"/>
              <a:ext cx="504011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5" name="TextBox 15">
              <a:extLst>
                <a:ext uri="{FF2B5EF4-FFF2-40B4-BE49-F238E27FC236}">
                  <a16:creationId xmlns:a16="http://schemas.microsoft.com/office/drawing/2014/main" id="{EA3ED8AF-7B2D-4000-9D05-FB212276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3730386"/>
              <a:ext cx="3600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E85411-329B-4332-BB58-A9185FA13ADD}"/>
                </a:ext>
              </a:extLst>
            </p:cNvPr>
            <p:cNvCxnSpPr/>
            <p:nvPr/>
          </p:nvCxnSpPr>
          <p:spPr>
            <a:xfrm>
              <a:off x="1908145" y="3658828"/>
              <a:ext cx="0" cy="71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7" name="TextBox 17">
              <a:extLst>
                <a:ext uri="{FF2B5EF4-FFF2-40B4-BE49-F238E27FC236}">
                  <a16:creationId xmlns:a16="http://schemas.microsoft.com/office/drawing/2014/main" id="{21E821B6-806B-4756-BBE4-E9B062DC2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892" y="2475472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D380646-32A0-43D2-9940-4AAD14743811}"/>
                </a:ext>
              </a:extLst>
            </p:cNvPr>
            <p:cNvCxnSpPr/>
            <p:nvPr/>
          </p:nvCxnSpPr>
          <p:spPr>
            <a:xfrm>
              <a:off x="6587916" y="3658828"/>
              <a:ext cx="0" cy="714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9" name="TextBox 19">
              <a:extLst>
                <a:ext uri="{FF2B5EF4-FFF2-40B4-BE49-F238E27FC236}">
                  <a16:creationId xmlns:a16="http://schemas.microsoft.com/office/drawing/2014/main" id="{43D077EA-99BD-4431-AE73-F806BC38B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3739678"/>
              <a:ext cx="504056" cy="415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 b="1">
                  <a:solidFill>
                    <a:srgbClr val="00B0F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13</a:t>
              </a:r>
            </a:p>
          </p:txBody>
        </p:sp>
        <p:sp>
          <p:nvSpPr>
            <p:cNvPr id="48150" name="TextBox 20">
              <a:extLst>
                <a:ext uri="{FF2B5EF4-FFF2-40B4-BE49-F238E27FC236}">
                  <a16:creationId xmlns:a16="http://schemas.microsoft.com/office/drawing/2014/main" id="{FCE5659F-C811-4583-98F3-767E68614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4129" y="2506250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sp>
          <p:nvSpPr>
            <p:cNvPr id="48151" name="TextBox 21">
              <a:extLst>
                <a:ext uri="{FF2B5EF4-FFF2-40B4-BE49-F238E27FC236}">
                  <a16:creationId xmlns:a16="http://schemas.microsoft.com/office/drawing/2014/main" id="{0889733D-FE9D-46C1-9339-3E68CC742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905" y="1478103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3</a:t>
              </a:r>
            </a:p>
          </p:txBody>
        </p:sp>
        <p:sp>
          <p:nvSpPr>
            <p:cNvPr id="48152" name="TextBox 22">
              <a:extLst>
                <a:ext uri="{FF2B5EF4-FFF2-40B4-BE49-F238E27FC236}">
                  <a16:creationId xmlns:a16="http://schemas.microsoft.com/office/drawing/2014/main" id="{7FA4493F-9EB7-4148-BE74-9E062F90E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129" y="1982159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48153" name="TextBox 23">
              <a:extLst>
                <a:ext uri="{FF2B5EF4-FFF2-40B4-BE49-F238E27FC236}">
                  <a16:creationId xmlns:a16="http://schemas.microsoft.com/office/drawing/2014/main" id="{BB13DC2D-46DE-41BA-831B-922A313C5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8908" y="1982159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9</a:t>
              </a:r>
            </a:p>
          </p:txBody>
        </p:sp>
        <p:sp>
          <p:nvSpPr>
            <p:cNvPr id="48154" name="TextBox 24">
              <a:extLst>
                <a:ext uri="{FF2B5EF4-FFF2-40B4-BE49-F238E27FC236}">
                  <a16:creationId xmlns:a16="http://schemas.microsoft.com/office/drawing/2014/main" id="{A779A727-DA2D-437A-B1F7-A4181336D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111" y="1458068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48155" name="TextBox 25">
              <a:extLst>
                <a:ext uri="{FF2B5EF4-FFF2-40B4-BE49-F238E27FC236}">
                  <a16:creationId xmlns:a16="http://schemas.microsoft.com/office/drawing/2014/main" id="{1BCDC28A-DD37-4C9A-AC77-2B814E3F3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732" y="2466180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</a:t>
              </a:r>
            </a:p>
          </p:txBody>
        </p:sp>
        <p:sp>
          <p:nvSpPr>
            <p:cNvPr id="48156" name="TextBox 26">
              <a:extLst>
                <a:ext uri="{FF2B5EF4-FFF2-40B4-BE49-F238E27FC236}">
                  <a16:creationId xmlns:a16="http://schemas.microsoft.com/office/drawing/2014/main" id="{E99AF307-DC13-4372-8C7C-9CF0E5C99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237" y="2979528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5</a:t>
              </a:r>
            </a:p>
          </p:txBody>
        </p:sp>
        <p:sp>
          <p:nvSpPr>
            <p:cNvPr id="48157" name="TextBox 27">
              <a:extLst>
                <a:ext uri="{FF2B5EF4-FFF2-40B4-BE49-F238E27FC236}">
                  <a16:creationId xmlns:a16="http://schemas.microsoft.com/office/drawing/2014/main" id="{A1E0078A-50BB-403B-B932-4E43B0DAA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804" y="2979528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6B018C9-0805-454A-8F37-C3F005588506}"/>
                </a:ext>
              </a:extLst>
            </p:cNvPr>
            <p:cNvCxnSpPr/>
            <p:nvPr/>
          </p:nvCxnSpPr>
          <p:spPr>
            <a:xfrm>
              <a:off x="6587916" y="1219398"/>
              <a:ext cx="0" cy="243943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1570567-5C9A-4774-9B09-864839733BC3}"/>
                </a:ext>
              </a:extLst>
            </p:cNvPr>
            <p:cNvSpPr/>
            <p:nvPr/>
          </p:nvSpPr>
          <p:spPr>
            <a:xfrm>
              <a:off x="4355976" y="3028734"/>
              <a:ext cx="360348" cy="360281"/>
            </a:xfrm>
            <a:prstGeom prst="rect">
              <a:avLst/>
            </a:prstGeom>
            <a:solidFill>
              <a:srgbClr val="E7FD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160" name="TextBox 30">
              <a:extLst>
                <a:ext uri="{FF2B5EF4-FFF2-40B4-BE49-F238E27FC236}">
                  <a16:creationId xmlns:a16="http://schemas.microsoft.com/office/drawing/2014/main" id="{D4B56007-3F76-4A46-A074-E12E475FC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2988820"/>
              <a:ext cx="3271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</a:t>
              </a:r>
            </a:p>
          </p:txBody>
        </p:sp>
        <p:sp>
          <p:nvSpPr>
            <p:cNvPr id="48161" name="직사각형 31">
              <a:extLst>
                <a:ext uri="{FF2B5EF4-FFF2-40B4-BE49-F238E27FC236}">
                  <a16:creationId xmlns:a16="http://schemas.microsoft.com/office/drawing/2014/main" id="{7C7944CB-D955-492A-BBE5-54AC602C9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098" y="2524834"/>
              <a:ext cx="4908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⑨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48162" name="직사각형 32">
              <a:extLst>
                <a:ext uri="{FF2B5EF4-FFF2-40B4-BE49-F238E27FC236}">
                  <a16:creationId xmlns:a16="http://schemas.microsoft.com/office/drawing/2014/main" id="{17B6D8C6-A098-4F9D-8BB1-9331EE45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232" y="3028890"/>
              <a:ext cx="4908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⑩</a:t>
              </a:r>
              <a:endParaRPr lang="en-US" altLang="ko-KR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0DF89DBB-8CB8-45C7-91FB-1AA913326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id="{766625EC-D08C-4172-AC0C-9A76186B4D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2400" dirty="0"/>
              <a:t>n</a:t>
            </a:r>
            <a:r>
              <a:rPr lang="ko-KR" altLang="en-US" sz="2400" dirty="0"/>
              <a:t>개의 작업을 하나씩 가장 빨리 끝나는 기계에 배정</a:t>
            </a:r>
            <a:endParaRPr lang="en-US" altLang="ko-KR" sz="2400" dirty="0"/>
          </a:p>
          <a:p>
            <a:pPr lvl="1"/>
            <a:r>
              <a:rPr lang="ko-KR" altLang="en-US" sz="2400" dirty="0"/>
              <a:t>이러한 기계를 찾기 위해 알고리즘의 </a:t>
            </a:r>
            <a:r>
              <a:rPr lang="en-US" altLang="ko-KR" sz="2400" dirty="0"/>
              <a:t>line 5~7</a:t>
            </a:r>
            <a:r>
              <a:rPr lang="ko-KR" altLang="en-US" sz="2400" dirty="0"/>
              <a:t>의 </a:t>
            </a:r>
            <a:r>
              <a:rPr lang="en-US" altLang="ko-KR" sz="2400" dirty="0"/>
              <a:t>for-</a:t>
            </a:r>
            <a:r>
              <a:rPr lang="ko-KR" altLang="en-US" sz="2400" dirty="0"/>
              <a:t>루프가 </a:t>
            </a:r>
            <a:r>
              <a:rPr lang="en-US" altLang="ko-KR" sz="2400" dirty="0"/>
              <a:t>(m-1)</a:t>
            </a:r>
            <a:r>
              <a:rPr lang="ko-KR" altLang="en-US" sz="2400" dirty="0"/>
              <a:t>번 수행</a:t>
            </a:r>
            <a:endParaRPr lang="en-US" altLang="ko-KR" sz="2400" dirty="0"/>
          </a:p>
          <a:p>
            <a:pPr lvl="1"/>
            <a:r>
              <a:rPr lang="ko-KR" altLang="en-US" sz="2400" dirty="0"/>
              <a:t>모든 기계의 마지막 작업 종료 시간인 </a:t>
            </a:r>
            <a:r>
              <a:rPr lang="en-US" altLang="ko-KR" sz="2400" dirty="0"/>
              <a:t>L[j]</a:t>
            </a:r>
            <a:r>
              <a:rPr lang="ko-KR" altLang="en-US" sz="2400" dirty="0"/>
              <a:t>를 살펴보아야 하므로 </a:t>
            </a:r>
            <a:r>
              <a:rPr lang="en-US" altLang="ko-KR" sz="2400" dirty="0"/>
              <a:t>O(m) </a:t>
            </a:r>
            <a:r>
              <a:rPr lang="ko-KR" altLang="en-US" sz="2400" dirty="0"/>
              <a:t>시간</a:t>
            </a:r>
            <a:endParaRPr lang="en-US" altLang="ko-KR" sz="2400" dirty="0"/>
          </a:p>
          <a:p>
            <a:endParaRPr lang="en-US" altLang="ko-KR" sz="2800" dirty="0"/>
          </a:p>
          <a:p>
            <a:r>
              <a:rPr lang="ko-KR" altLang="en-US" dirty="0"/>
              <a:t>시간 복잡도</a:t>
            </a:r>
            <a:endParaRPr lang="en-US" altLang="ko-KR" dirty="0"/>
          </a:p>
          <a:p>
            <a:pPr lvl="1"/>
            <a:r>
              <a:rPr lang="en-US" altLang="ko-KR" sz="2400" dirty="0"/>
              <a:t>n</a:t>
            </a:r>
            <a:r>
              <a:rPr lang="ko-KR" altLang="en-US" sz="2400" dirty="0"/>
              <a:t>개의 작업을 배정해야 하고</a:t>
            </a:r>
            <a:r>
              <a:rPr lang="en-US" altLang="ko-KR" sz="2400" dirty="0"/>
              <a:t>, </a:t>
            </a:r>
          </a:p>
          <a:p>
            <a:pPr lvl="1"/>
            <a:r>
              <a:rPr lang="en-US" altLang="ko-KR" sz="2400" dirty="0"/>
              <a:t>line 10</a:t>
            </a:r>
            <a:r>
              <a:rPr lang="ko-KR" altLang="en-US" sz="2400" dirty="0"/>
              <a:t>에서 배열 </a:t>
            </a:r>
            <a:r>
              <a:rPr lang="en-US" altLang="ko-KR" sz="2400" dirty="0"/>
              <a:t>L</a:t>
            </a:r>
            <a:r>
              <a:rPr lang="ko-KR" altLang="en-US" sz="2400" dirty="0"/>
              <a:t>을 탐색해야 하므로 </a:t>
            </a:r>
            <a:endParaRPr lang="en-US" altLang="ko-KR" sz="2400" dirty="0"/>
          </a:p>
          <a:p>
            <a:pPr lvl="1"/>
            <a:r>
              <a:rPr lang="en-US" altLang="ko-KR" sz="2400" dirty="0"/>
              <a:t>n</a:t>
            </a:r>
            <a:r>
              <a:rPr lang="en-US" altLang="ko-KR" sz="2400" dirty="0">
                <a:latin typeface="+mn-ea"/>
                <a:ea typeface="+mn-ea"/>
              </a:rPr>
              <a:t> x</a:t>
            </a:r>
            <a:r>
              <a:rPr lang="en-US" altLang="ko-KR" sz="2400" dirty="0"/>
              <a:t> O(m) + O(m) =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D2396D-282C-4174-8346-24B918795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168E17B-A6C3-4CDA-A9C9-A53347FFCFAA}" type="slidenum">
              <a:rPr lang="en-US" altLang="ko-KR" sz="1200">
                <a:latin typeface="Tahoma" panose="020B0604030504040204" pitchFamily="34" charset="0"/>
              </a:rPr>
              <a:pPr/>
              <a:t>52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8912FCCC-BC17-4CA5-96D2-D6974A785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근사 비율</a:t>
            </a:r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35F46CFE-A28F-409B-A020-1927DDA10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dirty="0" err="1"/>
              <a:t>Approx_JobScheduling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알고리즘의</a:t>
            </a:r>
            <a:r>
              <a:rPr lang="en-US" altLang="ko-KR" sz="2400" dirty="0"/>
              <a:t> </a:t>
            </a:r>
            <a:r>
              <a:rPr lang="ko-KR" altLang="en-US" sz="2400" dirty="0"/>
              <a:t>근사해가 </a:t>
            </a:r>
            <a:r>
              <a:rPr lang="en-US" altLang="ko-KR" sz="2400" dirty="0"/>
              <a:t>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 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ko-KR" altLang="en-US" sz="2400" dirty="0"/>
              <a:t>최적해가 </a:t>
            </a:r>
            <a:r>
              <a:rPr lang="en-US" altLang="ko-KR" sz="2400" dirty="0"/>
              <a:t>OPT</a:t>
            </a:r>
            <a:r>
              <a:rPr lang="ko-KR" altLang="en-US" sz="2400" dirty="0"/>
              <a:t>일 때</a:t>
            </a:r>
            <a:r>
              <a:rPr lang="en-US" altLang="ko-KR" sz="2400" dirty="0"/>
              <a:t>, </a:t>
            </a:r>
          </a:p>
          <a:p>
            <a:pPr marL="0" indent="0" algn="ctr">
              <a:buNone/>
            </a:pPr>
            <a:r>
              <a:rPr lang="en-US" altLang="ko-KR" sz="2400" dirty="0"/>
              <a:t>OPT</a:t>
            </a:r>
            <a:r>
              <a:rPr lang="ko-KR" altLang="en-US" sz="2400" dirty="0">
                <a:latin typeface="Wingdings" panose="05000000000000000000" pitchFamily="2" charset="2"/>
                <a:sym typeface="Symbol" panose="05050102010706020507" pitchFamily="18" charset="2"/>
              </a:rPr>
              <a:t></a:t>
            </a:r>
            <a:r>
              <a:rPr lang="en-US" altLang="ko-KR" sz="2400" dirty="0"/>
              <a:t> </a:t>
            </a:r>
            <a:r>
              <a:rPr lang="ko-KR" altLang="en-US" sz="2400" dirty="0"/>
              <a:t>≤ </a:t>
            </a:r>
            <a:r>
              <a:rPr lang="en-US" altLang="ko-KR" sz="2400" dirty="0"/>
              <a:t>2OPT</a:t>
            </a:r>
          </a:p>
          <a:p>
            <a:r>
              <a:rPr lang="ko-KR" altLang="en-US" sz="2400" dirty="0"/>
              <a:t>가장 마지막으로 배정된 작업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가 </a:t>
            </a:r>
            <a:r>
              <a:rPr lang="en-US" altLang="ko-KR" sz="2400" dirty="0"/>
              <a:t>T</a:t>
            </a:r>
            <a:r>
              <a:rPr lang="ko-KR" altLang="en-US" sz="2400" dirty="0"/>
              <a:t>부터 수행되며</a:t>
            </a:r>
            <a:r>
              <a:rPr lang="en-US" altLang="ko-KR" sz="2400" dirty="0"/>
              <a:t>,</a:t>
            </a:r>
            <a:r>
              <a:rPr lang="ko-KR" altLang="en-US" sz="2400" dirty="0"/>
              <a:t>모든 작업이 </a:t>
            </a:r>
            <a:r>
              <a:rPr lang="en-US" altLang="ko-KR" sz="2400" dirty="0" err="1"/>
              <a:t>T+t</a:t>
            </a:r>
            <a:r>
              <a:rPr lang="en-US" altLang="ko-KR" sz="2400" baseline="-25000" dirty="0" err="1"/>
              <a:t>i</a:t>
            </a:r>
            <a:r>
              <a:rPr lang="ko-KR" altLang="en-US" sz="2400" dirty="0"/>
              <a:t>에 종료되므로 </a:t>
            </a:r>
            <a:r>
              <a:rPr lang="en-US" altLang="ko-KR" sz="2400" dirty="0">
                <a:highlight>
                  <a:srgbClr val="FFFF00"/>
                </a:highlight>
              </a:rPr>
              <a:t>OPT' = T + </a:t>
            </a:r>
            <a:r>
              <a:rPr lang="en-US" altLang="ko-KR" sz="2400" dirty="0" err="1">
                <a:highlight>
                  <a:srgbClr val="FFFF00"/>
                </a:highlight>
              </a:rPr>
              <a:t>t</a:t>
            </a:r>
            <a:r>
              <a:rPr lang="en-US" altLang="ko-KR" sz="2400" baseline="-25000" dirty="0" err="1">
                <a:highlight>
                  <a:srgbClr val="FFFF00"/>
                </a:highlight>
              </a:rPr>
              <a:t>i</a:t>
            </a:r>
            <a:endParaRPr lang="ko-KR" altLang="en-US" sz="2400" dirty="0">
              <a:highlight>
                <a:srgbClr val="FFFF00"/>
              </a:highlight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6B208-1A32-4DFD-9682-C674A5B7D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C79871F-F498-45BD-820A-0FFC5519AB37}" type="slidenum">
              <a:rPr lang="en-US" altLang="ko-KR" sz="1200">
                <a:latin typeface="Tahoma" panose="020B0604030504040204" pitchFamily="34" charset="0"/>
              </a:rPr>
              <a:pPr/>
              <a:t>53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5" name="그룹 1">
            <a:extLst>
              <a:ext uri="{FF2B5EF4-FFF2-40B4-BE49-F238E27FC236}">
                <a16:creationId xmlns:a16="http://schemas.microsoft.com/office/drawing/2014/main" id="{A1E2B52C-708A-477E-8B33-06CE17DA4265}"/>
              </a:ext>
            </a:extLst>
          </p:cNvPr>
          <p:cNvGrpSpPr>
            <a:grpSpLocks/>
          </p:cNvGrpSpPr>
          <p:nvPr/>
        </p:nvGrpSpPr>
        <p:grpSpPr bwMode="auto">
          <a:xfrm>
            <a:off x="2123728" y="3717032"/>
            <a:ext cx="5524500" cy="2592387"/>
            <a:chOff x="2072242" y="3789040"/>
            <a:chExt cx="5524094" cy="2592288"/>
          </a:xfrm>
        </p:grpSpPr>
        <p:pic>
          <p:nvPicPr>
            <p:cNvPr id="6" name="_x191100104" descr="EMB000012f81bbf">
              <a:extLst>
                <a:ext uri="{FF2B5EF4-FFF2-40B4-BE49-F238E27FC236}">
                  <a16:creationId xmlns:a16="http://schemas.microsoft.com/office/drawing/2014/main" id="{11BDCB71-F619-4C7A-ADF4-31A054C83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242" y="3789040"/>
              <a:ext cx="5056562" cy="25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EC65B4-96A7-41F0-9034-0A62F7F37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8" y="5157192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OPT'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DC34248-99DD-4445-8AA5-F0FE660C1291}"/>
                </a:ext>
              </a:extLst>
            </p:cNvPr>
            <p:cNvCxnSpPr/>
            <p:nvPr/>
          </p:nvCxnSpPr>
          <p:spPr>
            <a:xfrm flipH="1">
              <a:off x="6083559" y="5486012"/>
              <a:ext cx="720672" cy="3905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103B38FF-2C10-4965-8CD8-04315382A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근사 비율 계산</a:t>
            </a:r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8B9155F4-B376-4E23-BEF2-0FBE4950D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sz="2400" dirty="0"/>
              <a:t>T'</a:t>
            </a:r>
            <a:r>
              <a:rPr lang="ko-KR" altLang="en-US" sz="2400" dirty="0"/>
              <a:t>는 작업 </a:t>
            </a:r>
            <a:r>
              <a:rPr lang="en-US" altLang="ko-KR" sz="2400" dirty="0" err="1"/>
              <a:t>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제외한 모든 작업의 수행 시간의 합을 기계의 수 </a:t>
            </a:r>
            <a:r>
              <a:rPr lang="en-US" altLang="ko-KR" sz="2400" dirty="0"/>
              <a:t>m</a:t>
            </a:r>
            <a:r>
              <a:rPr lang="ko-KR" altLang="en-US" sz="2400" dirty="0"/>
              <a:t>으로 나눈 값</a:t>
            </a:r>
            <a:endParaRPr lang="en-US" altLang="ko-KR" sz="2400" dirty="0"/>
          </a:p>
          <a:p>
            <a:pPr lvl="1">
              <a:defRPr/>
            </a:pPr>
            <a:r>
              <a:rPr lang="en-US" altLang="ko-KR" sz="2000" dirty="0"/>
              <a:t>T'</a:t>
            </a:r>
            <a:r>
              <a:rPr lang="ko-KR" altLang="en-US" sz="2000" dirty="0"/>
              <a:t>는 작업 </a:t>
            </a:r>
            <a:r>
              <a:rPr lang="en-US" altLang="ko-KR" sz="2000" dirty="0" err="1"/>
              <a:t>i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제외한 작업들의 평균 종료 시간</a:t>
            </a:r>
            <a:endParaRPr lang="en-US" altLang="ko-KR" sz="2000" dirty="0"/>
          </a:p>
          <a:p>
            <a:pPr>
              <a:defRPr/>
            </a:pPr>
            <a:r>
              <a:rPr lang="ko-KR" altLang="en-US" sz="2400" dirty="0"/>
              <a:t>그러면 </a:t>
            </a:r>
            <a:r>
              <a:rPr lang="en-US" altLang="ko-KR" sz="2400" dirty="0"/>
              <a:t>T </a:t>
            </a:r>
            <a:r>
              <a:rPr lang="ko-KR" altLang="en-US" sz="2400" dirty="0"/>
              <a:t>≤ </a:t>
            </a:r>
            <a:r>
              <a:rPr lang="en-US" altLang="ko-KR" sz="2400" dirty="0"/>
              <a:t>T'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sz="2000" dirty="0"/>
              <a:t>작업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가 배정된 </a:t>
            </a:r>
            <a:r>
              <a:rPr lang="en-US" altLang="ko-KR" sz="2000" dirty="0"/>
              <a:t>(</a:t>
            </a:r>
            <a:r>
              <a:rPr lang="ko-KR" altLang="en-US" sz="2000" dirty="0"/>
              <a:t>가장 늦게 끝나는</a:t>
            </a:r>
            <a:r>
              <a:rPr lang="en-US" altLang="ko-KR" sz="2000" dirty="0"/>
              <a:t>) </a:t>
            </a:r>
            <a:r>
              <a:rPr lang="ko-KR" altLang="en-US" sz="2000" dirty="0"/>
              <a:t>기계를 제외한 모든 기계에 배정된 작업은 적어도 </a:t>
            </a:r>
            <a:r>
              <a:rPr lang="en-US" altLang="ko-KR" sz="2000" dirty="0"/>
              <a:t>T </a:t>
            </a:r>
            <a:r>
              <a:rPr lang="ko-KR" altLang="en-US" sz="2000" dirty="0"/>
              <a:t>이후에 종료되기 때문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E7A37-D3FB-4C21-A5A0-2D87528C1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DA7998B-C9A1-41F7-95F8-B2D836E2D829}" type="slidenum">
              <a:rPr lang="en-US" altLang="ko-KR" sz="1200">
                <a:latin typeface="Tahoma" panose="020B0604030504040204" pitchFamily="34" charset="0"/>
              </a:rPr>
              <a:pPr/>
              <a:t>54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2229" name="_x190028624" descr="EMB000012f81bde">
            <a:extLst>
              <a:ext uri="{FF2B5EF4-FFF2-40B4-BE49-F238E27FC236}">
                <a16:creationId xmlns:a16="http://schemas.microsoft.com/office/drawing/2014/main" id="{C49E2F90-69EE-4222-A72B-7DE030F6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556" y="1268760"/>
            <a:ext cx="4506887" cy="249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9D34B9FF-BAA9-4261-AA1B-8DC356CBD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근사 비율</a:t>
            </a:r>
          </a:p>
        </p:txBody>
      </p:sp>
      <p:sp>
        <p:nvSpPr>
          <p:cNvPr id="53251" name="내용 개체 틀 2">
            <a:extLst>
              <a:ext uri="{FF2B5EF4-FFF2-40B4-BE49-F238E27FC236}">
                <a16:creationId xmlns:a16="http://schemas.microsoft.com/office/drawing/2014/main" id="{7E56F786-3542-4429-8FF3-F2F22D1E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</a:t>
            </a:r>
            <a:r>
              <a:rPr lang="ko-KR" altLang="en-US" sz="2400" dirty="0"/>
              <a:t>와 </a:t>
            </a:r>
            <a:r>
              <a:rPr lang="en-US" altLang="ko-KR" sz="2400" dirty="0"/>
              <a:t>T'</a:t>
            </a:r>
            <a:r>
              <a:rPr lang="ko-KR" altLang="en-US" sz="2400" dirty="0"/>
              <a:t>의 관계인</a:t>
            </a:r>
            <a:r>
              <a:rPr lang="en-US" altLang="ko-KR" sz="2400" dirty="0"/>
              <a:t>, T </a:t>
            </a:r>
            <a:r>
              <a:rPr lang="ko-KR" altLang="en-US" sz="2400" b="0" dirty="0">
                <a:latin typeface="Consolas" panose="020B0609020204030204" pitchFamily="49" charset="0"/>
              </a:rPr>
              <a:t>≤</a:t>
            </a:r>
            <a:r>
              <a:rPr lang="ko-KR" altLang="en-US" sz="2400" dirty="0"/>
              <a:t> </a:t>
            </a:r>
            <a:r>
              <a:rPr lang="en-US" altLang="ko-KR" sz="2400" dirty="0"/>
              <a:t>T'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OPT' </a:t>
            </a:r>
            <a:r>
              <a:rPr lang="ko-KR" altLang="en-US" sz="2400" b="0" dirty="0">
                <a:latin typeface="Consolas" panose="020B0609020204030204" pitchFamily="49" charset="0"/>
              </a:rPr>
              <a:t>≤</a:t>
            </a:r>
            <a:r>
              <a:rPr lang="ko-KR" altLang="en-US" sz="2400" dirty="0"/>
              <a:t> </a:t>
            </a:r>
            <a:r>
              <a:rPr lang="en-US" altLang="ko-KR" sz="2400" dirty="0"/>
              <a:t>2OPT</a:t>
            </a:r>
            <a:r>
              <a:rPr lang="ko-KR" altLang="en-US" sz="2400" dirty="0"/>
              <a:t> 증명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EDC5B-B5E3-4955-9799-DE4A77044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2AFA0DE-9ABD-420E-8298-BBC98E66AB9E}" type="slidenum">
              <a:rPr lang="en-US" altLang="ko-KR" sz="1200">
                <a:latin typeface="Tahoma" panose="020B0604030504040204" pitchFamily="34" charset="0"/>
              </a:rPr>
              <a:pPr/>
              <a:t>55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3253" name="_x191100184" descr="EMB000012f81be8">
            <a:extLst>
              <a:ext uri="{FF2B5EF4-FFF2-40B4-BE49-F238E27FC236}">
                <a16:creationId xmlns:a16="http://schemas.microsoft.com/office/drawing/2014/main" id="{6CCA722E-F45A-4E85-826C-6913D6B41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792003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9059B443-B4CF-4B2F-944B-E0F85C8B4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근사 비율</a:t>
            </a:r>
          </a:p>
        </p:txBody>
      </p:sp>
      <p:sp>
        <p:nvSpPr>
          <p:cNvPr id="54275" name="내용 개체 틀 2">
            <a:extLst>
              <a:ext uri="{FF2B5EF4-FFF2-40B4-BE49-F238E27FC236}">
                <a16:creationId xmlns:a16="http://schemas.microsoft.com/office/drawing/2014/main" id="{2B8F5004-CE97-43F0-844E-D921ECAA5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번째 부등식 ①</a:t>
            </a:r>
            <a:endParaRPr lang="en-US" altLang="ko-KR" dirty="0"/>
          </a:p>
          <a:p>
            <a:pPr lvl="1"/>
            <a:r>
              <a:rPr lang="ko-KR" altLang="en-US" sz="2400" dirty="0"/>
              <a:t>위의 그림에서 살펴본 </a:t>
            </a:r>
            <a:r>
              <a:rPr lang="en-US" altLang="ko-KR" sz="2400" dirty="0"/>
              <a:t>T</a:t>
            </a:r>
            <a:r>
              <a:rPr lang="ko-KR" altLang="en-US" sz="2400" baseline="-25000" dirty="0"/>
              <a:t> </a:t>
            </a:r>
            <a:r>
              <a:rPr lang="ko-KR" altLang="en-US" sz="2400" dirty="0"/>
              <a:t>≤ </a:t>
            </a:r>
            <a:r>
              <a:rPr lang="en-US" altLang="ko-KR" sz="2400" dirty="0"/>
              <a:t>T' </a:t>
            </a:r>
            <a:r>
              <a:rPr lang="ko-KR" altLang="en-US" sz="2400" dirty="0"/>
              <a:t>을 이용한 것이다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/>
          </a:p>
          <a:p>
            <a:r>
              <a:rPr lang="ko-KR" altLang="en-US" dirty="0"/>
              <a:t>식 ②로의 변환</a:t>
            </a:r>
            <a:endParaRPr lang="en-US" altLang="ko-KR" dirty="0"/>
          </a:p>
          <a:p>
            <a:pPr lvl="1"/>
            <a:r>
              <a:rPr lang="ko-KR" altLang="en-US" sz="2400" dirty="0"/>
              <a:t>최적해 </a:t>
            </a:r>
            <a:r>
              <a:rPr lang="en-US" altLang="ko-KR" sz="2400" dirty="0"/>
              <a:t>OPT</a:t>
            </a:r>
            <a:r>
              <a:rPr lang="ko-KR" altLang="en-US" sz="2400" dirty="0"/>
              <a:t>는 모든 작업의 수행 시간의 합을 기계의 수로 나눈 값</a:t>
            </a:r>
            <a:r>
              <a:rPr lang="en-US" altLang="ko-KR" sz="2400" dirty="0"/>
              <a:t>(</a:t>
            </a:r>
            <a:r>
              <a:rPr lang="ko-KR" altLang="en-US" sz="2400" dirty="0"/>
              <a:t>평균 종료 시간</a:t>
            </a:r>
            <a:r>
              <a:rPr lang="en-US" altLang="ko-KR" sz="2400" dirty="0"/>
              <a:t>)</a:t>
            </a:r>
            <a:r>
              <a:rPr lang="ko-KR" altLang="en-US" sz="2400" dirty="0"/>
              <a:t>보다 같거나 크고 또한 하나의 작업 수행 시간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</a:t>
            </a:r>
            <a:r>
              <a:rPr lang="en-US" altLang="ko-KR" sz="2400" baseline="-25000" dirty="0" err="1"/>
              <a:t>i</a:t>
            </a:r>
            <a:r>
              <a:rPr lang="en-US" altLang="ko-KR" sz="2400" dirty="0"/>
              <a:t>)</a:t>
            </a:r>
            <a:r>
              <a:rPr lang="ko-KR" altLang="en-US" sz="2400" dirty="0"/>
              <a:t>과 같거나 크다는 것을 부등식에 반영한 것이다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62452-8C75-4024-A10D-69637484B9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0EA16B8-B6A2-4F4C-B536-8187E92E3A5A}" type="slidenum">
              <a:rPr lang="en-US" altLang="ko-KR" sz="1200">
                <a:latin typeface="Tahoma" panose="020B0604030504040204" pitchFamily="34" charset="0"/>
              </a:rPr>
              <a:pPr/>
              <a:t>56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>
            <a:extLst>
              <a:ext uri="{FF2B5EF4-FFF2-40B4-BE49-F238E27FC236}">
                <a16:creationId xmlns:a16="http://schemas.microsoft.com/office/drawing/2014/main" id="{BA31594C-30C0-4B59-924C-672097240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 </a:t>
            </a:r>
            <a:r>
              <a:rPr lang="ko-KR" altLang="en-US" dirty="0"/>
              <a:t>클러스터링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49BAF-29C3-41A3-B87C-D2D143A4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차원 평면의 </a:t>
            </a:r>
            <a:r>
              <a:rPr lang="en-US" altLang="ko-KR" sz="2400" dirty="0"/>
              <a:t>n</a:t>
            </a:r>
            <a:r>
              <a:rPr lang="ko-KR" altLang="en-US" sz="2400" dirty="0"/>
              <a:t>개의 점들 간의 거리를 고려하여 </a:t>
            </a:r>
            <a:r>
              <a:rPr lang="en-US" altLang="ko-KR" sz="2400" dirty="0"/>
              <a:t>k</a:t>
            </a:r>
            <a:r>
              <a:rPr lang="ko-KR" altLang="en-US" sz="2400" dirty="0"/>
              <a:t>개의 그룹으로 나누자</a:t>
            </a:r>
            <a:r>
              <a:rPr lang="en-US" altLang="ko-KR" sz="2400" dirty="0"/>
              <a:t>. </a:t>
            </a:r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ko-KR" altLang="en-US" dirty="0"/>
              <a:t>클러스터링 </a:t>
            </a:r>
            <a:r>
              <a:rPr lang="en-US" altLang="ko-KR" dirty="0"/>
              <a:t>(Clustering)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n</a:t>
            </a:r>
            <a:r>
              <a:rPr lang="ko-KR" altLang="en-US" dirty="0"/>
              <a:t>개의 점을 </a:t>
            </a:r>
            <a:r>
              <a:rPr lang="en-US" altLang="ko-KR" dirty="0"/>
              <a:t>k</a:t>
            </a:r>
            <a:r>
              <a:rPr lang="ko-KR" altLang="en-US" dirty="0"/>
              <a:t>개의 그룹으로 나누고 각 그룹의 중심이 되는 </a:t>
            </a:r>
            <a:r>
              <a:rPr lang="en-US" altLang="ko-KR" dirty="0"/>
              <a:t>k</a:t>
            </a:r>
            <a:r>
              <a:rPr lang="ko-KR" altLang="en-US" dirty="0"/>
              <a:t>개의 점을 선택하는 문제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u="sng" dirty="0"/>
              <a:t>가장 큰 반경을 가진 그룹의 직경이 최소가 되도록 </a:t>
            </a:r>
            <a:r>
              <a:rPr lang="en-US" altLang="ko-KR" u="sng" dirty="0"/>
              <a:t>k</a:t>
            </a:r>
            <a:r>
              <a:rPr lang="ko-KR" altLang="en-US" u="sng" dirty="0"/>
              <a:t>개의 점을 선택</a:t>
            </a:r>
            <a:r>
              <a:rPr lang="ko-KR" altLang="en-US" dirty="0"/>
              <a:t>해야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D75A-9604-430F-A221-F3D20767F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96F425B-8919-478C-A22F-FC77988A5ED1}" type="slidenum">
              <a:rPr lang="en-US" altLang="ko-KR" sz="1200">
                <a:latin typeface="Tahoma" panose="020B0604030504040204" pitchFamily="34" charset="0"/>
              </a:rPr>
              <a:pPr/>
              <a:t>57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5301" name="_x191100344" descr="EMB000012f81bf5">
            <a:extLst>
              <a:ext uri="{FF2B5EF4-FFF2-40B4-BE49-F238E27FC236}">
                <a16:creationId xmlns:a16="http://schemas.microsoft.com/office/drawing/2014/main" id="{ED9CB638-03CE-40F5-B230-70CA052F3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68865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66F7064B-E4D2-4E3F-A5E6-9A294A0DC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방법</a:t>
            </a:r>
          </a:p>
        </p:txBody>
      </p:sp>
      <p:sp>
        <p:nvSpPr>
          <p:cNvPr id="56323" name="내용 개체 틀 2">
            <a:extLst>
              <a:ext uri="{FF2B5EF4-FFF2-40B4-BE49-F238E27FC236}">
                <a16:creationId xmlns:a16="http://schemas.microsoft.com/office/drawing/2014/main" id="{87898C77-3CC1-4A2C-AE9F-5F029C2130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개의 센터 선택 방법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개씩 선택</a:t>
            </a:r>
            <a:endParaRPr lang="en-US" altLang="ko-KR" dirty="0"/>
          </a:p>
          <a:p>
            <a:pPr lvl="1"/>
            <a:r>
              <a:rPr lang="ko-KR" altLang="en-US" dirty="0"/>
              <a:t>임의 점을 첫 번째 센터로 선택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3FD40-F253-4972-9055-A4A59817E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8B2D055-FCDF-4816-8C66-EA1B173484A9}" type="slidenum">
              <a:rPr lang="en-US" altLang="ko-KR" sz="1200">
                <a:latin typeface="Tahoma" panose="020B0604030504040204" pitchFamily="34" charset="0"/>
              </a:rPr>
              <a:pPr/>
              <a:t>58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6325" name="_x191096904" descr="EMB000012f81bfc">
            <a:extLst>
              <a:ext uri="{FF2B5EF4-FFF2-40B4-BE49-F238E27FC236}">
                <a16:creationId xmlns:a16="http://schemas.microsoft.com/office/drawing/2014/main" id="{7008A70D-A3DA-43A4-BF8D-B9D694B5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52" y="3076232"/>
            <a:ext cx="338455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020C23-6305-47A0-8DE2-1E2B9C8C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60716"/>
            <a:ext cx="4953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>
            <a:extLst>
              <a:ext uri="{FF2B5EF4-FFF2-40B4-BE49-F238E27FC236}">
                <a16:creationId xmlns:a16="http://schemas.microsoft.com/office/drawing/2014/main" id="{CEF908B7-FFC3-4478-AF88-1D62D0407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번째 센터는 어느 점이 좋을까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</p:txBody>
      </p:sp>
      <p:sp>
        <p:nvSpPr>
          <p:cNvPr id="57347" name="내용 개체 틀 2">
            <a:extLst>
              <a:ext uri="{FF2B5EF4-FFF2-40B4-BE49-F238E27FC236}">
                <a16:creationId xmlns:a16="http://schemas.microsoft.com/office/drawing/2014/main" id="{4A5FF2D8-60BF-459C-A8A9-99F321C7B2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두 개의 센터가 서로 가까이 있는 것보다 </a:t>
            </a:r>
            <a:r>
              <a:rPr lang="ko-KR" altLang="en-US" u="sng" dirty="0">
                <a:solidFill>
                  <a:srgbClr val="00B0F0"/>
                </a:solidFill>
              </a:rPr>
              <a:t>멀리</a:t>
            </a:r>
            <a:r>
              <a:rPr lang="ko-KR" altLang="en-US" u="sng" dirty="0"/>
              <a:t> 떨어져 있는 것이 좋다</a:t>
            </a:r>
            <a:r>
              <a:rPr lang="en-US" altLang="ko-KR" u="sng" dirty="0"/>
              <a:t>.</a:t>
            </a:r>
            <a:endParaRPr lang="ko-KR" altLang="en-US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CA184-FAD8-4000-BA34-F0521EB4E2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249BEC6-0A35-4ACB-9D73-E54464A99FF9}" type="slidenum">
              <a:rPr lang="en-US" altLang="ko-KR" sz="1200">
                <a:latin typeface="Tahoma" panose="020B0604030504040204" pitchFamily="34" charset="0"/>
              </a:rPr>
              <a:pPr/>
              <a:t>59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7349" name="_x191100344" descr="EMB000012f81c01">
            <a:extLst>
              <a:ext uri="{FF2B5EF4-FFF2-40B4-BE49-F238E27FC236}">
                <a16:creationId xmlns:a16="http://schemas.microsoft.com/office/drawing/2014/main" id="{D23A1A9E-4606-48CD-B288-80ABBC42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340768"/>
            <a:ext cx="794385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6FA79C4F-5DFD-4C43-96CC-F2EB8111F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여행자 문제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C2F5EA4C-CEE3-4B64-A7D9-A4D38BD84B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여행자 문제 </a:t>
            </a:r>
            <a:r>
              <a:rPr lang="en-US" altLang="ko-KR" dirty="0"/>
              <a:t>(Traveling Salesperson Problem, TSP)</a:t>
            </a:r>
          </a:p>
          <a:p>
            <a:pPr lvl="1"/>
            <a:r>
              <a:rPr lang="ko-KR" altLang="en-US" dirty="0"/>
              <a:t>여행자가 임의의 한 도시에서 출발하여 다른 모든 도시를 </a:t>
            </a:r>
            <a:r>
              <a:rPr lang="en-US" altLang="ko-KR" dirty="0"/>
              <a:t>1</a:t>
            </a:r>
            <a:r>
              <a:rPr lang="ko-KR" altLang="en-US" dirty="0"/>
              <a:t>번씩만 방문하고 다시 출발했던 도시로 돌아오는 여행 경로의 길이를 최소화하는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여행자 문제의 조건</a:t>
            </a:r>
            <a:endParaRPr lang="en-US" altLang="ko-KR" dirty="0"/>
          </a:p>
          <a:p>
            <a:pPr lvl="1"/>
            <a:r>
              <a:rPr lang="ko-KR" altLang="en-US" dirty="0"/>
              <a:t>도시 </a:t>
            </a:r>
            <a:r>
              <a:rPr lang="en-US" altLang="ko-KR" dirty="0"/>
              <a:t>A</a:t>
            </a:r>
            <a:r>
              <a:rPr lang="ko-KR" altLang="en-US" dirty="0"/>
              <a:t>에서 도시 </a:t>
            </a:r>
            <a:r>
              <a:rPr lang="en-US" altLang="ko-KR" dirty="0"/>
              <a:t>B</a:t>
            </a:r>
            <a:r>
              <a:rPr lang="ko-KR" altLang="en-US" dirty="0"/>
              <a:t>로 가는 거리는 도시 </a:t>
            </a:r>
            <a:r>
              <a:rPr lang="en-US" altLang="ko-KR" dirty="0"/>
              <a:t>B</a:t>
            </a:r>
            <a:r>
              <a:rPr lang="ko-KR" altLang="en-US" dirty="0"/>
              <a:t>에서 도시 </a:t>
            </a:r>
            <a:r>
              <a:rPr lang="en-US" altLang="ko-KR" dirty="0"/>
              <a:t>A</a:t>
            </a:r>
            <a:r>
              <a:rPr lang="ko-KR" altLang="en-US" dirty="0"/>
              <a:t>로 가는 거리와 같다</a:t>
            </a:r>
            <a:r>
              <a:rPr lang="en-US" altLang="ko-KR" dirty="0"/>
              <a:t>. (</a:t>
            </a:r>
            <a:r>
              <a:rPr lang="ko-KR" altLang="en-US" dirty="0"/>
              <a:t>대칭성</a:t>
            </a:r>
            <a:r>
              <a:rPr lang="en-US" altLang="ko-KR" dirty="0"/>
              <a:t>)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도시 </a:t>
            </a:r>
            <a:r>
              <a:rPr lang="en-US" altLang="ko-KR" dirty="0"/>
              <a:t>A</a:t>
            </a:r>
            <a:r>
              <a:rPr lang="ko-KR" altLang="en-US" dirty="0"/>
              <a:t>에서 도시 </a:t>
            </a:r>
            <a:r>
              <a:rPr lang="en-US" altLang="ko-KR" dirty="0"/>
              <a:t>B</a:t>
            </a:r>
            <a:r>
              <a:rPr lang="ko-KR" altLang="en-US" dirty="0"/>
              <a:t>로 가는 거리는 도시 </a:t>
            </a:r>
            <a:r>
              <a:rPr lang="en-US" altLang="ko-KR" dirty="0"/>
              <a:t>A</a:t>
            </a:r>
            <a:r>
              <a:rPr lang="ko-KR" altLang="en-US" dirty="0"/>
              <a:t>에서 다른 도시 </a:t>
            </a:r>
            <a:r>
              <a:rPr lang="en-US" altLang="ko-KR" dirty="0"/>
              <a:t>C</a:t>
            </a:r>
            <a:r>
              <a:rPr lang="ko-KR" altLang="en-US" dirty="0"/>
              <a:t>를 경유하여 도시 </a:t>
            </a:r>
            <a:r>
              <a:rPr lang="en-US" altLang="ko-KR" dirty="0"/>
              <a:t>B</a:t>
            </a:r>
            <a:r>
              <a:rPr lang="ko-KR" altLang="en-US" dirty="0"/>
              <a:t>로 가는 거리보다 짧다</a:t>
            </a:r>
            <a:r>
              <a:rPr lang="en-US" altLang="ko-KR" dirty="0"/>
              <a:t>. (</a:t>
            </a:r>
            <a:r>
              <a:rPr lang="ko-KR" altLang="en-US" dirty="0"/>
              <a:t>삼각 부등식 특성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E6DF9-A3D0-442E-ADF6-230D36434D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A3E183B-D323-4F73-A203-EB0F5815E2B9}" type="slidenum">
              <a:rPr lang="en-US" altLang="ko-KR" sz="1200">
                <a:latin typeface="Tahoma" panose="020B0604030504040204" pitchFamily="34" charset="0"/>
              </a:rPr>
              <a:pPr/>
              <a:t>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6FF1E55A-5FBD-4D78-8A58-8298EA3FD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 번째 센터는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8371" name="내용 개체 틀 2">
            <a:extLst>
              <a:ext uri="{FF2B5EF4-FFF2-40B4-BE49-F238E27FC236}">
                <a16:creationId xmlns:a16="http://schemas.microsoft.com/office/drawing/2014/main" id="{40D9EBD8-4A62-4A9E-903B-56053A21E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첫 번째와 두 번째 센터 둘 다에서 가장 멀리 떨어진 점을 선택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B2BEBD-C3BB-4DBA-A40C-3122CE0F1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DE09264-AF8A-48EA-B8F0-5E18E70952CA}" type="slidenum">
              <a:rPr lang="en-US" altLang="ko-KR" sz="1200">
                <a:latin typeface="Tahoma" panose="020B0604030504040204" pitchFamily="34" charset="0"/>
              </a:rPr>
              <a:pPr/>
              <a:t>60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8373" name="_x191100184" descr="EMB000012f81c07">
            <a:extLst>
              <a:ext uri="{FF2B5EF4-FFF2-40B4-BE49-F238E27FC236}">
                <a16:creationId xmlns:a16="http://schemas.microsoft.com/office/drawing/2014/main" id="{582A196C-DD34-4E7A-BE31-B42ED308A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61406"/>
            <a:ext cx="3744913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F8D6A-A7C5-49ED-89F6-AE587DE6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52736"/>
            <a:ext cx="7918648" cy="5543327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  <a:defRPr/>
            </a:pPr>
            <a:r>
              <a:rPr lang="en-US" altLang="ko-KR" sz="2000" dirty="0" err="1">
                <a:solidFill>
                  <a:srgbClr val="0000FF"/>
                </a:solidFill>
              </a:rPr>
              <a:t>Approx_k_Clusters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2000" dirty="0"/>
              <a:t>입력</a:t>
            </a:r>
            <a:r>
              <a:rPr lang="en-US" altLang="ko-KR" sz="2000" dirty="0"/>
              <a:t>: n</a:t>
            </a:r>
            <a:r>
              <a:rPr lang="ko-KR" altLang="en-US" sz="2000" dirty="0"/>
              <a:t>개의 점 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=0, 1, </a:t>
            </a:r>
            <a:r>
              <a:rPr lang="ko-KR" altLang="en-US" sz="2000" dirty="0"/>
              <a:t>⋯</a:t>
            </a:r>
            <a:r>
              <a:rPr lang="en-US" altLang="ko-KR" sz="2000" dirty="0"/>
              <a:t>,n-1, </a:t>
            </a:r>
            <a:r>
              <a:rPr lang="ko-KR" altLang="en-US" sz="2000" dirty="0"/>
              <a:t>그룹의 수 </a:t>
            </a:r>
            <a:r>
              <a:rPr lang="en-US" altLang="ko-KR" sz="2000" dirty="0"/>
              <a:t>k &gt; 1</a:t>
            </a:r>
            <a:endParaRPr lang="ko-KR" altLang="en-US" sz="2000" dirty="0"/>
          </a:p>
          <a:p>
            <a:pPr marL="0" indent="0" latinLnBrk="1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ko-KR" altLang="en-US" sz="2000" dirty="0"/>
              <a:t>출력</a:t>
            </a:r>
            <a:r>
              <a:rPr lang="en-US" altLang="ko-KR" sz="2000" dirty="0"/>
              <a:t>: k</a:t>
            </a:r>
            <a:r>
              <a:rPr lang="ko-KR" altLang="en-US" sz="2000" dirty="0"/>
              <a:t>개의 점의 그룹 및 각 그룹의 센터</a:t>
            </a:r>
            <a:endParaRPr lang="ko-KR" altLang="en-US" sz="1100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1. C[1] = r,  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x</a:t>
            </a:r>
            <a:r>
              <a:rPr lang="en-US" altLang="ko-KR" sz="2000" baseline="-25000" dirty="0" err="1"/>
              <a:t>r</a:t>
            </a:r>
            <a:r>
              <a:rPr lang="ko-KR" altLang="en-US" sz="2000" dirty="0"/>
              <a:t>은 랜덤하게 선택</a:t>
            </a:r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2.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dirty="0"/>
              <a:t> j = 2 to k </a:t>
            </a:r>
            <a:endParaRPr lang="ko-KR" altLang="en-US" sz="2000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3.    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 to n-1 </a:t>
            </a:r>
            <a:endParaRPr lang="ko-KR" altLang="en-US" sz="2000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4.          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 </a:t>
            </a:r>
            <a:r>
              <a:rPr lang="ko-KR" altLang="en-US" sz="2000" dirty="0"/>
              <a:t>≠ 센터 </a:t>
            </a:r>
          </a:p>
          <a:p>
            <a:pPr marL="1347788" indent="-1347788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5.                 x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와 각 센터까지의 거리를 계산하여</a:t>
            </a:r>
            <a:r>
              <a:rPr lang="en-US" altLang="ko-KR" sz="2000" dirty="0"/>
              <a:t>, x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와 가장 가까운  </a:t>
            </a:r>
            <a:endParaRPr lang="en-US" altLang="ko-KR" sz="2000" dirty="0"/>
          </a:p>
          <a:p>
            <a:pPr marL="1347788" indent="-1347788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2000" dirty="0"/>
              <a:t>                   센터까지의 거리를 </a:t>
            </a:r>
            <a:r>
              <a:rPr lang="en-US" altLang="ko-KR" sz="2000" dirty="0"/>
              <a:t>D[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r>
              <a:rPr lang="ko-KR" altLang="en-US" sz="2000" dirty="0"/>
              <a:t>에 저장한다</a:t>
            </a:r>
            <a:r>
              <a:rPr lang="en-US" altLang="ko-KR" sz="2000" dirty="0"/>
              <a:t>. </a:t>
            </a:r>
          </a:p>
          <a:p>
            <a:pPr marL="534988" indent="-534988" latinLnBrk="1">
              <a:lnSpc>
                <a:spcPct val="120000"/>
              </a:lnSpc>
              <a:buFont typeface="Wingdings" panose="05000000000000000000" pitchFamily="2" charset="2"/>
              <a:buAutoNum type="arabicPeriod" startAt="6"/>
              <a:defRPr/>
            </a:pPr>
            <a:r>
              <a:rPr lang="en-US" altLang="ko-KR" sz="2000" dirty="0"/>
              <a:t>C[j] =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는 </a:t>
            </a:r>
            <a:r>
              <a:rPr lang="en-US" altLang="ko-KR" sz="2000" dirty="0"/>
              <a:t>D</a:t>
            </a:r>
            <a:r>
              <a:rPr lang="ko-KR" altLang="en-US" sz="2000" dirty="0"/>
              <a:t>의 가장 큰 원소의 인덱스이고</a:t>
            </a:r>
            <a:r>
              <a:rPr lang="en-US" altLang="ko-KR" sz="2000" dirty="0"/>
              <a:t>, x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는 센터가 아니다</a:t>
            </a:r>
            <a:r>
              <a:rPr lang="en-US" altLang="ko-KR" sz="2000" dirty="0"/>
              <a:t>. </a:t>
            </a:r>
          </a:p>
          <a:p>
            <a:pPr marL="268288" indent="-268288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7. </a:t>
            </a:r>
            <a:r>
              <a:rPr lang="ko-KR" altLang="en-US" sz="2000" dirty="0"/>
              <a:t>센터가 아닌 각 점 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로부터 앞서 찾은 </a:t>
            </a:r>
            <a:r>
              <a:rPr lang="en-US" altLang="ko-KR" sz="2000" dirty="0"/>
              <a:t>k</a:t>
            </a:r>
            <a:r>
              <a:rPr lang="ko-KR" altLang="en-US" sz="2000" dirty="0"/>
              <a:t>개의 센터까지 거리를 각각 계산하고 그 중에 가장 짧은 거리의 센터를 찾는다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점 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는 가장 가까운 센터의 그룹에 속하게 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 latin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000" dirty="0"/>
              <a:t>8.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r>
              <a:rPr lang="en-US" altLang="ko-KR" sz="2000" dirty="0"/>
              <a:t>C</a:t>
            </a:r>
            <a:r>
              <a:rPr lang="ko-KR" altLang="en-US" sz="2000" dirty="0"/>
              <a:t>와 각 클러스터에 속한 점들의 리스트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F8112-8DB6-4CC3-B4E2-CF273FF7C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971BA9E-0FF4-4530-B822-DDA69C55875F}" type="slidenum">
              <a:rPr lang="en-US" altLang="ko-KR" sz="1200">
                <a:latin typeface="Tahoma" panose="020B0604030504040204" pitchFamily="34" charset="0"/>
              </a:rPr>
              <a:pPr/>
              <a:t>61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CCC47A-546D-4A6A-B4B9-8282ED533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27" y="24559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>
            <a:extLst>
              <a:ext uri="{FF2B5EF4-FFF2-40B4-BE49-F238E27FC236}">
                <a16:creationId xmlns:a16="http://schemas.microsoft.com/office/drawing/2014/main" id="{C2B5DE9C-2727-4609-BDFF-FC1648A45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센터</a:t>
            </a:r>
          </a:p>
        </p:txBody>
      </p:sp>
      <p:sp>
        <p:nvSpPr>
          <p:cNvPr id="61443" name="내용 개체 틀 2">
            <a:extLst>
              <a:ext uri="{FF2B5EF4-FFF2-40B4-BE49-F238E27FC236}">
                <a16:creationId xmlns:a16="http://schemas.microsoft.com/office/drawing/2014/main" id="{72CF9464-7AEB-425C-AD8B-4CFB120027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임의의 점 하나를 첫 번째 센터 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ko-KR" altLang="en-US" dirty="0"/>
              <a:t>으로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DE7AE4-290A-4845-BC55-3DB1B117B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6A59B0C-4E23-40E0-ABF3-87FDAD1EF271}" type="slidenum">
              <a:rPr lang="en-US" altLang="ko-KR" sz="1200">
                <a:latin typeface="Tahoma" panose="020B0604030504040204" pitchFamily="34" charset="0"/>
              </a:rPr>
              <a:pPr/>
              <a:t>62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F7754-F784-4C7C-8A6D-6007B3A74104}"/>
              </a:ext>
            </a:extLst>
          </p:cNvPr>
          <p:cNvSpPr txBox="1"/>
          <p:nvPr/>
        </p:nvSpPr>
        <p:spPr>
          <a:xfrm>
            <a:off x="6516216" y="183831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 = 4</a:t>
            </a:r>
            <a:endParaRPr lang="ko-KR" altLang="en-US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6F97C-BEBC-4ADD-829B-4B72CE26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382137"/>
            <a:ext cx="37052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3E7BC805-570D-4924-AFD2-0F5820A32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</a:t>
            </a:r>
            <a:r>
              <a:rPr lang="en-US" altLang="ko-KR" dirty="0"/>
              <a:t> </a:t>
            </a:r>
            <a:r>
              <a:rPr lang="ko-KR" altLang="en-US" dirty="0"/>
              <a:t>번째</a:t>
            </a:r>
            <a:r>
              <a:rPr lang="en-US" altLang="ko-KR" dirty="0"/>
              <a:t> </a:t>
            </a:r>
            <a:r>
              <a:rPr lang="ko-KR" altLang="en-US" dirty="0"/>
              <a:t>센터</a:t>
            </a:r>
          </a:p>
        </p:txBody>
      </p:sp>
      <p:sp>
        <p:nvSpPr>
          <p:cNvPr id="62467" name="내용 개체 틀 2">
            <a:extLst>
              <a:ext uri="{FF2B5EF4-FFF2-40B4-BE49-F238E27FC236}">
                <a16:creationId xmlns:a16="http://schemas.microsoft.com/office/drawing/2014/main" id="{35868344-63A8-4F0D-A5DF-6FB5B6075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ko-KR" altLang="en-US" dirty="0"/>
              <a:t>이 아닌 각 점 </a:t>
            </a:r>
            <a:r>
              <a:rPr lang="en-US" altLang="ko-KR" dirty="0"/>
              <a:t>x</a:t>
            </a:r>
            <a:r>
              <a:rPr lang="en-US" altLang="ko-KR" baseline="-25000" dirty="0"/>
              <a:t>i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ko-KR" altLang="en-US" dirty="0"/>
              <a:t>까지의 거리 </a:t>
            </a:r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F0"/>
                </a:solidFill>
              </a:rPr>
              <a:t>C</a:t>
            </a:r>
            <a:r>
              <a:rPr lang="en-US" altLang="ko-KR" baseline="-25000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로부터 거리가 가장 먼 점</a:t>
            </a:r>
            <a:r>
              <a:rPr lang="ko-KR" altLang="en-US" dirty="0"/>
              <a:t>을 다음 센터 </a:t>
            </a:r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r>
              <a:rPr lang="ko-KR" altLang="en-US" dirty="0"/>
              <a:t>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92F7C1-9398-4CB6-97E5-C377ACB1A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EBB86F0-ECBC-4B38-B339-AD8D3EFAD55E}" type="slidenum">
              <a:rPr lang="en-US" altLang="ko-KR" sz="1200">
                <a:latin typeface="Tahoma" panose="020B0604030504040204" pitchFamily="34" charset="0"/>
              </a:rPr>
              <a:pPr/>
              <a:t>63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7D2F93-9F9F-4F59-96E9-9077039D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708920"/>
            <a:ext cx="3667125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>
            <a:extLst>
              <a:ext uri="{FF2B5EF4-FFF2-40B4-BE49-F238E27FC236}">
                <a16:creationId xmlns:a16="http://schemas.microsoft.com/office/drawing/2014/main" id="{D94E8C34-BA35-4F51-8B25-4EB8B973B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</a:t>
            </a:r>
            <a:r>
              <a:rPr lang="en-US" altLang="ko-KR" dirty="0"/>
              <a:t> </a:t>
            </a:r>
            <a:r>
              <a:rPr lang="ko-KR" altLang="en-US" dirty="0"/>
              <a:t>번째</a:t>
            </a:r>
            <a:r>
              <a:rPr lang="en-US" altLang="ko-KR" dirty="0"/>
              <a:t> </a:t>
            </a:r>
            <a:r>
              <a:rPr lang="ko-KR" altLang="en-US" dirty="0"/>
              <a:t>센터</a:t>
            </a:r>
          </a:p>
        </p:txBody>
      </p:sp>
      <p:sp>
        <p:nvSpPr>
          <p:cNvPr id="63491" name="내용 개체 틀 2">
            <a:extLst>
              <a:ext uri="{FF2B5EF4-FFF2-40B4-BE49-F238E27FC236}">
                <a16:creationId xmlns:a16="http://schemas.microsoft.com/office/drawing/2014/main" id="{1E5FA4D2-0E75-4C90-A2F6-429A72CA3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r>
              <a:rPr lang="ko-KR" altLang="en-US" dirty="0"/>
              <a:t>를 제외한 각 점 </a:t>
            </a:r>
            <a:r>
              <a:rPr lang="en-US" altLang="ko-KR" dirty="0"/>
              <a:t>x</a:t>
            </a:r>
            <a:r>
              <a:rPr lang="en-US" altLang="ko-KR" baseline="-25000" dirty="0"/>
              <a:t>i</a:t>
            </a:r>
            <a:r>
              <a:rPr lang="ko-KR" altLang="en-US" dirty="0"/>
              <a:t>에서 각각 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r>
              <a:rPr lang="ko-KR" altLang="en-US" dirty="0"/>
              <a:t>까지의 거리를 계산하여 그 중에서 작은 값을 </a:t>
            </a:r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로 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</a:t>
            </a:r>
            <a:r>
              <a:rPr lang="ko-KR" altLang="en-US" dirty="0"/>
              <a:t>에서 가장 큰 값을 가진 원소의 인덱스가 </a:t>
            </a:r>
            <a:r>
              <a:rPr lang="en-US" altLang="ko-KR" dirty="0" err="1"/>
              <a:t>i</a:t>
            </a:r>
            <a:r>
              <a:rPr lang="ko-KR" altLang="en-US" dirty="0" err="1"/>
              <a:t>라고</a:t>
            </a:r>
            <a:r>
              <a:rPr lang="ko-KR" altLang="en-US" dirty="0"/>
              <a:t> 하면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x</a:t>
            </a:r>
            <a:r>
              <a:rPr lang="en-US" altLang="ko-KR" baseline="-25000" dirty="0"/>
              <a:t>i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AE15D-CF38-44D7-A4D4-498A19A9B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1666937-2065-424A-8135-23F0B1783B2C}" type="slidenum">
              <a:rPr lang="en-US" altLang="ko-KR" sz="1200">
                <a:latin typeface="Tahoma" panose="020B0604030504040204" pitchFamily="34" charset="0"/>
              </a:rPr>
              <a:pPr/>
              <a:t>64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D26973-92C0-4803-ACAE-8CD5AFAC7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69" y="2924944"/>
            <a:ext cx="4310062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9BC2C59C-E44E-4C7B-BAFF-20550153E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계산</a:t>
            </a:r>
          </a:p>
        </p:txBody>
      </p:sp>
      <p:sp>
        <p:nvSpPr>
          <p:cNvPr id="64515" name="내용 개체 틀 2">
            <a:extLst>
              <a:ext uri="{FF2B5EF4-FFF2-40B4-BE49-F238E27FC236}">
                <a16:creationId xmlns:a16="http://schemas.microsoft.com/office/drawing/2014/main" id="{FEF9DFFE-F6AE-45E3-BF96-08AAD5A59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2400" dirty="0" err="1"/>
              <a:t>dist</a:t>
            </a:r>
            <a:r>
              <a:rPr lang="en-US" altLang="ko-KR" sz="2400" dirty="0"/>
              <a:t>(x, C)</a:t>
            </a:r>
            <a:r>
              <a:rPr lang="ko-KR" altLang="en-US" sz="2400" dirty="0"/>
              <a:t>는 점 </a:t>
            </a:r>
            <a:r>
              <a:rPr lang="en-US" altLang="ko-KR" sz="2400" dirty="0"/>
              <a:t>x</a:t>
            </a:r>
            <a:r>
              <a:rPr lang="ko-KR" altLang="en-US" sz="2400" dirty="0"/>
              <a:t>와 센터 </a:t>
            </a:r>
            <a:r>
              <a:rPr lang="en-US" altLang="ko-KR" sz="2400" dirty="0"/>
              <a:t>C </a:t>
            </a:r>
            <a:r>
              <a:rPr lang="ko-KR" altLang="en-US" sz="2400" dirty="0"/>
              <a:t>사이의 거리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A0B10-F1DB-4FD8-A2AA-A0C3F9DCA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A834BDD-6763-4393-B367-E612AED66B18}" type="slidenum">
              <a:rPr lang="en-US" altLang="ko-KR" sz="1200">
                <a:latin typeface="Tahoma" panose="020B0604030504040204" pitchFamily="34" charset="0"/>
              </a:rPr>
              <a:pPr/>
              <a:t>65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4517" name="Picture 2">
            <a:extLst>
              <a:ext uri="{FF2B5EF4-FFF2-40B4-BE49-F238E27FC236}">
                <a16:creationId xmlns:a16="http://schemas.microsoft.com/office/drawing/2014/main" id="{93758ED5-9CB9-4123-9994-0FA8D365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79550"/>
            <a:ext cx="4310062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8" name="TextBox 5">
            <a:extLst>
              <a:ext uri="{FF2B5EF4-FFF2-40B4-BE49-F238E27FC236}">
                <a16:creationId xmlns:a16="http://schemas.microsoft.com/office/drawing/2014/main" id="{81DB9CCE-E47C-4805-9F6B-F8517AEA3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552972"/>
            <a:ext cx="3960812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D[1]=18, min{</a:t>
            </a:r>
            <a:r>
              <a:rPr lang="en-US" altLang="ko-KR" sz="1800" b="1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(x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,C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 </a:t>
            </a:r>
            <a:r>
              <a:rPr lang="en-US" altLang="ko-KR" sz="1800" b="1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(x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,C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)} =min{18, 33}</a:t>
            </a:r>
            <a:r>
              <a:rPr lang="ko-KR" altLang="en-US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이므로 </a:t>
            </a:r>
          </a:p>
          <a:p>
            <a:pPr latinLnBrk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D[2]=19, min{</a:t>
            </a:r>
            <a:r>
              <a:rPr lang="en-US" altLang="ko-KR" sz="1800" b="1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(x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,C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 </a:t>
            </a:r>
            <a:r>
              <a:rPr lang="en-US" altLang="ko-KR" sz="1800" b="1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(x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,C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)} =min{19, 25}</a:t>
            </a:r>
            <a:r>
              <a:rPr lang="ko-KR" altLang="en-US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이므로</a:t>
            </a:r>
          </a:p>
          <a:p>
            <a:pPr latinLnBrk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D[3]=20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min{</a:t>
            </a:r>
            <a:r>
              <a:rPr lang="en-US" altLang="ko-KR" sz="1800" b="1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(x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,C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 </a:t>
            </a:r>
            <a:r>
              <a:rPr lang="en-US" altLang="ko-KR" sz="1800" b="1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(x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,C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)} =min{20, 30}</a:t>
            </a:r>
            <a:r>
              <a:rPr lang="ko-KR" altLang="en-US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이므로</a:t>
            </a:r>
          </a:p>
          <a:p>
            <a:pPr latinLnBrk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D[4]=17, min{</a:t>
            </a:r>
            <a:r>
              <a:rPr lang="en-US" altLang="ko-KR" sz="1800" b="1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(x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,C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 </a:t>
            </a:r>
            <a:r>
              <a:rPr lang="en-US" altLang="ko-KR" sz="1800" b="1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(x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,C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)} =min{22, 17}</a:t>
            </a:r>
            <a:r>
              <a:rPr lang="ko-KR" altLang="en-US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이므로</a:t>
            </a:r>
          </a:p>
          <a:p>
            <a:pPr latinLnBrk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다른 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en-US" altLang="ko-KR" sz="1800" b="1" baseline="-25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ko-KR" altLang="en-US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D[</a:t>
            </a:r>
            <a:r>
              <a:rPr lang="en-US" altLang="ko-KR" sz="1800" b="1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r>
              <a:rPr lang="ko-KR" altLang="en-US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lang="ko-KR" altLang="en-US" sz="18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작다고 가정</a:t>
            </a:r>
            <a:endParaRPr lang="en-US" altLang="ko-KR" sz="18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6C3EFD-E35F-4EFE-92A0-268C59D7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916832"/>
            <a:ext cx="3914775" cy="3390900"/>
          </a:xfrm>
          <a:prstGeom prst="rect">
            <a:avLst/>
          </a:prstGeom>
        </p:spPr>
      </p:pic>
      <p:sp>
        <p:nvSpPr>
          <p:cNvPr id="65538" name="제목 1">
            <a:extLst>
              <a:ext uri="{FF2B5EF4-FFF2-40B4-BE49-F238E27FC236}">
                <a16:creationId xmlns:a16="http://schemas.microsoft.com/office/drawing/2014/main" id="{01CAFBD9-F47B-4B69-916B-150CBB9CE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D[3]</a:t>
            </a:r>
            <a:r>
              <a:rPr lang="ko-KR" altLang="en-US" dirty="0"/>
              <a:t>이 가장 큰 값이므로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14076-090A-4E23-B170-5110F645D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523664A-329A-4DCF-8A44-23624E2AAF9F}" type="slidenum">
              <a:rPr lang="en-US" altLang="ko-KR" sz="1200">
                <a:latin typeface="Tahoma" panose="020B0604030504040204" pitchFamily="34" charset="0"/>
              </a:rPr>
              <a:pPr/>
              <a:t>66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C129EF-34F8-4481-8444-57865CE5498A}"/>
              </a:ext>
            </a:extLst>
          </p:cNvPr>
          <p:cNvCxnSpPr/>
          <p:nvPr/>
        </p:nvCxnSpPr>
        <p:spPr>
          <a:xfrm flipH="1">
            <a:off x="6084168" y="2060848"/>
            <a:ext cx="1225550" cy="142875"/>
          </a:xfrm>
          <a:prstGeom prst="straightConnector1">
            <a:avLst/>
          </a:prstGeom>
          <a:ln w="38100">
            <a:solidFill>
              <a:srgbClr val="FF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4A646A76-0507-4C27-95FB-A8181CB0A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 번째 센터</a:t>
            </a:r>
          </a:p>
        </p:txBody>
      </p:sp>
      <p:sp>
        <p:nvSpPr>
          <p:cNvPr id="66563" name="내용 개체 틀 2">
            <a:extLst>
              <a:ext uri="{FF2B5EF4-FFF2-40B4-BE49-F238E27FC236}">
                <a16:creationId xmlns:a16="http://schemas.microsoft.com/office/drawing/2014/main" id="{A634CFED-C957-4858-9CB2-0F64B5428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C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, C</a:t>
            </a:r>
            <a:r>
              <a:rPr lang="en-US" altLang="ko-KR" sz="2000" baseline="-25000" dirty="0"/>
              <a:t>3</a:t>
            </a:r>
            <a:r>
              <a:rPr lang="ko-KR" altLang="en-US" sz="2000" dirty="0"/>
              <a:t>을 제외한 각 점 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에서 각각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C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, C</a:t>
            </a:r>
            <a:r>
              <a:rPr lang="en-US" altLang="ko-KR" sz="2000" baseline="-25000" dirty="0"/>
              <a:t>3</a:t>
            </a:r>
            <a:r>
              <a:rPr lang="ko-KR" altLang="en-US" sz="2000" dirty="0"/>
              <a:t>까지의 거리를 계산하여 그 중에서 작은 값을 </a:t>
            </a:r>
            <a:r>
              <a:rPr lang="en-US" altLang="ko-KR" sz="2000" dirty="0"/>
              <a:t>D[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r>
              <a:rPr lang="ko-KR" altLang="en-US" sz="2000" dirty="0"/>
              <a:t>로 정한다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D</a:t>
            </a:r>
            <a:r>
              <a:rPr lang="ko-KR" altLang="en-US" sz="2000" dirty="0"/>
              <a:t>에서 가장 큰 값을 가진 원소의 인덱스가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이면</a:t>
            </a:r>
            <a:r>
              <a:rPr lang="en-US" altLang="ko-KR" sz="2000" dirty="0"/>
              <a:t>, </a:t>
            </a:r>
            <a:r>
              <a:rPr lang="ko-KR" altLang="en-US" sz="2000" dirty="0"/>
              <a:t>점 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가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4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4993CD-07B5-4E32-B09E-496AB0FEED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A637FDA-CA6C-4158-B6BC-C0AB57B8F1A7}" type="slidenum">
              <a:rPr lang="en-US" altLang="ko-KR" sz="1200">
                <a:latin typeface="Tahoma" panose="020B0604030504040204" pitchFamily="34" charset="0"/>
              </a:rPr>
              <a:pPr/>
              <a:t>67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05B048-1C02-4647-A473-B2B3BEAEB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924944"/>
            <a:ext cx="3305175" cy="26955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9CEAD6-FF35-4A00-87FB-BF71F06A05E8}"/>
              </a:ext>
            </a:extLst>
          </p:cNvPr>
          <p:cNvCxnSpPr>
            <a:cxnSpLocks/>
          </p:cNvCxnSpPr>
          <p:nvPr/>
        </p:nvCxnSpPr>
        <p:spPr>
          <a:xfrm flipH="1" flipV="1">
            <a:off x="3563888" y="5323483"/>
            <a:ext cx="504056" cy="649436"/>
          </a:xfrm>
          <a:prstGeom prst="straightConnector1">
            <a:avLst/>
          </a:prstGeom>
          <a:ln w="38100">
            <a:solidFill>
              <a:srgbClr val="FF99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>
            <a:extLst>
              <a:ext uri="{FF2B5EF4-FFF2-40B4-BE49-F238E27FC236}">
                <a16:creationId xmlns:a16="http://schemas.microsoft.com/office/drawing/2014/main" id="{A7AF0119-3BF9-44A2-81F4-A6131076B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그룹으로 나누기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7017F-72E6-48AF-87D6-35E450F4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ko-KR" altLang="en-US" sz="2000" dirty="0"/>
              <a:t>센터가 아닌 각 점 </a:t>
            </a:r>
            <a:r>
              <a:rPr lang="en-US" altLang="ko-KR" sz="2000" dirty="0"/>
              <a:t>x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로부터 위에서 찾은 </a:t>
            </a:r>
            <a:r>
              <a:rPr lang="en-US" altLang="ko-KR" sz="2000" dirty="0"/>
              <a:t>4</a:t>
            </a:r>
            <a:r>
              <a:rPr lang="ko-KR" altLang="en-US" sz="2000" dirty="0"/>
              <a:t>개의 센터까지 거리를 각각 계산하고 그 중에 가장 짧은 거리의 센터를 찾는다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en-US" altLang="ko-KR" sz="2000" dirty="0"/>
              <a:t>x</a:t>
            </a:r>
            <a:r>
              <a:rPr lang="en-US" altLang="ko-KR" sz="2000" baseline="-25000" dirty="0"/>
              <a:t>i</a:t>
            </a:r>
            <a:r>
              <a:rPr lang="ko-KR" altLang="en-US" sz="2000" dirty="0"/>
              <a:t>는 가장 가까운 센터의 그룹에 속하게 된다</a:t>
            </a:r>
            <a:r>
              <a:rPr lang="en-US" altLang="ko-KR" sz="2000" dirty="0"/>
              <a:t>.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E746F-4AA8-4104-8B87-3A72E0334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E8ED62A-EAC6-4E02-9863-2272E24694CA}" type="slidenum">
              <a:rPr lang="en-US" altLang="ko-KR" sz="1200">
                <a:latin typeface="Tahoma" panose="020B0604030504040204" pitchFamily="34" charset="0"/>
              </a:rPr>
              <a:pPr/>
              <a:t>68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7589" name="_x41422688" descr="EMB000012f81c38">
            <a:extLst>
              <a:ext uri="{FF2B5EF4-FFF2-40B4-BE49-F238E27FC236}">
                <a16:creationId xmlns:a16="http://schemas.microsoft.com/office/drawing/2014/main" id="{F30A7DEF-16DC-4F2E-AD3F-7C9C4B9B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38455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505F4A17-0EC8-4D33-90C0-DE676F9E1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18A48-D92A-44BF-B945-D639B416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defRPr/>
            </a:pPr>
            <a:r>
              <a:rPr lang="ko-KR" altLang="en-US" sz="2400" dirty="0"/>
              <a:t>내부 </a:t>
            </a:r>
            <a:r>
              <a:rPr lang="en-US" altLang="ko-KR" sz="2400" dirty="0"/>
              <a:t>for-</a:t>
            </a:r>
            <a:r>
              <a:rPr lang="ko-KR" altLang="en-US" sz="2400" dirty="0"/>
              <a:t>루프</a:t>
            </a:r>
            <a:r>
              <a:rPr lang="en-US" altLang="ko-KR" sz="2400" dirty="0"/>
              <a:t>: </a:t>
            </a:r>
            <a:r>
              <a:rPr lang="ko-KR" altLang="en-US" sz="2400" dirty="0"/>
              <a:t>각 점에서 각 센터까지의 거리를 계산하므로 </a:t>
            </a:r>
            <a:r>
              <a:rPr lang="en-US" altLang="ko-KR" sz="2400" dirty="0"/>
              <a:t>O(</a:t>
            </a:r>
            <a:r>
              <a:rPr lang="en-US" altLang="ko-KR" sz="2400" dirty="0" err="1"/>
              <a:t>kn</a:t>
            </a:r>
            <a:r>
              <a:rPr lang="en-US" altLang="ko-KR" sz="2400" dirty="0"/>
              <a:t>) </a:t>
            </a:r>
            <a:r>
              <a:rPr lang="ko-KR" altLang="en-US" sz="2400" dirty="0"/>
              <a:t>시간</a:t>
            </a:r>
            <a:endParaRPr lang="en-US" altLang="ko-KR" sz="2400" dirty="0"/>
          </a:p>
          <a:p>
            <a:pPr>
              <a:spcAft>
                <a:spcPts val="1800"/>
              </a:spcAft>
              <a:defRPr/>
            </a:pPr>
            <a:r>
              <a:rPr lang="en-US" altLang="ko-KR" sz="2200" dirty="0"/>
              <a:t>Line 6</a:t>
            </a:r>
            <a:r>
              <a:rPr lang="en-US" altLang="ko-KR" sz="2400" dirty="0"/>
              <a:t> </a:t>
            </a:r>
            <a:r>
              <a:rPr lang="ko-KR" altLang="en-US" sz="2400" dirty="0"/>
              <a:t>최대값을 찾으므로 </a:t>
            </a:r>
            <a:r>
              <a:rPr lang="en-US" altLang="ko-KR" sz="2400" dirty="0"/>
              <a:t>O(n) </a:t>
            </a:r>
            <a:r>
              <a:rPr lang="ko-KR" altLang="en-US" sz="2400" dirty="0"/>
              <a:t>시간</a:t>
            </a:r>
            <a:endParaRPr lang="en-US" altLang="ko-KR" sz="2400" dirty="0"/>
          </a:p>
          <a:p>
            <a:pPr>
              <a:spcAft>
                <a:spcPts val="1800"/>
              </a:spcAft>
              <a:defRPr/>
            </a:pPr>
            <a:r>
              <a:rPr lang="ko-KR" altLang="en-US" sz="2400" dirty="0"/>
              <a:t>외부 </a:t>
            </a:r>
            <a:r>
              <a:rPr lang="en-US" altLang="ko-KR" sz="2400" dirty="0"/>
              <a:t>for-</a:t>
            </a:r>
            <a:r>
              <a:rPr lang="ko-KR" altLang="en-US" sz="2400" dirty="0"/>
              <a:t>루프는 </a:t>
            </a:r>
            <a:r>
              <a:rPr lang="en-US" altLang="ko-KR" sz="2400" dirty="0"/>
              <a:t>(k-1)</a:t>
            </a:r>
            <a:r>
              <a:rPr lang="ko-KR" altLang="en-US" sz="2400" dirty="0"/>
              <a:t>회 반복하므로</a:t>
            </a:r>
            <a:endParaRPr lang="en-US" altLang="ko-KR" sz="2400" dirty="0"/>
          </a:p>
          <a:p>
            <a:pPr lvl="1">
              <a:spcAft>
                <a:spcPts val="1800"/>
              </a:spcAft>
              <a:defRPr/>
            </a:pPr>
            <a:r>
              <a:rPr lang="en-US" altLang="ko-KR" sz="2400" dirty="0"/>
              <a:t>O(1)+(k-1)</a:t>
            </a:r>
            <a:r>
              <a:rPr lang="en-US" altLang="ko-KR" sz="2400" dirty="0">
                <a:latin typeface="+mn-ea"/>
                <a:ea typeface="+mn-ea"/>
              </a:rPr>
              <a:t>x</a:t>
            </a:r>
            <a:r>
              <a:rPr lang="en-US" altLang="ko-KR" sz="2400" dirty="0"/>
              <a:t>(O(</a:t>
            </a:r>
            <a:r>
              <a:rPr lang="en-US" altLang="ko-KR" sz="2400" dirty="0" err="1"/>
              <a:t>kn</a:t>
            </a:r>
            <a:r>
              <a:rPr lang="en-US" altLang="ko-KR" sz="2400" dirty="0"/>
              <a:t>)+O(n))</a:t>
            </a:r>
          </a:p>
          <a:p>
            <a:pPr>
              <a:spcAft>
                <a:spcPts val="1800"/>
              </a:spcAft>
              <a:defRPr/>
            </a:pPr>
            <a:r>
              <a:rPr lang="en-US" altLang="ko-KR" sz="2400" dirty="0"/>
              <a:t>Line 7</a:t>
            </a:r>
            <a:r>
              <a:rPr lang="en-US" altLang="ko-KR" sz="2800" dirty="0"/>
              <a:t> </a:t>
            </a:r>
            <a:r>
              <a:rPr lang="ko-KR" altLang="en-US" sz="2400" dirty="0"/>
              <a:t>센터가 아닌 각 점으로부터 </a:t>
            </a:r>
            <a:r>
              <a:rPr lang="en-US" altLang="ko-KR" sz="2400" dirty="0"/>
              <a:t>k</a:t>
            </a:r>
            <a:r>
              <a:rPr lang="ko-KR" altLang="en-US" sz="2400" dirty="0"/>
              <a:t>개의 센터까지의 거리를 각각 계산하면서 최솟값을 찾으므로 </a:t>
            </a:r>
            <a:r>
              <a:rPr lang="en-US" altLang="ko-KR" sz="2400" dirty="0"/>
              <a:t>O(</a:t>
            </a:r>
            <a:r>
              <a:rPr lang="en-US" altLang="ko-KR" sz="2400" dirty="0" err="1"/>
              <a:t>kn</a:t>
            </a:r>
            <a:r>
              <a:rPr lang="en-US" altLang="ko-KR" sz="2400" dirty="0"/>
              <a:t>) </a:t>
            </a:r>
            <a:r>
              <a:rPr lang="ko-KR" altLang="en-US" sz="2400" dirty="0"/>
              <a:t>시간</a:t>
            </a:r>
            <a:endParaRPr lang="en-US" altLang="ko-KR" sz="2400" dirty="0"/>
          </a:p>
          <a:p>
            <a:pPr>
              <a:spcAft>
                <a:spcPts val="1800"/>
              </a:spcAft>
              <a:defRPr/>
            </a:pPr>
            <a:r>
              <a:rPr lang="en-US" altLang="ko-KR" sz="2400" dirty="0"/>
              <a:t>O(1)+(k-1)</a:t>
            </a:r>
            <a:r>
              <a:rPr lang="en-US" altLang="ko-KR" sz="2400" dirty="0">
                <a:latin typeface="+mn-ea"/>
                <a:ea typeface="+mn-ea"/>
              </a:rPr>
              <a:t>x</a:t>
            </a:r>
            <a:r>
              <a:rPr lang="en-US" altLang="ko-KR" sz="2400" dirty="0"/>
              <a:t>(O(</a:t>
            </a:r>
            <a:r>
              <a:rPr lang="en-US" altLang="ko-KR" sz="2400" dirty="0" err="1"/>
              <a:t>kn</a:t>
            </a:r>
            <a:r>
              <a:rPr lang="en-US" altLang="ko-KR" sz="2400" dirty="0"/>
              <a:t>)+O(n))+O(</a:t>
            </a:r>
            <a:r>
              <a:rPr lang="en-US" altLang="ko-KR" sz="2400" dirty="0" err="1"/>
              <a:t>kn</a:t>
            </a:r>
            <a:r>
              <a:rPr lang="en-US" altLang="ko-KR" sz="2400" dirty="0"/>
              <a:t>) </a:t>
            </a:r>
            <a:r>
              <a:rPr lang="en-US" altLang="ko-KR" sz="2400" dirty="0">
                <a:solidFill>
                  <a:srgbClr val="002060"/>
                </a:solidFill>
              </a:rPr>
              <a:t>=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O(k</a:t>
            </a:r>
            <a:r>
              <a:rPr lang="en-US" altLang="ko-KR" sz="2400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n)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E3E21-C515-45FF-B792-293314C2F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8847F8B-AC07-4401-ACEB-B14F86568AB9}" type="slidenum">
              <a:rPr lang="en-US" altLang="ko-KR" sz="1200">
                <a:latin typeface="Tahoma" panose="020B0604030504040204" pitchFamily="34" charset="0"/>
              </a:rPr>
              <a:pPr/>
              <a:t>69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D51278C8-9821-44A2-9245-F023EB201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여행자 문제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EC1BBD00-4130-47FA-B0AA-D0222B05E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800" dirty="0"/>
              <a:t>TSP</a:t>
            </a:r>
            <a:r>
              <a:rPr lang="ko-KR" altLang="en-US" sz="2800" dirty="0"/>
              <a:t>를 위한 근사 알고리즘을 고안하려면</a:t>
            </a:r>
            <a:r>
              <a:rPr lang="en-US" altLang="ko-KR" sz="2800" dirty="0"/>
              <a:t>, </a:t>
            </a:r>
            <a:r>
              <a:rPr lang="ko-KR" altLang="en-US" sz="2800" dirty="0"/>
              <a:t>먼저 다항식 시간 알고리즘을 가지면서 유사한 특성을 가진 문제를 찾아서 활용</a:t>
            </a:r>
            <a:endParaRPr lang="en-US" altLang="ko-KR" sz="2800" dirty="0"/>
          </a:p>
          <a:p>
            <a:pPr lvl="1"/>
            <a:r>
              <a:rPr lang="en-US" altLang="ko-KR" sz="2400" dirty="0"/>
              <a:t>TSP</a:t>
            </a:r>
            <a:r>
              <a:rPr lang="ko-KR" altLang="en-US" sz="2400" dirty="0"/>
              <a:t>와 비슷한 특성을 가진 문제는 최소 신장 트리 </a:t>
            </a:r>
            <a:r>
              <a:rPr lang="en-US" altLang="ko-KR" sz="2400" dirty="0"/>
              <a:t>(Minimum Spanning Tree, MST) </a:t>
            </a:r>
            <a:r>
              <a:rPr lang="ko-KR" altLang="en-US" sz="2400" dirty="0"/>
              <a:t>문제</a:t>
            </a:r>
            <a:endParaRPr lang="en-US" altLang="ko-KR" sz="2400" dirty="0"/>
          </a:p>
          <a:p>
            <a:pPr lvl="4"/>
            <a:endParaRPr lang="en-US" altLang="ko-KR" sz="1800" dirty="0"/>
          </a:p>
          <a:p>
            <a:pPr lvl="1"/>
            <a:r>
              <a:rPr lang="en-US" altLang="ko-KR" sz="2400" dirty="0"/>
              <a:t>MST </a:t>
            </a:r>
            <a:r>
              <a:rPr lang="ko-KR" altLang="en-US" sz="2400" dirty="0"/>
              <a:t>는 </a:t>
            </a:r>
            <a:r>
              <a:rPr lang="ko-KR" altLang="en-US" sz="2400" dirty="0">
                <a:solidFill>
                  <a:srgbClr val="00B0F0"/>
                </a:solidFill>
              </a:rPr>
              <a:t>모든 점을</a:t>
            </a:r>
            <a:r>
              <a:rPr lang="ko-KR" altLang="en-US" sz="2400" dirty="0"/>
              <a:t> 사이클 없이 </a:t>
            </a:r>
            <a:r>
              <a:rPr lang="ko-KR" altLang="en-US" sz="2400" dirty="0">
                <a:solidFill>
                  <a:srgbClr val="00B0F0"/>
                </a:solidFill>
              </a:rPr>
              <a:t>연결하는</a:t>
            </a:r>
            <a:r>
              <a:rPr lang="ko-KR" altLang="en-US" sz="2400" dirty="0"/>
              <a:t> 트리 중에서 트리 간선의 </a:t>
            </a:r>
            <a:r>
              <a:rPr lang="ko-KR" altLang="en-US" sz="2400" dirty="0">
                <a:solidFill>
                  <a:srgbClr val="00B0F0"/>
                </a:solidFill>
              </a:rPr>
              <a:t>가중치 합이 최소</a:t>
            </a:r>
            <a:r>
              <a:rPr lang="ko-KR" altLang="en-US" sz="2400" dirty="0"/>
              <a:t>인 트리</a:t>
            </a:r>
            <a:endParaRPr lang="en-US" altLang="ko-KR" sz="2400" dirty="0"/>
          </a:p>
          <a:p>
            <a:pPr lvl="4"/>
            <a:endParaRPr lang="en-US" altLang="ko-KR" sz="1800" dirty="0"/>
          </a:p>
          <a:p>
            <a:pPr lvl="1"/>
            <a:r>
              <a:rPr lang="en-US" altLang="ko-KR" sz="2400" dirty="0"/>
              <a:t>MST </a:t>
            </a:r>
            <a:r>
              <a:rPr lang="ko-KR" altLang="en-US" sz="2400" dirty="0"/>
              <a:t>의 모든 점을 연결하는 특성과 최소 가중치의 특성을 </a:t>
            </a:r>
            <a:r>
              <a:rPr lang="en-US" altLang="ko-KR" sz="2400" dirty="0"/>
              <a:t>TSP</a:t>
            </a:r>
            <a:r>
              <a:rPr lang="ko-KR" altLang="en-US" sz="2400" dirty="0"/>
              <a:t>에 응용하여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시작 도시를 제외한 다른 모든 도시를 트리 간선을 따라 </a:t>
            </a:r>
            <a:r>
              <a:rPr lang="en-US" altLang="ko-KR" sz="2400" dirty="0"/>
              <a:t>1</a:t>
            </a:r>
            <a:r>
              <a:rPr lang="ko-KR" altLang="en-US" sz="2400" dirty="0"/>
              <a:t>번씩 방문하도록 경로를 찾는다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26A24-C1B6-48EC-828F-D50C53244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A4AE3F0-713C-43DB-8C1F-E540F8AACCA0}" type="slidenum">
              <a:rPr lang="en-US" altLang="ko-KR" sz="1200">
                <a:latin typeface="Tahoma" panose="020B0604030504040204" pitchFamily="34" charset="0"/>
              </a:rPr>
              <a:pPr/>
              <a:t>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>
            <a:extLst>
              <a:ext uri="{FF2B5EF4-FFF2-40B4-BE49-F238E27FC236}">
                <a16:creationId xmlns:a16="http://schemas.microsoft.com/office/drawing/2014/main" id="{EDD80DEF-526A-446E-AE92-1ABF07444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근사 비율</a:t>
            </a:r>
          </a:p>
        </p:txBody>
      </p:sp>
      <p:sp>
        <p:nvSpPr>
          <p:cNvPr id="69635" name="내용 개체 틀 2">
            <a:extLst>
              <a:ext uri="{FF2B5EF4-FFF2-40B4-BE49-F238E27FC236}">
                <a16:creationId xmlns:a16="http://schemas.microsoft.com/office/drawing/2014/main" id="{6604DDEC-88A3-42EB-B157-BDC246139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/>
              <a:t>최적해가 만든 그룹 중에서 가장 큰 직경을 </a:t>
            </a:r>
            <a:r>
              <a:rPr lang="en-US" altLang="ko-KR" sz="2200" dirty="0"/>
              <a:t>OPT</a:t>
            </a:r>
            <a:r>
              <a:rPr lang="ko-KR" altLang="en-US" sz="2200" dirty="0"/>
              <a:t>라고 하자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OPT</a:t>
            </a:r>
            <a:r>
              <a:rPr lang="ko-KR" altLang="en-US" sz="2200" dirty="0"/>
              <a:t>의 하한을 간접적으로 찾기 위해</a:t>
            </a:r>
            <a:r>
              <a:rPr lang="en-US" altLang="ko-KR" sz="2200" dirty="0"/>
              <a:t> </a:t>
            </a:r>
            <a:r>
              <a:rPr lang="ko-KR" altLang="en-US" sz="2200" dirty="0"/>
              <a:t>알고리즘이 </a:t>
            </a:r>
            <a:r>
              <a:rPr lang="en-US" altLang="ko-KR" sz="2200" dirty="0"/>
              <a:t>k</a:t>
            </a:r>
            <a:r>
              <a:rPr lang="ko-KR" altLang="en-US" sz="2200" dirty="0"/>
              <a:t>개의 센터를 모두 찾고 나서 </a:t>
            </a:r>
            <a:r>
              <a:rPr lang="en-US" altLang="ko-KR" sz="2200" dirty="0"/>
              <a:t>(k+1)</a:t>
            </a:r>
            <a:r>
              <a:rPr lang="ko-KR" altLang="en-US" sz="2200" dirty="0"/>
              <a:t>번째 센터를 찾은 상황에서</a:t>
            </a:r>
            <a:r>
              <a:rPr lang="en-US" altLang="ko-KR" sz="2200" dirty="0"/>
              <a:t>, </a:t>
            </a:r>
            <a:r>
              <a:rPr lang="ko-KR" altLang="en-US" sz="2200" dirty="0"/>
              <a:t>즉</a:t>
            </a:r>
            <a:r>
              <a:rPr lang="en-US" altLang="ko-KR" sz="2200" dirty="0"/>
              <a:t>, k=4</a:t>
            </a:r>
            <a:r>
              <a:rPr lang="ko-KR" altLang="en-US" sz="2200" dirty="0"/>
              <a:t>일 때</a:t>
            </a:r>
            <a:r>
              <a:rPr lang="en-US" altLang="ko-KR" sz="2200" dirty="0"/>
              <a:t>,1</a:t>
            </a:r>
            <a:r>
              <a:rPr lang="ko-KR" altLang="en-US" sz="2200" dirty="0"/>
              <a:t>개의 센터 </a:t>
            </a:r>
            <a:r>
              <a:rPr lang="en-US" altLang="ko-KR" sz="2200" dirty="0"/>
              <a:t>C</a:t>
            </a:r>
            <a:r>
              <a:rPr lang="en-US" altLang="ko-KR" sz="2200" baseline="-25000" dirty="0"/>
              <a:t>5</a:t>
            </a:r>
            <a:r>
              <a:rPr lang="ko-KR" altLang="en-US" sz="2200" dirty="0"/>
              <a:t>를 추가한 상황을 살펴보자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73204-8FAD-4A60-9FA7-3BE93F6FF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FD99EB7-16C1-41D7-AAF7-2BE0589A57EA}" type="slidenum">
              <a:rPr lang="en-US" altLang="ko-KR" sz="1200">
                <a:latin typeface="Tahoma" panose="020B0604030504040204" pitchFamily="34" charset="0"/>
              </a:rPr>
              <a:pPr/>
              <a:t>70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9637" name="Picture 2">
            <a:extLst>
              <a:ext uri="{FF2B5EF4-FFF2-40B4-BE49-F238E27FC236}">
                <a16:creationId xmlns:a16="http://schemas.microsoft.com/office/drawing/2014/main" id="{164DC397-EA22-4F34-B5A1-F88969A75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12976"/>
            <a:ext cx="30480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>
            <a:extLst>
              <a:ext uri="{FF2B5EF4-FFF2-40B4-BE49-F238E27FC236}">
                <a16:creationId xmlns:a16="http://schemas.microsoft.com/office/drawing/2014/main" id="{DAFC004A-8DBD-49F6-AA9E-9B6B664EE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 </a:t>
            </a:r>
            <a:r>
              <a:rPr lang="ko-KR" altLang="en-US" b="0" dirty="0">
                <a:latin typeface="Consolas" panose="020B0609020204030204" pitchFamily="49" charset="0"/>
              </a:rPr>
              <a:t>≥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92875-E5BC-4C0C-82E1-D94F5D4C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sz="2400" dirty="0"/>
              <a:t>C</a:t>
            </a:r>
            <a:r>
              <a:rPr lang="en-US" altLang="ko-KR" sz="2400" baseline="-25000" dirty="0"/>
              <a:t>5</a:t>
            </a:r>
            <a:r>
              <a:rPr lang="ko-KR" altLang="en-US" sz="2400" dirty="0"/>
              <a:t>에서 가장 가까운 센터인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3</a:t>
            </a:r>
            <a:r>
              <a:rPr lang="ko-KR" altLang="en-US" sz="2400" dirty="0"/>
              <a:t>까지의 거리를 </a:t>
            </a:r>
            <a:r>
              <a:rPr lang="en-US" altLang="ko-KR" sz="2400" dirty="0">
                <a:solidFill>
                  <a:srgbClr val="00B0F0"/>
                </a:solidFill>
              </a:rPr>
              <a:t>d</a:t>
            </a:r>
            <a:r>
              <a:rPr lang="ko-KR" altLang="en-US" sz="2400" dirty="0"/>
              <a:t>라고 하면</a:t>
            </a:r>
            <a:endParaRPr lang="en-US" altLang="ko-KR" sz="2400" dirty="0"/>
          </a:p>
          <a:p>
            <a:pPr>
              <a:defRPr/>
            </a:pPr>
            <a:r>
              <a:rPr lang="ko-KR" altLang="en-US" sz="2400" dirty="0"/>
              <a:t>클러스터링 문제의 최적해를 계산하는 어떤 알고리즘이라도 위의 </a:t>
            </a:r>
            <a:r>
              <a:rPr lang="en-US" altLang="ko-KR" sz="2400" dirty="0"/>
              <a:t>5</a:t>
            </a:r>
            <a:r>
              <a:rPr lang="ko-KR" altLang="en-US" sz="2400" dirty="0"/>
              <a:t>개의 센터 점을 </a:t>
            </a:r>
            <a:r>
              <a:rPr lang="en-US" altLang="ko-KR" sz="2400" dirty="0"/>
              <a:t>(k=4</a:t>
            </a:r>
            <a:r>
              <a:rPr lang="ko-KR" altLang="en-US" sz="2400" dirty="0"/>
              <a:t>이니까</a:t>
            </a:r>
            <a:r>
              <a:rPr lang="en-US" altLang="ko-KR" sz="2400" dirty="0"/>
              <a:t>) 4</a:t>
            </a:r>
            <a:r>
              <a:rPr lang="ko-KR" altLang="en-US" sz="2400" dirty="0"/>
              <a:t>개의 그룹으로 분할해야 한다</a:t>
            </a:r>
            <a:r>
              <a:rPr lang="en-US" altLang="ko-KR" sz="2400" dirty="0"/>
              <a:t>.</a:t>
            </a:r>
          </a:p>
          <a:p>
            <a:pPr>
              <a:defRPr/>
            </a:pPr>
            <a:r>
              <a:rPr lang="ko-KR" altLang="en-US" sz="2400" dirty="0"/>
              <a:t>따라서 </a:t>
            </a:r>
            <a:r>
              <a:rPr lang="en-US" altLang="ko-KR" sz="2400" dirty="0"/>
              <a:t>5</a:t>
            </a:r>
            <a:r>
              <a:rPr lang="ko-KR" altLang="en-US" sz="2400" dirty="0"/>
              <a:t>개의 센터 중에서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개는 </a:t>
            </a:r>
            <a:endParaRPr lang="en-US" altLang="ko-KR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     </a:t>
            </a:r>
            <a:r>
              <a:rPr lang="ko-KR" altLang="en-US" sz="2400" dirty="0"/>
              <a:t>하나의 그룹에 속해야만 한다</a:t>
            </a:r>
            <a:r>
              <a:rPr lang="en-US" altLang="ko-KR" sz="2400" dirty="0"/>
              <a:t>.</a:t>
            </a:r>
          </a:p>
          <a:p>
            <a:pPr marL="447675" indent="-447675">
              <a:defRPr/>
            </a:pPr>
            <a:r>
              <a:rPr lang="ko-KR" altLang="en-US" sz="2400" dirty="0"/>
              <a:t>그림에서는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3</a:t>
            </a:r>
            <a:r>
              <a:rPr lang="ko-KR" altLang="en-US" sz="2400" dirty="0"/>
              <a:t>과 </a:t>
            </a:r>
            <a:r>
              <a:rPr lang="en-US" altLang="ko-KR" sz="2400" dirty="0"/>
              <a:t>C</a:t>
            </a:r>
            <a:r>
              <a:rPr lang="en-US" altLang="ko-KR" sz="2400" baseline="-25000" dirty="0"/>
              <a:t>5</a:t>
            </a:r>
            <a:r>
              <a:rPr lang="ko-KR" altLang="en-US" sz="2400" dirty="0"/>
              <a:t>가 하나의 </a:t>
            </a:r>
            <a:endParaRPr lang="en-US" altLang="ko-KR" sz="2400" dirty="0"/>
          </a:p>
          <a:p>
            <a:pPr marL="447675" indent="-447675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     </a:t>
            </a:r>
            <a:r>
              <a:rPr lang="ko-KR" altLang="en-US" sz="2400" dirty="0"/>
              <a:t>그룹에 속한다</a:t>
            </a:r>
            <a:r>
              <a:rPr lang="en-US" altLang="ko-KR" sz="2400" dirty="0"/>
              <a:t>.</a:t>
            </a:r>
          </a:p>
          <a:p>
            <a:pPr>
              <a:defRPr/>
            </a:pPr>
            <a:r>
              <a:rPr lang="ko-KR" altLang="en-US" sz="2400" dirty="0"/>
              <a:t>최적해의 가장 큰 그룹의 직경인 </a:t>
            </a:r>
            <a:endParaRPr lang="en-US" altLang="ko-KR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      OPT</a:t>
            </a:r>
            <a:r>
              <a:rPr lang="ko-KR" altLang="en-US" sz="2400" dirty="0"/>
              <a:t>는 </a:t>
            </a:r>
            <a:r>
              <a:rPr lang="en-US" altLang="ko-KR" sz="2400" dirty="0"/>
              <a:t>d</a:t>
            </a:r>
            <a:r>
              <a:rPr lang="ko-KR" altLang="en-US" sz="2400" dirty="0"/>
              <a:t>보다 작을 수는 없다</a:t>
            </a:r>
            <a:r>
              <a:rPr lang="en-US" altLang="ko-KR" sz="2400" dirty="0"/>
              <a:t>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    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en-US" altLang="ko-KR" sz="2400" dirty="0">
                <a:highlight>
                  <a:srgbClr val="FFFF00"/>
                </a:highlight>
              </a:rPr>
              <a:t>OPT </a:t>
            </a:r>
            <a:r>
              <a:rPr lang="ko-KR" altLang="en-US" sz="2400" b="0" dirty="0">
                <a:highlight>
                  <a:srgbClr val="FFFF00"/>
                </a:highlight>
                <a:latin typeface="Consolas" panose="020B0609020204030204" pitchFamily="49" charset="0"/>
              </a:rPr>
              <a:t>≥</a:t>
            </a:r>
            <a:r>
              <a:rPr lang="ko-KR" altLang="en-US" sz="2400" dirty="0">
                <a:highlight>
                  <a:srgbClr val="FFFF00"/>
                </a:highlight>
              </a:rPr>
              <a:t> </a:t>
            </a:r>
            <a:r>
              <a:rPr lang="en-US" altLang="ko-KR" sz="2400" dirty="0">
                <a:highlight>
                  <a:srgbClr val="FFFF00"/>
                </a:highlight>
              </a:rPr>
              <a:t>d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4BFC9-F23B-4EA8-A87D-4B570A3AD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3509D26-2D4C-4502-879E-5A7D763E16C7}" type="slidenum">
              <a:rPr lang="en-US" altLang="ko-KR" sz="1200">
                <a:latin typeface="Tahoma" panose="020B0604030504040204" pitchFamily="34" charset="0"/>
              </a:rPr>
              <a:pPr/>
              <a:t>71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0661" name="Picture 2">
            <a:extLst>
              <a:ext uri="{FF2B5EF4-FFF2-40B4-BE49-F238E27FC236}">
                <a16:creationId xmlns:a16="http://schemas.microsoft.com/office/drawing/2014/main" id="{351A09BB-F44F-435E-AB42-B03999E9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41663"/>
            <a:ext cx="29718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>
            <a:extLst>
              <a:ext uri="{FF2B5EF4-FFF2-40B4-BE49-F238E27FC236}">
                <a16:creationId xmlns:a16="http://schemas.microsoft.com/office/drawing/2014/main" id="{40801595-107D-464E-93B6-A9265D085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</a:t>
            </a:r>
            <a:r>
              <a:rPr lang="ko-KR" altLang="en-US" dirty="0">
                <a:sym typeface="Symbol" panose="05050102010706020507" pitchFamily="18" charset="2"/>
              </a:rPr>
              <a:t></a:t>
            </a:r>
            <a:r>
              <a:rPr lang="ko-KR" altLang="en-US" dirty="0"/>
              <a:t>와 </a:t>
            </a:r>
            <a:r>
              <a:rPr lang="en-US" altLang="ko-KR" dirty="0"/>
              <a:t>d</a:t>
            </a:r>
            <a:r>
              <a:rPr lang="ko-KR" altLang="en-US" dirty="0"/>
              <a:t>의 관계</a:t>
            </a:r>
          </a:p>
        </p:txBody>
      </p:sp>
      <p:sp>
        <p:nvSpPr>
          <p:cNvPr id="71683" name="내용 개체 틀 2">
            <a:extLst>
              <a:ext uri="{FF2B5EF4-FFF2-40B4-BE49-F238E27FC236}">
                <a16:creationId xmlns:a16="http://schemas.microsoft.com/office/drawing/2014/main" id="{0236BE20-3892-4C52-814B-1A547B184C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OPT</a:t>
            </a:r>
            <a:r>
              <a:rPr lang="ko-KR" altLang="en-US" sz="2200" dirty="0">
                <a:sym typeface="Symbol" panose="05050102010706020507" pitchFamily="18" charset="2"/>
              </a:rPr>
              <a:t> </a:t>
            </a:r>
            <a:r>
              <a:rPr lang="en-US" altLang="ko-KR" sz="2200" dirty="0">
                <a:sym typeface="Symbol" panose="05050102010706020507" pitchFamily="18" charset="2"/>
              </a:rPr>
              <a:t>= </a:t>
            </a:r>
            <a:r>
              <a:rPr lang="ko-KR" altLang="en-US" sz="2200" dirty="0"/>
              <a:t>알고리즘이 계산한 근사해의 가장 큰 그룹의 직경</a:t>
            </a:r>
            <a:endParaRPr lang="en-US" altLang="ko-KR" sz="2200" dirty="0"/>
          </a:p>
          <a:p>
            <a:r>
              <a:rPr lang="en-US" altLang="ko-KR" sz="2200" dirty="0"/>
              <a:t>(</a:t>
            </a:r>
            <a:r>
              <a:rPr lang="ko-KR" altLang="en-US" sz="2200" dirty="0"/>
              <a:t>가상의 다음 센터</a:t>
            </a:r>
            <a:r>
              <a:rPr lang="en-US" altLang="ko-KR" sz="2200" dirty="0"/>
              <a:t>)</a:t>
            </a:r>
            <a:r>
              <a:rPr lang="ko-KR" altLang="en-US" sz="2200" dirty="0"/>
              <a:t> </a:t>
            </a:r>
            <a:r>
              <a:rPr lang="en-US" altLang="ko-KR" sz="2200" dirty="0"/>
              <a:t>C</a:t>
            </a:r>
            <a:r>
              <a:rPr lang="en-US" altLang="ko-KR" sz="2200" baseline="-25000" dirty="0"/>
              <a:t>5</a:t>
            </a:r>
            <a:r>
              <a:rPr lang="ko-KR" altLang="en-US" sz="2200" dirty="0"/>
              <a:t>와 </a:t>
            </a:r>
            <a:r>
              <a:rPr lang="en-US" altLang="ko-KR" sz="2200" dirty="0"/>
              <a:t>C</a:t>
            </a:r>
            <a:r>
              <a:rPr lang="en-US" altLang="ko-KR" sz="2200" baseline="-25000" dirty="0"/>
              <a:t>3</a:t>
            </a:r>
            <a:r>
              <a:rPr lang="ko-KR" altLang="en-US" sz="2200" dirty="0"/>
              <a:t>사이의 거리가 </a:t>
            </a:r>
            <a:r>
              <a:rPr lang="en-US" altLang="ko-KR" sz="2200" dirty="0"/>
              <a:t>d</a:t>
            </a:r>
            <a:r>
              <a:rPr lang="ko-KR" altLang="en-US" sz="2200" dirty="0"/>
              <a:t>이므로</a:t>
            </a:r>
            <a:r>
              <a:rPr lang="en-US" altLang="ko-KR" sz="2200" dirty="0"/>
              <a:t>, </a:t>
            </a:r>
            <a:r>
              <a:rPr lang="ko-KR" altLang="en-US" sz="2200" dirty="0"/>
              <a:t>센터가 아닌 어떤 점이라도 자신으로부터 가장 가까운 센터까지의 거리가 </a:t>
            </a:r>
            <a:r>
              <a:rPr lang="en-US" altLang="ko-KR" sz="2200" dirty="0"/>
              <a:t>d</a:t>
            </a:r>
            <a:r>
              <a:rPr lang="ko-KR" altLang="en-US" sz="2200" dirty="0"/>
              <a:t>보다 크지 않다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따라서 각 그룹의 센터를 중심으로 반경 </a:t>
            </a:r>
            <a:r>
              <a:rPr lang="en-US" altLang="ko-KR" sz="2200" dirty="0"/>
              <a:t>d </a:t>
            </a:r>
            <a:r>
              <a:rPr lang="ko-KR" altLang="en-US" sz="2200" dirty="0"/>
              <a:t>이내에 그룹에 속하는 모든 점들이 위치한다</a:t>
            </a:r>
            <a:r>
              <a:rPr lang="en-US" altLang="ko-KR" sz="2200" dirty="0"/>
              <a:t>. </a:t>
            </a:r>
            <a:r>
              <a:rPr lang="ko-KR" altLang="en-US" sz="2200" dirty="0"/>
              <a:t>따라서 </a:t>
            </a:r>
            <a:r>
              <a:rPr lang="en-US" altLang="ko-KR" sz="2200" dirty="0">
                <a:highlight>
                  <a:srgbClr val="FFFF00"/>
                </a:highlight>
              </a:rPr>
              <a:t>OPT</a:t>
            </a:r>
            <a:r>
              <a:rPr lang="ko-KR" altLang="en-US" sz="2200" dirty="0">
                <a:highlight>
                  <a:srgbClr val="FFFF00"/>
                </a:highlight>
                <a:sym typeface="Symbol" panose="05050102010706020507" pitchFamily="18" charset="2"/>
              </a:rPr>
              <a:t> </a:t>
            </a:r>
            <a:r>
              <a:rPr lang="ko-KR" altLang="en-US" sz="2200" b="0" dirty="0">
                <a:highlight>
                  <a:srgbClr val="FFFF00"/>
                </a:highlight>
                <a:latin typeface="Consolas" panose="020B0609020204030204" pitchFamily="49" charset="0"/>
              </a:rPr>
              <a:t>≤ </a:t>
            </a:r>
            <a:r>
              <a:rPr lang="en-US" altLang="ko-KR" sz="2200" dirty="0">
                <a:highlight>
                  <a:srgbClr val="FFFF00"/>
                </a:highlight>
              </a:rPr>
              <a:t>2d</a:t>
            </a:r>
            <a:endParaRPr lang="ko-KR" altLang="en-US" sz="2200" dirty="0">
              <a:highlight>
                <a:srgbClr val="FFFF00"/>
              </a:highlight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36D29-0A4D-428D-B902-6DE4B0D6F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957D69C-A8CB-4BEF-AD41-CCBC78883AB3}" type="slidenum">
              <a:rPr lang="en-US" altLang="ko-KR" sz="1200">
                <a:latin typeface="Tahoma" panose="020B0604030504040204" pitchFamily="34" charset="0"/>
              </a:rPr>
              <a:pPr/>
              <a:t>72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1685" name="_x190607464" descr="EMB000012f81c4d">
            <a:extLst>
              <a:ext uri="{FF2B5EF4-FFF2-40B4-BE49-F238E27FC236}">
                <a16:creationId xmlns:a16="http://schemas.microsoft.com/office/drawing/2014/main" id="{8C685D2B-063E-4924-808B-BF98DB58E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61048"/>
            <a:ext cx="2664296" cy="257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>
            <a:extLst>
              <a:ext uri="{FF2B5EF4-FFF2-40B4-BE49-F238E27FC236}">
                <a16:creationId xmlns:a16="http://schemas.microsoft.com/office/drawing/2014/main" id="{2A4D7A9F-A660-464D-95B5-201C6D0BA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근사 비율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27674-E4B4-4C7E-A56D-8065EA7D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/>
              <a:t>즉</a:t>
            </a:r>
            <a:r>
              <a:rPr lang="en-US" altLang="ko-KR" sz="2400" dirty="0"/>
              <a:t>, OPT </a:t>
            </a:r>
            <a:r>
              <a:rPr lang="ko-KR" altLang="en-US" sz="2400" b="0" dirty="0">
                <a:latin typeface="Consolas" panose="020B0609020204030204" pitchFamily="49" charset="0"/>
              </a:rPr>
              <a:t>≥</a:t>
            </a:r>
            <a:r>
              <a:rPr lang="ko-KR" altLang="en-US" sz="2400" dirty="0"/>
              <a:t> </a:t>
            </a:r>
            <a:r>
              <a:rPr lang="en-US" altLang="ko-KR" sz="2400" dirty="0"/>
              <a:t>d</a:t>
            </a:r>
            <a:r>
              <a:rPr lang="ko-KR" altLang="en-US" sz="2400" dirty="0"/>
              <a:t>이고</a:t>
            </a:r>
            <a:r>
              <a:rPr lang="en-US" altLang="ko-KR" sz="2400" dirty="0"/>
              <a:t>, OPT</a:t>
            </a:r>
            <a:r>
              <a:rPr lang="ko-KR" altLang="en-US" sz="2400" dirty="0">
                <a:sym typeface="Symbol" panose="05050102010706020507" pitchFamily="18" charset="2"/>
              </a:rPr>
              <a:t> </a:t>
            </a:r>
            <a:r>
              <a:rPr lang="ko-KR" altLang="en-US" sz="2400" b="0" dirty="0">
                <a:latin typeface="Consolas" panose="020B0609020204030204" pitchFamily="49" charset="0"/>
              </a:rPr>
              <a:t>≤</a:t>
            </a:r>
            <a:r>
              <a:rPr lang="ko-KR" altLang="en-US" sz="2400" dirty="0"/>
              <a:t> </a:t>
            </a:r>
            <a:r>
              <a:rPr lang="en-US" altLang="ko-KR" sz="2400" dirty="0"/>
              <a:t>2d</a:t>
            </a:r>
            <a:r>
              <a:rPr lang="ko-KR" altLang="en-US" sz="2400" dirty="0"/>
              <a:t>이므로</a:t>
            </a:r>
            <a:r>
              <a:rPr lang="en-US" altLang="ko-KR" sz="2400" dirty="0"/>
              <a:t>,</a:t>
            </a: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rgbClr val="FF0000"/>
                </a:solidFill>
              </a:rPr>
              <a:t>   </a:t>
            </a:r>
            <a:r>
              <a:rPr lang="en-US" altLang="ko-KR" sz="2400" dirty="0"/>
              <a:t>2OPT </a:t>
            </a:r>
            <a:r>
              <a:rPr lang="ko-KR" altLang="en-US" sz="2400" b="0" dirty="0">
                <a:latin typeface="Consolas" panose="020B0609020204030204" pitchFamily="49" charset="0"/>
              </a:rPr>
              <a:t>≥</a:t>
            </a:r>
            <a:r>
              <a:rPr lang="ko-KR" altLang="en-US" sz="2400" dirty="0"/>
              <a:t> </a:t>
            </a:r>
            <a:r>
              <a:rPr lang="en-US" altLang="ko-KR" sz="2400" dirty="0"/>
              <a:t>2d </a:t>
            </a:r>
            <a:r>
              <a:rPr lang="ko-KR" altLang="en-US" sz="2400" b="0" dirty="0">
                <a:latin typeface="Consolas" panose="020B0609020204030204" pitchFamily="49" charset="0"/>
              </a:rPr>
              <a:t>≥</a:t>
            </a:r>
            <a:r>
              <a:rPr lang="ko-KR" altLang="en-US" sz="2400" dirty="0"/>
              <a:t> </a:t>
            </a:r>
            <a:r>
              <a:rPr lang="en-US" altLang="ko-KR" sz="2400" dirty="0"/>
              <a:t>OPT</a:t>
            </a:r>
            <a:r>
              <a:rPr lang="ko-KR" altLang="en-US" sz="2400" dirty="0">
                <a:sym typeface="Symbol" panose="05050102010706020507" pitchFamily="18" charset="2"/>
              </a:rPr>
              <a:t>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2400" dirty="0" err="1"/>
              <a:t>Approx_k_Clusters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알고리즘의 근사 비율은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2.0</a:t>
            </a:r>
            <a:endParaRPr lang="ko-KR" altLang="en-US" sz="2400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58A540-6B3F-43CE-A6B1-68AF481702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5146A94-A446-445A-AF6C-D35E46866A97}" type="slidenum">
              <a:rPr lang="en-US" altLang="ko-KR" sz="1200">
                <a:latin typeface="Tahoma" panose="020B0604030504040204" pitchFamily="34" charset="0"/>
              </a:rPr>
              <a:pPr/>
              <a:t>73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8AF15-94B2-4CF3-8D0D-CD692A7F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Approx_k_Clusters</a:t>
            </a:r>
            <a:r>
              <a:rPr lang="ko-KR" altLang="en-US" dirty="0"/>
              <a:t> 알고리즘 실제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547B8-D675-4DBB-BF84-6B3B115C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5255295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ko-KR" altLang="en-US" sz="2400" dirty="0"/>
              <a:t>첫 센터를 랜덤하게 선택하므로 보다 나은 클러스터링을 위해 </a:t>
            </a:r>
            <a:r>
              <a:rPr lang="ko-KR" altLang="en-US" sz="2400" u="sng" dirty="0">
                <a:solidFill>
                  <a:srgbClr val="00B0F0"/>
                </a:solidFill>
              </a:rPr>
              <a:t>알고리즘을 여러 차례 수행하여</a:t>
            </a:r>
            <a:r>
              <a:rPr lang="ko-KR" altLang="en-US" sz="2400" dirty="0"/>
              <a:t> 얻은 결과 중에 </a:t>
            </a:r>
            <a:r>
              <a:rPr lang="en-US" altLang="ko-KR" sz="2400" dirty="0"/>
              <a:t>best</a:t>
            </a:r>
            <a:r>
              <a:rPr lang="ko-KR" altLang="en-US" sz="2400" dirty="0"/>
              <a:t> 클러스터링을 사용한다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spcAft>
                <a:spcPts val="1800"/>
              </a:spcAft>
            </a:pPr>
            <a:r>
              <a:rPr lang="ko-KR" altLang="en-US" sz="2400" dirty="0"/>
              <a:t>비정상적인 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노이즈</a:t>
            </a:r>
            <a:r>
              <a:rPr lang="en-US" altLang="ko-KR" sz="2400" dirty="0"/>
              <a:t>, outlier)</a:t>
            </a:r>
            <a:r>
              <a:rPr lang="ko-KR" altLang="en-US" sz="2400" dirty="0"/>
              <a:t>에 취약한 성능을 보이므로 </a:t>
            </a:r>
            <a:r>
              <a:rPr lang="ko-KR" altLang="en-US" sz="2400" dirty="0">
                <a:solidFill>
                  <a:srgbClr val="00B0F0"/>
                </a:solidFill>
              </a:rPr>
              <a:t>선처리를 통해 이들을 제거 후</a:t>
            </a:r>
            <a:r>
              <a:rPr lang="ko-KR" altLang="en-US" sz="2400" dirty="0"/>
              <a:t> 사용해야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511C0-C7F3-4E31-9CBD-5B725BBAE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3FF83F7D-3DF0-4EDB-8EF0-D7E2492A552B}" type="slidenum">
              <a:rPr lang="en-US" altLang="ko-KR" smtClean="0"/>
              <a:pPr/>
              <a:t>74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986511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>
            <a:extLst>
              <a:ext uri="{FF2B5EF4-FFF2-40B4-BE49-F238E27FC236}">
                <a16:creationId xmlns:a16="http://schemas.microsoft.com/office/drawing/2014/main" id="{E620518B-2919-4CCB-BB64-0E8E33D44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73731" name="내용 개체 틀 2">
            <a:extLst>
              <a:ext uri="{FF2B5EF4-FFF2-40B4-BE49-F238E27FC236}">
                <a16:creationId xmlns:a16="http://schemas.microsoft.com/office/drawing/2014/main" id="{99F7001C-6841-4075-9443-A74F76078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클러스터링 알고리즘은 대단히 많은 분야에서 활용된다</a:t>
            </a:r>
            <a:r>
              <a:rPr lang="en-US" altLang="ko-KR" sz="2400" dirty="0"/>
              <a:t>. </a:t>
            </a:r>
            <a:r>
              <a:rPr lang="ko-KR" altLang="en-US" sz="2400" dirty="0"/>
              <a:t>이는 일반적으로 어떠한 데이터라도 유사한 특성 </a:t>
            </a:r>
            <a:r>
              <a:rPr lang="en-US" altLang="ko-KR" sz="2400" dirty="0"/>
              <a:t>(</a:t>
            </a:r>
            <a:r>
              <a:rPr lang="ko-KR" altLang="en-US" sz="2400" dirty="0"/>
              <a:t>유사도</a:t>
            </a:r>
            <a:r>
              <a:rPr lang="en-US" altLang="ko-KR" sz="2400" dirty="0"/>
              <a:t>)</a:t>
            </a:r>
            <a:r>
              <a:rPr lang="ko-KR" altLang="en-US" sz="2400" dirty="0"/>
              <a:t>을 가진 부분적인 데이터로 분할하여 분석할 때에 사용될 수 있기 때문</a:t>
            </a:r>
            <a:endParaRPr lang="en-US" altLang="ko-KR" sz="2400" dirty="0"/>
          </a:p>
          <a:p>
            <a:r>
              <a:rPr lang="ko-KR" altLang="en-US" sz="2400" dirty="0"/>
              <a:t>추천 시스템</a:t>
            </a:r>
            <a:endParaRPr lang="en-US" altLang="ko-KR" sz="2400" dirty="0"/>
          </a:p>
          <a:p>
            <a:r>
              <a:rPr lang="ko-KR" altLang="en-US" sz="2400" dirty="0"/>
              <a:t>데이터 마이닝 </a:t>
            </a:r>
            <a:r>
              <a:rPr lang="en-US" altLang="ko-KR" sz="2400" dirty="0"/>
              <a:t>(Data Mining)</a:t>
            </a:r>
          </a:p>
          <a:p>
            <a:r>
              <a:rPr lang="en-US" altLang="ko-KR" sz="2400" dirty="0"/>
              <a:t>VLSI </a:t>
            </a:r>
            <a:r>
              <a:rPr lang="ko-KR" altLang="en-US" sz="2400" dirty="0"/>
              <a:t>설계</a:t>
            </a:r>
            <a:endParaRPr lang="en-US" altLang="ko-KR" sz="2400" dirty="0"/>
          </a:p>
          <a:p>
            <a:r>
              <a:rPr lang="ko-KR" altLang="en-US" sz="2400" dirty="0"/>
              <a:t>병렬 처리 </a:t>
            </a:r>
            <a:r>
              <a:rPr lang="en-US" altLang="ko-KR" sz="2400" dirty="0"/>
              <a:t>(Parallel Processing)</a:t>
            </a:r>
          </a:p>
          <a:p>
            <a:r>
              <a:rPr lang="ko-KR" altLang="en-US" sz="2400" dirty="0"/>
              <a:t>웹 탐색 </a:t>
            </a:r>
            <a:r>
              <a:rPr lang="en-US" altLang="ko-KR" sz="2400" dirty="0"/>
              <a:t>(Web Searching)</a:t>
            </a:r>
          </a:p>
          <a:p>
            <a:r>
              <a:rPr lang="ko-KR" altLang="en-US" sz="2400" dirty="0"/>
              <a:t>데이터베이스</a:t>
            </a:r>
            <a:endParaRPr lang="en-US" altLang="ko-KR" sz="2400" dirty="0"/>
          </a:p>
          <a:p>
            <a:r>
              <a:rPr lang="ko-KR" altLang="en-US" sz="2400" dirty="0"/>
              <a:t>소프트웨어 공학 </a:t>
            </a:r>
            <a:r>
              <a:rPr lang="en-US" altLang="ko-KR" sz="2400" dirty="0"/>
              <a:t>(Software Engineering)</a:t>
            </a:r>
          </a:p>
          <a:p>
            <a:r>
              <a:rPr lang="ko-KR" altLang="en-US" sz="2400" dirty="0"/>
              <a:t>컴퓨터 그래픽스 </a:t>
            </a:r>
            <a:r>
              <a:rPr lang="en-US" altLang="ko-KR" sz="2400" dirty="0"/>
              <a:t>(Computer Graphics)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C5D58-BD2F-4BE4-8245-B4CC99419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0EAC7CC-14BC-43DC-BF5B-EB0F056E97ED}" type="slidenum">
              <a:rPr lang="en-US" altLang="ko-KR" sz="1200">
                <a:latin typeface="Tahoma" panose="020B0604030504040204" pitchFamily="34" charset="0"/>
              </a:rPr>
              <a:pPr/>
              <a:t>75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0D2A68-76F9-422A-9529-48DA31AD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97357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9D220-5D87-4A70-AADE-943818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" y="132239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>
            <a:extLst>
              <a:ext uri="{FF2B5EF4-FFF2-40B4-BE49-F238E27FC236}">
                <a16:creationId xmlns:a16="http://schemas.microsoft.com/office/drawing/2014/main" id="{DEAE5A59-876B-4355-ADBD-FDEC82D33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74755" name="내용 개체 틀 2">
            <a:extLst>
              <a:ext uri="{FF2B5EF4-FFF2-40B4-BE49-F238E27FC236}">
                <a16:creationId xmlns:a16="http://schemas.microsoft.com/office/drawing/2014/main" id="{52489D84-33AB-4F17-AACE-A8DFA68DA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패턴 인식 </a:t>
            </a:r>
            <a:r>
              <a:rPr lang="en-US" altLang="ko-KR" sz="2400" dirty="0"/>
              <a:t>(Pattern Recognition)</a:t>
            </a:r>
          </a:p>
          <a:p>
            <a:r>
              <a:rPr lang="ko-KR" altLang="en-US" sz="2400" dirty="0"/>
              <a:t>유전자 분석 </a:t>
            </a:r>
            <a:r>
              <a:rPr lang="en-US" altLang="ko-KR" sz="2400" dirty="0"/>
              <a:t>(Gene Analysis)</a:t>
            </a:r>
          </a:p>
          <a:p>
            <a:r>
              <a:rPr lang="ko-KR" altLang="en-US" sz="2400" dirty="0"/>
              <a:t>소셜 네트워크 </a:t>
            </a:r>
            <a:r>
              <a:rPr lang="en-US" altLang="ko-KR" sz="2400" dirty="0"/>
              <a:t>(Social Network) </a:t>
            </a:r>
            <a:r>
              <a:rPr lang="ko-KR" altLang="en-US" sz="2400" dirty="0"/>
              <a:t>분석</a:t>
            </a:r>
            <a:endParaRPr lang="en-US" altLang="ko-KR" sz="2400" dirty="0"/>
          </a:p>
          <a:p>
            <a:r>
              <a:rPr lang="ko-KR" altLang="en-US" sz="2400" dirty="0"/>
              <a:t>도시 계획</a:t>
            </a:r>
            <a:r>
              <a:rPr lang="en-US" altLang="ko-KR" sz="2400" dirty="0"/>
              <a:t>, </a:t>
            </a:r>
            <a:r>
              <a:rPr lang="ko-KR" altLang="en-US" sz="2400" dirty="0"/>
              <a:t>사회학</a:t>
            </a:r>
            <a:r>
              <a:rPr lang="en-US" altLang="ko-KR" sz="2400" dirty="0"/>
              <a:t>, </a:t>
            </a:r>
            <a:r>
              <a:rPr lang="ko-KR" altLang="en-US" sz="2400" dirty="0"/>
              <a:t>심리학</a:t>
            </a:r>
            <a:r>
              <a:rPr lang="en-US" altLang="ko-KR" sz="2400" dirty="0"/>
              <a:t>, </a:t>
            </a:r>
            <a:r>
              <a:rPr lang="ko-KR" altLang="en-US" sz="2400" dirty="0"/>
              <a:t>의학</a:t>
            </a:r>
            <a:r>
              <a:rPr lang="en-US" altLang="ko-KR" sz="2400" dirty="0"/>
              <a:t>, </a:t>
            </a:r>
            <a:r>
              <a:rPr lang="ko-KR" altLang="en-US" sz="2400" dirty="0"/>
              <a:t>금융</a:t>
            </a:r>
            <a:r>
              <a:rPr lang="en-US" altLang="ko-KR" sz="2400" dirty="0"/>
              <a:t>, </a:t>
            </a:r>
            <a:r>
              <a:rPr lang="ko-KR" altLang="en-US" sz="2400" dirty="0"/>
              <a:t>통계</a:t>
            </a:r>
            <a:r>
              <a:rPr lang="en-US" altLang="ko-KR" sz="2400" dirty="0"/>
              <a:t>, </a:t>
            </a:r>
            <a:r>
              <a:rPr lang="ko-KR" altLang="en-US" sz="2400" dirty="0"/>
              <a:t>유통 등 많은 분야에서 데이터의 그룹화는 매우 중요한 문제이다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3C5D58-BD2F-4BE4-8245-B4CC99419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AD018C2-E6D2-4555-A2C6-2931B2DFF9F1}" type="slidenum">
              <a:rPr lang="en-US" altLang="ko-KR" sz="1200">
                <a:latin typeface="Tahoma" panose="020B0604030504040204" pitchFamily="34" charset="0"/>
              </a:rPr>
              <a:pPr/>
              <a:t>76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3528C1-FCD1-45CD-8C4C-56E6CF9E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84" y="329965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2700B7-3135-44E1-8279-E7CFB886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" y="132239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>
            <a:extLst>
              <a:ext uri="{FF2B5EF4-FFF2-40B4-BE49-F238E27FC236}">
                <a16:creationId xmlns:a16="http://schemas.microsoft.com/office/drawing/2014/main" id="{2225A434-3E56-4406-9BE3-33A1DDBFC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E2FE2-C2F3-4159-AF9A-2DC963C0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1">
              <a:spcBef>
                <a:spcPts val="0"/>
              </a:spcBef>
              <a:spcAft>
                <a:spcPts val="1800"/>
              </a:spcAft>
              <a:defRPr/>
            </a:pPr>
            <a:r>
              <a:rPr lang="ko-KR" altLang="en-US" sz="2800" dirty="0"/>
              <a:t>근사 알고리즘은 최적해의 값에 가까운 해인 근사해를 찾는 대신에 </a:t>
            </a:r>
            <a:r>
              <a:rPr lang="ko-KR" altLang="en-US" sz="2800" dirty="0">
                <a:solidFill>
                  <a:srgbClr val="00B0F0"/>
                </a:solidFill>
              </a:rPr>
              <a:t>다항식 시간의 복잡도</a:t>
            </a:r>
            <a:r>
              <a:rPr lang="ko-KR" altLang="en-US" sz="2800" dirty="0"/>
              <a:t>를 가진다</a:t>
            </a:r>
            <a:r>
              <a:rPr lang="en-US" altLang="ko-KR" sz="2800" dirty="0"/>
              <a:t>. </a:t>
            </a:r>
            <a:endParaRPr lang="ko-KR" altLang="en-US" sz="2800" dirty="0"/>
          </a:p>
          <a:p>
            <a:pPr latinLnBrk="1">
              <a:spcBef>
                <a:spcPts val="0"/>
              </a:spcBef>
              <a:spcAft>
                <a:spcPts val="1800"/>
              </a:spcAft>
              <a:defRPr/>
            </a:pPr>
            <a:r>
              <a:rPr lang="ko-KR" altLang="en-US" sz="2800" dirty="0">
                <a:solidFill>
                  <a:srgbClr val="00B0F0"/>
                </a:solidFill>
              </a:rPr>
              <a:t>근사 비율</a:t>
            </a:r>
            <a:r>
              <a:rPr lang="ko-KR" altLang="en-US" sz="2800" dirty="0"/>
              <a:t> </a:t>
            </a:r>
            <a:r>
              <a:rPr lang="en-US" altLang="ko-KR" sz="2800" dirty="0"/>
              <a:t>(approximation ratio)</a:t>
            </a:r>
            <a:r>
              <a:rPr lang="ko-KR" altLang="en-US" sz="2800" dirty="0"/>
              <a:t>은 근사해가 얼마나 최적해에 가까운지를 나타내는 근사해의 값과 최적해의 값의 비율로서</a:t>
            </a:r>
            <a:r>
              <a:rPr lang="en-US" altLang="ko-KR" sz="2800" dirty="0"/>
              <a:t>, </a:t>
            </a:r>
            <a:r>
              <a:rPr lang="en-US" altLang="ko-KR" sz="2800" dirty="0">
                <a:solidFill>
                  <a:srgbClr val="00B0F0"/>
                </a:solidFill>
              </a:rPr>
              <a:t>1.0</a:t>
            </a:r>
            <a:r>
              <a:rPr lang="ko-KR" altLang="en-US" sz="2800" dirty="0">
                <a:solidFill>
                  <a:srgbClr val="00B0F0"/>
                </a:solidFill>
              </a:rPr>
              <a:t>에 가까울수록</a:t>
            </a:r>
            <a:r>
              <a:rPr lang="ko-KR" altLang="en-US" sz="2800" dirty="0"/>
              <a:t> 실용성이 높은 알고리즘</a:t>
            </a:r>
          </a:p>
          <a:p>
            <a:pPr latinLnBrk="1">
              <a:spcBef>
                <a:spcPts val="0"/>
              </a:spcBef>
              <a:spcAft>
                <a:spcPts val="1800"/>
              </a:spcAft>
              <a:defRPr/>
            </a:pPr>
            <a:r>
              <a:rPr lang="ko-KR" altLang="en-US" sz="2800" dirty="0"/>
              <a:t>여행자 문제를 위한 근사 알고리즘은 최소 신장 트리의 모든 점을 연결하는 특성과 최소 가중치의 특성을 이용한다</a:t>
            </a:r>
            <a:r>
              <a:rPr lang="en-US" altLang="ko-KR" sz="2800" dirty="0"/>
              <a:t>. </a:t>
            </a:r>
            <a:r>
              <a:rPr lang="ko-KR" altLang="en-US" sz="2800" dirty="0"/>
              <a:t>근사비율은 </a:t>
            </a:r>
            <a:r>
              <a:rPr lang="en-US" altLang="ko-KR" sz="2800" dirty="0"/>
              <a:t>2.0</a:t>
            </a:r>
            <a:endParaRPr lang="ko-KR" altLang="en-US" sz="2800" dirty="0"/>
          </a:p>
          <a:p>
            <a:pPr latinLnBrk="1">
              <a:spcBef>
                <a:spcPts val="0"/>
              </a:spcBef>
              <a:spcAft>
                <a:spcPts val="1800"/>
              </a:spcAft>
              <a:defRPr/>
            </a:pPr>
            <a:r>
              <a:rPr lang="ko-KR" altLang="en-US" sz="2800" dirty="0"/>
              <a:t>정점 커버 문제를 위한 근사 알고리즘은 극대 </a:t>
            </a:r>
            <a:r>
              <a:rPr lang="ko-KR" altLang="en-US" sz="2800" dirty="0" err="1"/>
              <a:t>매칭을</a:t>
            </a:r>
            <a:r>
              <a:rPr lang="ko-KR" altLang="en-US" sz="2800" dirty="0"/>
              <a:t> 이용하여 근사해를 찾는다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근사비율은 </a:t>
            </a:r>
            <a:r>
              <a:rPr lang="en-US" altLang="ko-KR" sz="2800" dirty="0"/>
              <a:t>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AEF89-0BFA-4710-B7BB-D2968D1D99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7A82EFB-4C7A-42FA-84A5-EDDDA449F3A3}" type="slidenum">
              <a:rPr lang="en-US" altLang="ko-KR" sz="1200">
                <a:latin typeface="Tahoma" panose="020B0604030504040204" pitchFamily="34" charset="0"/>
              </a:rPr>
              <a:pPr/>
              <a:t>77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EFF61-130D-4028-B8B8-6BA5D2F2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0156"/>
            <a:ext cx="704611" cy="774737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>
            <a:extLst>
              <a:ext uri="{FF2B5EF4-FFF2-40B4-BE49-F238E27FC236}">
                <a16:creationId xmlns:a16="http://schemas.microsoft.com/office/drawing/2014/main" id="{E58D2BE4-E2F6-43CC-A803-7BD8F02D2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76803" name="내용 개체 틀 2">
            <a:extLst>
              <a:ext uri="{FF2B5EF4-FFF2-40B4-BE49-F238E27FC236}">
                <a16:creationId xmlns:a16="http://schemas.microsoft.com/office/drawing/2014/main" id="{40B5ADBF-3AD0-4DA8-B522-20D002444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atinLnBrk="1">
              <a:spcBef>
                <a:spcPct val="0"/>
              </a:spcBef>
              <a:spcAft>
                <a:spcPts val="1800"/>
              </a:spcAft>
            </a:pPr>
            <a:r>
              <a:rPr lang="ko-KR" altLang="en-US" sz="2800" dirty="0"/>
              <a:t>통 채우기 문제는 최초 적합</a:t>
            </a:r>
            <a:r>
              <a:rPr lang="en-US" altLang="ko-KR" sz="2800" dirty="0"/>
              <a:t>(first fit), </a:t>
            </a:r>
            <a:r>
              <a:rPr lang="ko-KR" altLang="en-US" sz="2800" dirty="0"/>
              <a:t>다음 적합 </a:t>
            </a:r>
            <a:r>
              <a:rPr lang="en-US" altLang="ko-KR" sz="2800" dirty="0"/>
              <a:t>(next fit), </a:t>
            </a:r>
            <a:r>
              <a:rPr lang="ko-KR" altLang="en-US" sz="2800" dirty="0"/>
              <a:t>최선 적합</a:t>
            </a:r>
            <a:r>
              <a:rPr lang="en-US" altLang="ko-KR" sz="2800" dirty="0"/>
              <a:t>(best fit), </a:t>
            </a:r>
            <a:r>
              <a:rPr lang="ko-KR" altLang="en-US" sz="2800" dirty="0"/>
              <a:t>최악 적합</a:t>
            </a:r>
            <a:r>
              <a:rPr lang="en-US" altLang="ko-KR" sz="2800" dirty="0"/>
              <a:t>(worst fit)</a:t>
            </a:r>
            <a:r>
              <a:rPr lang="ko-KR" altLang="en-US" sz="2800" dirty="0"/>
              <a:t>과 같은 </a:t>
            </a:r>
            <a:r>
              <a:rPr lang="ko-KR" altLang="en-US" sz="2800" dirty="0" err="1"/>
              <a:t>그리디</a:t>
            </a:r>
            <a:r>
              <a:rPr lang="ko-KR" altLang="en-US" sz="2800" dirty="0"/>
              <a:t> 알고리즘으로 근사해를 찾는다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근사비율은 각각 </a:t>
            </a:r>
            <a:r>
              <a:rPr lang="en-US" altLang="ko-KR" sz="2800" dirty="0"/>
              <a:t>2.0</a:t>
            </a:r>
            <a:endParaRPr lang="ko-KR" altLang="en-US" sz="2800" dirty="0"/>
          </a:p>
          <a:p>
            <a:pPr latinLnBrk="1">
              <a:spcBef>
                <a:spcPct val="0"/>
              </a:spcBef>
              <a:spcAft>
                <a:spcPts val="1800"/>
              </a:spcAft>
            </a:pPr>
            <a:r>
              <a:rPr lang="ko-KR" altLang="en-US" sz="2800" dirty="0"/>
              <a:t>작업 스케줄링 문제는 가장 빨리 끝나는 기계에 새 작업을 배정하는 </a:t>
            </a:r>
            <a:r>
              <a:rPr lang="ko-KR" altLang="en-US" sz="2800" dirty="0" err="1"/>
              <a:t>그리디</a:t>
            </a:r>
            <a:r>
              <a:rPr lang="ko-KR" altLang="en-US" sz="2800" dirty="0"/>
              <a:t> 알고리즘으로 근사해를 찾는다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근사비율은 </a:t>
            </a:r>
            <a:r>
              <a:rPr lang="en-US" altLang="ko-KR" sz="2800" dirty="0"/>
              <a:t>2.0</a:t>
            </a:r>
            <a:endParaRPr lang="ko-KR" altLang="en-US" sz="2800" dirty="0"/>
          </a:p>
          <a:p>
            <a:pPr latinLnBrk="1">
              <a:spcBef>
                <a:spcPct val="0"/>
              </a:spcBef>
              <a:spcAft>
                <a:spcPts val="1800"/>
              </a:spcAft>
            </a:pPr>
            <a:r>
              <a:rPr lang="ko-KR" altLang="en-US" sz="2800" dirty="0"/>
              <a:t>클러스터링 문제는 현재까지 정해진 센터에서 가장 멀리 떨어진 점을 다음 센터로 정하는 </a:t>
            </a:r>
            <a:r>
              <a:rPr lang="ko-KR" altLang="en-US" sz="2800" dirty="0" err="1"/>
              <a:t>그리디</a:t>
            </a:r>
            <a:r>
              <a:rPr lang="ko-KR" altLang="en-US" sz="2800" dirty="0"/>
              <a:t> 알고리즘으로 근사해를 찾는다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근사비율은 </a:t>
            </a:r>
            <a:r>
              <a:rPr lang="en-US" altLang="ko-KR" sz="2800" dirty="0"/>
              <a:t>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FC58A-FD38-4390-8CBA-B4866E00C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63D6481-1A1C-4D6F-8B20-D4CE33B305FA}" type="slidenum">
              <a:rPr lang="en-US" altLang="ko-KR" sz="1200">
                <a:latin typeface="Tahoma" panose="020B0604030504040204" pitchFamily="34" charset="0"/>
              </a:rPr>
              <a:pPr/>
              <a:t>78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9D7E9-5929-48E9-A421-211325E8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0156"/>
            <a:ext cx="704611" cy="774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2CBCBF6E-17AA-4DDE-B68D-330532E22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MST</a:t>
            </a:r>
            <a:r>
              <a:rPr lang="ko-KR" altLang="en-US" dirty="0"/>
              <a:t>를 활용한 근사해 찾는 과정</a:t>
            </a:r>
            <a:endParaRPr lang="en-US" altLang="ko-KR" dirty="0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814DD817-2277-4EBF-AFDA-716B23DA1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MST</a:t>
            </a:r>
            <a:r>
              <a:rPr lang="ko-KR" altLang="en-US" sz="2800" dirty="0"/>
              <a:t>를 활용하여 여행자 문제의 근사해를 찾기 위해 삼각 부등식 원리를 적용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268B7-1309-4E57-8D5B-8F2D55745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492352F-BB9A-4CF7-8EE5-DA858C36650D}" type="slidenum">
              <a:rPr lang="en-US" altLang="ko-KR" sz="1200">
                <a:latin typeface="Tahoma" panose="020B0604030504040204" pitchFamily="34" charset="0"/>
              </a:rPr>
              <a:pPr/>
              <a:t>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245" name="_x186476656" descr="EMB000015040872">
            <a:extLst>
              <a:ext uri="{FF2B5EF4-FFF2-40B4-BE49-F238E27FC236}">
                <a16:creationId xmlns:a16="http://schemas.microsoft.com/office/drawing/2014/main" id="{AEBE3567-5E29-4596-B795-2E86B751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997200"/>
            <a:ext cx="8796338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C997F97E-067C-49FE-84BA-138F8D043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MST</a:t>
            </a:r>
            <a:r>
              <a:rPr lang="ko-KR" altLang="en-US" dirty="0"/>
              <a:t>에서 방문 순서 찾기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3C36F68F-8ADE-4533-A54F-08E830AB8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1" y="1125538"/>
            <a:ext cx="5254352" cy="5470525"/>
          </a:xfrm>
        </p:spPr>
        <p:txBody>
          <a:bodyPr>
            <a:normAutofit/>
          </a:bodyPr>
          <a:lstStyle/>
          <a:p>
            <a:r>
              <a:rPr lang="ko-KR" altLang="en-US" dirty="0"/>
              <a:t>그래프에서 </a:t>
            </a:r>
            <a:r>
              <a:rPr lang="ko-KR" altLang="en-US" dirty="0" err="1"/>
              <a:t>크러스컬</a:t>
            </a:r>
            <a:r>
              <a:rPr lang="ko-KR" altLang="en-US" dirty="0"/>
              <a:t> 또는 </a:t>
            </a:r>
            <a:r>
              <a:rPr lang="ko-KR" altLang="en-US" dirty="0" err="1"/>
              <a:t>프림</a:t>
            </a:r>
            <a:r>
              <a:rPr lang="ko-KR" altLang="en-US" dirty="0"/>
              <a:t> 알고리즘을 이용하여 최소 신장 트리 </a:t>
            </a:r>
            <a:r>
              <a:rPr lang="en-US" altLang="ko-KR" dirty="0"/>
              <a:t>MST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임의의 도시 </a:t>
            </a:r>
            <a:r>
              <a:rPr lang="en-US" altLang="ko-KR" dirty="0"/>
              <a:t>(</a:t>
            </a:r>
            <a:r>
              <a:rPr lang="ko-KR" altLang="en-US" dirty="0"/>
              <a:t>그림에서는 도시 </a:t>
            </a:r>
            <a:r>
              <a:rPr lang="en-US" altLang="ko-KR" dirty="0"/>
              <a:t>1)</a:t>
            </a:r>
            <a:r>
              <a:rPr lang="ko-KR" altLang="en-US" dirty="0"/>
              <a:t>에서 출발하여 트리의 간선을 따라서 모든 도시를 방문하고 돌아오는 도시의 방문 순서를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2400" dirty="0"/>
              <a:t>[ 1 2 4 3 4 5 4 6 7 6 4 2 1 ].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DF0EFF-9A6E-45AD-AD24-5B72F3C49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91E9887-FBEF-49A8-80D4-0A36BA794502}" type="slidenum">
              <a:rPr lang="en-US" altLang="ko-KR" sz="1200">
                <a:latin typeface="Tahoma" panose="020B0604030504040204" pitchFamily="34" charset="0"/>
              </a:rPr>
              <a:pPr/>
              <a:t>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1269" name="Picture 2">
            <a:extLst>
              <a:ext uri="{FF2B5EF4-FFF2-40B4-BE49-F238E27FC236}">
                <a16:creationId xmlns:a16="http://schemas.microsoft.com/office/drawing/2014/main" id="{EB856A21-5348-4B99-9FAE-9239856F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29000"/>
            <a:ext cx="2592833" cy="268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3">
            <a:extLst>
              <a:ext uri="{FF2B5EF4-FFF2-40B4-BE49-F238E27FC236}">
                <a16:creationId xmlns:a16="http://schemas.microsoft.com/office/drawing/2014/main" id="{848D2E76-C9CA-4C07-AE89-516A13127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622" y="1150410"/>
            <a:ext cx="2304801" cy="206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23796</TotalTime>
  <Words>4486</Words>
  <Application>Microsoft Office PowerPoint</Application>
  <PresentationFormat>화면 슬라이드 쇼(4:3)</PresentationFormat>
  <Paragraphs>631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91" baseType="lpstr">
      <vt:lpstr>HY크리스탈M</vt:lpstr>
      <vt:lpstr>굴림</vt:lpstr>
      <vt:lpstr>돋움</vt:lpstr>
      <vt:lpstr>맑은 고딕</vt:lpstr>
      <vt:lpstr>바탕</vt:lpstr>
      <vt:lpstr>바탕체</vt:lpstr>
      <vt:lpstr>함초롬바탕</vt:lpstr>
      <vt:lpstr>Consolas</vt:lpstr>
      <vt:lpstr>Symbol</vt:lpstr>
      <vt:lpstr>Tahoma</vt:lpstr>
      <vt:lpstr>Times New Roman</vt:lpstr>
      <vt:lpstr>Wingdings</vt:lpstr>
      <vt:lpstr>국가지정발표</vt:lpstr>
      <vt:lpstr>Chapter 8 근사 알고리즘</vt:lpstr>
      <vt:lpstr>차례</vt:lpstr>
      <vt:lpstr>NP-완전 문제의 해결</vt:lpstr>
      <vt:lpstr>NP-완전 문제의 해결</vt:lpstr>
      <vt:lpstr>근사 알고리즘</vt:lpstr>
      <vt:lpstr>8.1 여행자 문제</vt:lpstr>
      <vt:lpstr>여행자 문제</vt:lpstr>
      <vt:lpstr>MST를 활용한 근사해 찾는 과정</vt:lpstr>
      <vt:lpstr>MST에서 방문 순서 찾기</vt:lpstr>
      <vt:lpstr>방문 순서에서 중복 방문 점 제거</vt:lpstr>
      <vt:lpstr>PowerPoint 프레젠테이션</vt:lpstr>
      <vt:lpstr>MST 찾기</vt:lpstr>
      <vt:lpstr>MST 방문 순서</vt:lpstr>
      <vt:lpstr>중복 방문 제거</vt:lpstr>
      <vt:lpstr>근사해 vs. 최적해</vt:lpstr>
      <vt:lpstr>시간 복잡도</vt:lpstr>
      <vt:lpstr>근사 비율</vt:lpstr>
      <vt:lpstr>근사 비율</vt:lpstr>
      <vt:lpstr>8.2 정점 커버 문제</vt:lpstr>
      <vt:lpstr>정점 커버 예제</vt:lpstr>
      <vt:lpstr>커버의 의미</vt:lpstr>
      <vt:lpstr>집합 커버로 해결하기</vt:lpstr>
      <vt:lpstr>정점 커버 입력을 집합 커버 입력으로 변환</vt:lpstr>
      <vt:lpstr>집합 커버의 근사해 vs. 최적해</vt:lpstr>
      <vt:lpstr>집합 커버보다 작은 근사 비율</vt:lpstr>
      <vt:lpstr>극대 매칭</vt:lpstr>
      <vt:lpstr>PowerPoint 프레젠테이션</vt:lpstr>
      <vt:lpstr>Approx_Matching_VC</vt:lpstr>
      <vt:lpstr>시간 복잡도</vt:lpstr>
      <vt:lpstr>근사 비율</vt:lpstr>
      <vt:lpstr>8.3 통 채우기 문제</vt:lpstr>
      <vt:lpstr>물건의 크기가 6, 2일 때 </vt:lpstr>
      <vt:lpstr>그리디 아이디어</vt:lpstr>
      <vt:lpstr>통 채우기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 복잡도</vt:lpstr>
      <vt:lpstr>근사 비율</vt:lpstr>
      <vt:lpstr>최초, 최선, 최악 적합 근사 비율</vt:lpstr>
      <vt:lpstr>PowerPoint 프레젠테이션</vt:lpstr>
      <vt:lpstr>다음 적합 근사 비율</vt:lpstr>
      <vt:lpstr>PowerPoint 프레젠테이션</vt:lpstr>
      <vt:lpstr>8.4 작업 스케줄링 문제</vt:lpstr>
      <vt:lpstr>어떻게 배정하여야 모든 작업이 가장 빨리 종료될까?</vt:lpstr>
      <vt:lpstr>PowerPoint 프레젠테이션</vt:lpstr>
      <vt:lpstr>Approx_JobScheduling 수행 과정</vt:lpstr>
      <vt:lpstr>PowerPoint 프레젠테이션</vt:lpstr>
      <vt:lpstr>시간 복잡도</vt:lpstr>
      <vt:lpstr>근사 비율</vt:lpstr>
      <vt:lpstr>근사 비율 계산</vt:lpstr>
      <vt:lpstr>근사 비율</vt:lpstr>
      <vt:lpstr>근사 비율</vt:lpstr>
      <vt:lpstr>8.5 클러스터링 문제</vt:lpstr>
      <vt:lpstr>그리디 방법</vt:lpstr>
      <vt:lpstr>두 번째 센터는 어느 점이 좋을까?</vt:lpstr>
      <vt:lpstr>세 번째 센터는?</vt:lpstr>
      <vt:lpstr>PowerPoint 프레젠테이션</vt:lpstr>
      <vt:lpstr>첫 번째 센터</vt:lpstr>
      <vt:lpstr>두 번째 센터</vt:lpstr>
      <vt:lpstr>세 번째 센터</vt:lpstr>
      <vt:lpstr>D[i] 계산</vt:lpstr>
      <vt:lpstr>D[3]이 가장 큰 값이므로</vt:lpstr>
      <vt:lpstr>네 번째 센터</vt:lpstr>
      <vt:lpstr>그룹으로 나누기</vt:lpstr>
      <vt:lpstr>시간 복잡도</vt:lpstr>
      <vt:lpstr>근사 비율</vt:lpstr>
      <vt:lpstr>OPT ≥ d</vt:lpstr>
      <vt:lpstr>OPT와 d의 관계</vt:lpstr>
      <vt:lpstr>근사 비율</vt:lpstr>
      <vt:lpstr>Approx_k_Clusters 알고리즘 실제 활용</vt:lpstr>
      <vt:lpstr>응용</vt:lpstr>
      <vt:lpstr>응용</vt:lpstr>
      <vt:lpstr>요약</vt:lpstr>
      <vt:lpstr>요약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SBGram</dc:creator>
  <cp:lastModifiedBy>user</cp:lastModifiedBy>
  <cp:revision>2099</cp:revision>
  <cp:lastPrinted>2017-11-08T15:05:44Z</cp:lastPrinted>
  <dcterms:created xsi:type="dcterms:W3CDTF">1999-06-08T06:08:29Z</dcterms:created>
  <dcterms:modified xsi:type="dcterms:W3CDTF">2021-06-06T09:43:24Z</dcterms:modified>
</cp:coreProperties>
</file>