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393" r:id="rId2"/>
    <p:sldId id="484" r:id="rId3"/>
    <p:sldId id="431" r:id="rId4"/>
    <p:sldId id="432" r:id="rId5"/>
    <p:sldId id="433" r:id="rId6"/>
    <p:sldId id="434" r:id="rId7"/>
    <p:sldId id="435" r:id="rId8"/>
    <p:sldId id="460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64" r:id="rId19"/>
    <p:sldId id="465" r:id="rId20"/>
    <p:sldId id="466" r:id="rId21"/>
    <p:sldId id="477" r:id="rId22"/>
    <p:sldId id="478" r:id="rId23"/>
    <p:sldId id="467" r:id="rId24"/>
    <p:sldId id="448" r:id="rId25"/>
    <p:sldId id="469" r:id="rId26"/>
    <p:sldId id="463" r:id="rId27"/>
    <p:sldId id="479" r:id="rId28"/>
    <p:sldId id="483" r:id="rId29"/>
    <p:sldId id="470" r:id="rId30"/>
    <p:sldId id="452" r:id="rId31"/>
    <p:sldId id="471" r:id="rId32"/>
    <p:sldId id="454" r:id="rId33"/>
    <p:sldId id="474" r:id="rId34"/>
    <p:sldId id="475" r:id="rId35"/>
    <p:sldId id="476" r:id="rId36"/>
    <p:sldId id="455" r:id="rId37"/>
    <p:sldId id="456" r:id="rId38"/>
    <p:sldId id="472" r:id="rId39"/>
    <p:sldId id="457" r:id="rId40"/>
    <p:sldId id="458" r:id="rId41"/>
    <p:sldId id="480" r:id="rId42"/>
    <p:sldId id="481" r:id="rId43"/>
    <p:sldId id="482" r:id="rId44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BFD"/>
    <a:srgbClr val="0000FF"/>
    <a:srgbClr val="6666FF"/>
    <a:srgbClr val="00B400"/>
    <a:srgbClr val="33CC33"/>
    <a:srgbClr val="9999FF"/>
    <a:srgbClr val="FF9966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6" autoAdjust="0"/>
    <p:restoredTop sz="94618" autoAdjust="0"/>
  </p:normalViewPr>
  <p:slideViewPr>
    <p:cSldViewPr>
      <p:cViewPr varScale="1">
        <p:scale>
          <a:sx n="124" d="100"/>
          <a:sy n="124" d="100"/>
        </p:scale>
        <p:origin x="100" y="60"/>
      </p:cViewPr>
      <p:guideLst>
        <p:guide orient="horz" pos="3974"/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6" y="-72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1E33CC6-01B6-4162-8B20-265AC4A97A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F2AD8AF-4B50-45C1-AB54-5C6E46C98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D0B2978-AFDB-4A92-AF61-F6C49E6D64B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DE09C40-36F3-4665-B0C8-E01CDE439EC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74124BA9-147B-4B00-BA4E-117836C788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E96B5A8-9040-41B1-8538-ECC4DA915F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FC7B218-7024-4DBC-A64A-1D3E2085CF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9A8F41E-C57B-40A8-ABF8-236ECB0400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9938"/>
            <a:ext cx="6818313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7B098DD-0F82-4F8B-AB89-0C6A7D29F1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9622FE2-D29C-48BF-82EF-D281C5074F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FF8C928D-C219-471F-B625-5156D899B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030DC541-0656-4F32-8152-BFA8E076737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16A311-E5DB-4A3E-AE1B-4CD42DD948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4C6C04CF-8BE2-48D6-8931-D6741CCF1451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9103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943B4F-4ED3-4236-99BC-23DBF031CA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E0109FD0-5756-41DB-AB34-ED8B38F2E170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8617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A97073-161F-453F-ABEF-7E185F8F99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7918ACC2-AEF1-489B-A80A-7BC99092D8CD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4864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F457BF9-5564-4723-99FF-4308CF92ED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437573CC-F379-4D3E-BD84-19352B526702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5169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F7E9A73-99D1-4938-86C7-433B2267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6596063"/>
            <a:ext cx="105664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100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4B7DFD-F8A6-4EC4-99A5-3724A999C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4450"/>
            <a:ext cx="1036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유형을 편집하려면 누르십시오</a:t>
            </a:r>
            <a:endParaRPr lang="en-US" altLang="ko-KR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D3236D6-1524-4E1A-8284-EE7923A44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84785"/>
            <a:ext cx="10363200" cy="511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둘째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3454F52A-2EAD-4947-BB70-2B844BD428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67" y="6597650"/>
            <a:ext cx="8657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93B35A93-311B-45EB-BA96-2EA4BED5B54C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BEE64316-67A9-4880-8505-E13206671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12192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00000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0"/>
        </a:spcBef>
        <a:spcAft>
          <a:spcPts val="800"/>
        </a:spcAft>
        <a:buClr>
          <a:srgbClr val="7373FF"/>
        </a:buClr>
        <a:buFont typeface="Wingdings" panose="05000000000000000000" pitchFamily="2" charset="2"/>
        <a:buChar char="Ø"/>
        <a:defRPr kumimoji="1" sz="28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lnSpc>
          <a:spcPct val="120000"/>
        </a:lnSpc>
        <a:spcBef>
          <a:spcPts val="0"/>
        </a:spcBef>
        <a:spcAft>
          <a:spcPts val="800"/>
        </a:spcAft>
        <a:buClr>
          <a:schemeClr val="accent2"/>
        </a:buClr>
        <a:buFont typeface="Times New Roman" panose="02020603050405020304" pitchFamily="18" charset="0"/>
        <a:buChar char="–"/>
        <a:defRPr kumimoji="1" sz="24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>
            <a:extLst>
              <a:ext uri="{FF2B5EF4-FFF2-40B4-BE49-F238E27FC236}">
                <a16:creationId xmlns:a16="http://schemas.microsoft.com/office/drawing/2014/main" id="{0B43665A-7721-41E6-A188-F40ED47EFE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852937"/>
            <a:ext cx="7772400" cy="1470025"/>
          </a:xfrm>
          <a:noFill/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2"/>
                </a:solidFill>
              </a:rPr>
              <a:t>Chapter 2</a:t>
            </a:r>
            <a:br>
              <a:rPr lang="en-US" altLang="ko-KR" dirty="0"/>
            </a:br>
            <a:r>
              <a:rPr lang="ko-KR" altLang="en-US" dirty="0"/>
              <a:t>알고리즘을 배우기 위한 준비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B7C5407E-6E63-482B-9A29-C3586FAD5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숫자 찾기 문제를 위한 알고리즘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370BE22D-8DE9-423E-ABAA-62D65384E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최대 숫자 찾기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카드의 숫자를 하나씩 비교하면서 본 숫자들 중에서 가장 큰 숫자를 기억해가며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마지막 카드의 숫자를 본 후에</a:t>
            </a:r>
            <a:r>
              <a:rPr lang="en-US" altLang="ko-KR" dirty="0"/>
              <a:t>, </a:t>
            </a:r>
            <a:r>
              <a:rPr lang="ko-KR" altLang="en-US" dirty="0"/>
              <a:t>머릿속에 기억된 가장 큰 숫자가 적힌 카드를 바닥에서 집어 든다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C70843-CFAF-4FAE-9849-20F4FC02BD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C5EC6EF-41B0-4224-90E2-A4271C7B94EE}" type="slidenum">
              <a:rPr lang="en-US" altLang="ko-KR" sz="1200">
                <a:latin typeface="Tahoma" panose="020B0604030504040204" pitchFamily="34" charset="0"/>
              </a:rPr>
              <a:pPr/>
              <a:t>10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2293" name="_x200931280" descr="EMB000011840f71">
            <a:extLst>
              <a:ext uri="{FF2B5EF4-FFF2-40B4-BE49-F238E27FC236}">
                <a16:creationId xmlns:a16="http://schemas.microsoft.com/office/drawing/2014/main" id="{082623A6-756B-4107-B7E5-4F7986BE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71" y="2420888"/>
            <a:ext cx="4057259" cy="112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E1269F70-B569-4110-B447-4C9E89284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보통 말로 표현된 알고리즘</a:t>
            </a:r>
            <a:endParaRPr lang="en-US" altLang="ko-KR" dirty="0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5C444AAE-DFC0-44AA-A4ED-4DAE6BD246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1544" y="1772816"/>
            <a:ext cx="7772400" cy="4176464"/>
          </a:xfrm>
        </p:spPr>
        <p:txBody>
          <a:bodyPr/>
          <a:lstStyle/>
          <a:p>
            <a:pPr marL="914400" lvl="1" indent="-457200">
              <a:buFont typeface="HY크리스탈M" pitchFamily="18" charset="-127"/>
              <a:buAutoNum type="arabicPeriod"/>
            </a:pPr>
            <a:r>
              <a:rPr lang="ko-KR" altLang="en-US" dirty="0"/>
              <a:t>첫 카드의 숫자를 읽고 머릿속에 기억해 둔다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HY크리스탈M" pitchFamily="18" charset="-127"/>
              <a:buAutoNum type="arabicPeriod"/>
            </a:pPr>
            <a:r>
              <a:rPr lang="ko-KR" altLang="en-US" dirty="0"/>
              <a:t>다음 카드의 숫자를 읽고</a:t>
            </a:r>
            <a:r>
              <a:rPr lang="en-US" altLang="ko-KR" dirty="0"/>
              <a:t>, </a:t>
            </a:r>
            <a:r>
              <a:rPr lang="ko-KR" altLang="en-US" dirty="0"/>
              <a:t>그 숫자를 머릿속의 숫자와 비교한다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HY크리스탈M" pitchFamily="18" charset="-127"/>
              <a:buAutoNum type="arabicPeriod"/>
            </a:pPr>
            <a:r>
              <a:rPr lang="ko-KR" altLang="en-US" dirty="0"/>
              <a:t>비교 후 큰 숫자를 머릿속에 기억해 둔다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HY크리스탈M" pitchFamily="18" charset="-127"/>
              <a:buAutoNum type="arabicPeriod"/>
            </a:pPr>
            <a:r>
              <a:rPr lang="ko-KR" altLang="en-US" dirty="0"/>
              <a:t>다음에 읽을 카드가 남아있으면 </a:t>
            </a:r>
            <a:r>
              <a:rPr lang="en-US" altLang="ko-KR" dirty="0"/>
              <a:t>line 2</a:t>
            </a:r>
            <a:r>
              <a:rPr lang="ko-KR" altLang="en-US" dirty="0"/>
              <a:t>로 간다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HY크리스탈M" pitchFamily="18" charset="-127"/>
              <a:buAutoNum type="arabicPeriod"/>
            </a:pPr>
            <a:r>
              <a:rPr lang="ko-KR" altLang="en-US" dirty="0"/>
              <a:t>머릿속에 기억된 숫자가 최대 숫자이다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23512-177B-47D4-9FC6-7705BDD35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A2B922A-1A72-4254-8D25-E05ECA38D87A}" type="slidenum">
              <a:rPr lang="en-US" altLang="ko-KR" sz="1200">
                <a:latin typeface="Tahoma" panose="020B0604030504040204" pitchFamily="34" charset="0"/>
              </a:rPr>
              <a:pPr/>
              <a:t>11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C62871B6-DF89-4816-BE3D-77DA6688F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의사 코드로 표현된 알고리즘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3DA00-14E3-4C3C-8081-3A97B484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  <a:defRPr/>
            </a:pPr>
            <a:r>
              <a:rPr lang="ko-KR" altLang="en-US" dirty="0"/>
              <a:t>배열 </a:t>
            </a:r>
            <a:r>
              <a:rPr lang="en-US" altLang="ko-KR" b="0" dirty="0">
                <a:latin typeface="Consolas" panose="020B0609020204030204" pitchFamily="49" charset="0"/>
              </a:rPr>
              <a:t>A</a:t>
            </a:r>
            <a:r>
              <a:rPr lang="ko-KR" altLang="en-US" dirty="0"/>
              <a:t>에 </a:t>
            </a:r>
            <a:r>
              <a:rPr lang="en-US" altLang="ko-KR" dirty="0"/>
              <a:t>10</a:t>
            </a:r>
            <a:r>
              <a:rPr lang="ko-KR" altLang="en-US" dirty="0"/>
              <a:t>개의 숫자가 있다면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max = A[0]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latin typeface="Consolas" panose="020B0609020204030204" pitchFamily="49" charset="0"/>
              </a:rPr>
              <a:t> = 1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 to</a:t>
            </a:r>
            <a:r>
              <a:rPr lang="en-US" altLang="ko-KR" b="0" dirty="0">
                <a:latin typeface="Consolas" panose="020B0609020204030204" pitchFamily="49" charset="0"/>
              </a:rPr>
              <a:t> 9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latin typeface="Consolas" panose="020B0609020204030204" pitchFamily="49" charset="0"/>
              </a:rPr>
              <a:t> (A[</a:t>
            </a:r>
            <a:r>
              <a:rPr lang="en-US" altLang="ko-KR" b="0" dirty="0" err="1"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latin typeface="Consolas" panose="020B0609020204030204" pitchFamily="49" charset="0"/>
              </a:rPr>
              <a:t>] &gt; max) max = A[</a:t>
            </a:r>
            <a:r>
              <a:rPr lang="en-US" altLang="ko-KR" b="0" dirty="0" err="1"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latin typeface="Consolas" panose="020B0609020204030204" pitchFamily="49" charset="0"/>
              </a:rPr>
              <a:t>]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latin typeface="Consolas" panose="020B0609020204030204" pitchFamily="49" charset="0"/>
              </a:rPr>
              <a:t> max</a:t>
            </a:r>
            <a:endParaRPr lang="ko-KR" altLang="en-US" b="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F7D8B9-148B-454D-8A44-BAFF37708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90BA896-49BE-48E8-BA0D-9E319383CF6B}" type="slidenum">
              <a:rPr lang="en-US" altLang="ko-KR" sz="1200">
                <a:latin typeface="Tahoma" panose="020B0604030504040204" pitchFamily="34" charset="0"/>
              </a:rPr>
              <a:pPr/>
              <a:t>12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F21908D9-E9AC-4632-A0F3-34FE92D1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</a:t>
            </a:r>
            <a:r>
              <a:rPr lang="en-US" altLang="ko-KR" dirty="0"/>
              <a:t>(flow chart)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A9AA5-3242-4719-A52A-A96E38633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945F4D8-023F-4BDF-B1E0-443423DFC801}" type="slidenum">
              <a:rPr lang="en-US" altLang="ko-KR" sz="1200">
                <a:latin typeface="Tahoma" panose="020B0604030504040204" pitchFamily="34" charset="0"/>
              </a:rPr>
              <a:pPr/>
              <a:t>13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9B398D68-0447-4D1C-A056-F1277C63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1253875"/>
            <a:ext cx="3470275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1C5E8363-6A6F-4137-9B65-D3ACACDF6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2.4 </a:t>
            </a:r>
            <a:r>
              <a:rPr lang="ko-KR" altLang="en-US"/>
              <a:t>알고리즘의 분류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997A5791-25CB-4A96-9EA9-09FF1220C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28800"/>
            <a:ext cx="7772400" cy="4032448"/>
          </a:xfrm>
        </p:spPr>
        <p:txBody>
          <a:bodyPr/>
          <a:lstStyle/>
          <a:p>
            <a:r>
              <a:rPr lang="ko-KR" altLang="en-US" dirty="0"/>
              <a:t>문제의 해결 방식에 따른 분류</a:t>
            </a:r>
            <a:endParaRPr lang="en-US" altLang="ko-KR" dirty="0"/>
          </a:p>
          <a:p>
            <a:pPr lvl="1"/>
            <a:r>
              <a:rPr lang="ko-KR" altLang="en-US" dirty="0"/>
              <a:t>분할 정복</a:t>
            </a:r>
            <a:r>
              <a:rPr lang="en-US" altLang="ko-KR" dirty="0"/>
              <a:t>(Divide-and-Conquer)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 err="1"/>
              <a:t>그리디</a:t>
            </a:r>
            <a:r>
              <a:rPr lang="en-US" altLang="ko-KR" dirty="0"/>
              <a:t>(Greedy)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동적</a:t>
            </a:r>
            <a:r>
              <a:rPr lang="en-US" altLang="ko-KR" dirty="0"/>
              <a:t> </a:t>
            </a:r>
            <a:r>
              <a:rPr lang="ko-KR" altLang="en-US" dirty="0"/>
              <a:t>계획</a:t>
            </a:r>
            <a:r>
              <a:rPr lang="en-US" altLang="ko-KR" dirty="0"/>
              <a:t>(Dynamic Programming)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근사</a:t>
            </a:r>
            <a:r>
              <a:rPr lang="en-US" altLang="ko-KR" dirty="0"/>
              <a:t>(Approximation)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백트래킹</a:t>
            </a:r>
            <a:r>
              <a:rPr lang="en-US" altLang="ko-KR" dirty="0"/>
              <a:t>(Backtracking)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분기 한정</a:t>
            </a:r>
            <a:r>
              <a:rPr lang="en-US" altLang="ko-KR" dirty="0"/>
              <a:t>(Branch-and-Bound) </a:t>
            </a:r>
            <a:r>
              <a:rPr lang="ko-KR" altLang="en-US" dirty="0"/>
              <a:t>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95EE51-F8ED-4589-A235-079A5C53D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9CB3C92-7B1C-406E-A936-9A2FA9496E77}" type="slidenum">
              <a:rPr lang="en-US" altLang="ko-KR" sz="1200">
                <a:latin typeface="Tahoma" panose="020B0604030504040204" pitchFamily="34" charset="0"/>
              </a:rPr>
              <a:pPr/>
              <a:t>14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B372845D-7E1D-41B2-8747-467F6D241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알고리즘의 분류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35B9C69D-F6BF-4CC3-AB5D-0CEB1F624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문제에 기반한 분류</a:t>
            </a:r>
            <a:endParaRPr lang="en-US" altLang="ko-KR" dirty="0"/>
          </a:p>
          <a:p>
            <a:pPr lvl="1"/>
            <a:r>
              <a:rPr lang="ko-KR" altLang="en-US" dirty="0"/>
              <a:t>정렬 알고리즘</a:t>
            </a:r>
            <a:endParaRPr lang="en-US" altLang="ko-KR" dirty="0"/>
          </a:p>
          <a:p>
            <a:pPr lvl="1"/>
            <a:r>
              <a:rPr lang="ko-KR" altLang="en-US" dirty="0"/>
              <a:t>그래프 알고리즘</a:t>
            </a:r>
            <a:endParaRPr lang="en-US" altLang="ko-KR" dirty="0"/>
          </a:p>
          <a:p>
            <a:pPr lvl="1"/>
            <a:r>
              <a:rPr lang="ko-KR" altLang="en-US" dirty="0"/>
              <a:t>기하 알고리즘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특정 환경에 따른 분류</a:t>
            </a:r>
            <a:endParaRPr lang="en-US" altLang="ko-KR" dirty="0"/>
          </a:p>
          <a:p>
            <a:pPr lvl="1"/>
            <a:r>
              <a:rPr lang="ko-KR" altLang="en-US" dirty="0"/>
              <a:t>병렬</a:t>
            </a:r>
            <a:r>
              <a:rPr lang="en-US" altLang="ko-KR" dirty="0"/>
              <a:t>(Parallel)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분산</a:t>
            </a:r>
            <a:r>
              <a:rPr lang="en-US" altLang="ko-KR" dirty="0"/>
              <a:t>(Distributed)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양자</a:t>
            </a:r>
            <a:r>
              <a:rPr lang="en-US" altLang="ko-KR" dirty="0"/>
              <a:t>(Quantum)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기타 알고리즘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FEE672-F19B-4722-9170-1F5853A0CA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C36747A-8992-4D46-9CA0-B794713718A2}" type="slidenum">
              <a:rPr lang="en-US" altLang="ko-KR" sz="1200">
                <a:latin typeface="Tahoma" panose="020B0604030504040204" pitchFamily="34" charset="0"/>
              </a:rPr>
              <a:pPr/>
              <a:t>15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92A70A1F-6118-4ACF-9525-071F9298C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2.5 </a:t>
            </a:r>
            <a:r>
              <a:rPr lang="ko-KR" altLang="en-US"/>
              <a:t>알고리즘의 효율성 표현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906EC89E-551A-419E-BFD6-924B6D88A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sz="2400" dirty="0"/>
              <a:t>알고리즘의 효율성</a:t>
            </a:r>
            <a:endParaRPr lang="en-US" altLang="ko-KR" sz="2400" dirty="0"/>
          </a:p>
          <a:p>
            <a:pPr lvl="1">
              <a:spcAft>
                <a:spcPts val="1800"/>
              </a:spcAft>
            </a:pPr>
            <a:r>
              <a:rPr lang="ko-KR" altLang="en-US" dirty="0"/>
              <a:t>알고리즘의 </a:t>
            </a:r>
            <a:r>
              <a:rPr lang="ko-KR" altLang="en-US" dirty="0">
                <a:solidFill>
                  <a:srgbClr val="00B0F0"/>
                </a:solidFill>
              </a:rPr>
              <a:t>수행 시간</a:t>
            </a:r>
            <a:r>
              <a:rPr lang="ko-KR" altLang="en-US" dirty="0"/>
              <a:t> 또는 알고리즘이 수행하는 동안 </a:t>
            </a:r>
            <a:r>
              <a:rPr lang="ko-KR" altLang="en-US" dirty="0">
                <a:solidFill>
                  <a:srgbClr val="00B0F0"/>
                </a:solidFill>
              </a:rPr>
              <a:t>사용되는 메모리 크기</a:t>
            </a:r>
            <a:r>
              <a:rPr lang="ko-KR" altLang="en-US" dirty="0"/>
              <a:t>로 나타낼 수 있다</a:t>
            </a:r>
            <a:r>
              <a:rPr lang="en-US" altLang="ko-KR" dirty="0"/>
              <a:t>.</a:t>
            </a:r>
          </a:p>
          <a:p>
            <a:pPr lvl="1">
              <a:spcAft>
                <a:spcPts val="1800"/>
              </a:spcAft>
            </a:pPr>
            <a:r>
              <a:rPr lang="ko-KR" altLang="en-US" dirty="0"/>
              <a:t>시간 복잡도</a:t>
            </a:r>
            <a:r>
              <a:rPr lang="en-US" altLang="ko-KR" dirty="0"/>
              <a:t>(time complexity), </a:t>
            </a:r>
            <a:r>
              <a:rPr lang="ko-KR" altLang="en-US" dirty="0"/>
              <a:t>공간 복잡도</a:t>
            </a:r>
            <a:r>
              <a:rPr lang="en-US" altLang="ko-KR" dirty="0"/>
              <a:t>(space complexity)</a:t>
            </a:r>
          </a:p>
          <a:p>
            <a:pPr lvl="1">
              <a:spcAft>
                <a:spcPts val="1800"/>
              </a:spcAft>
            </a:pPr>
            <a:r>
              <a:rPr lang="ko-KR" altLang="en-US" dirty="0"/>
              <a:t>일반적으로 알고리즘들을 비교할 때에는 시간 복잡도가 주로 사용됨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1F0E9-E594-4952-AE4D-49AAE866CD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4395300-325B-4D7A-B248-C044C3BD49E2}" type="slidenum">
              <a:rPr lang="en-US" altLang="ko-KR" sz="1200">
                <a:latin typeface="Tahoma" panose="020B0604030504040204" pitchFamily="34" charset="0"/>
              </a:rPr>
              <a:pPr/>
              <a:t>16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DDAB3E33-F0BB-4B7A-9BC7-21E662A71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0E41BD5E-C8D5-4E6E-AD6E-D2F7AB93D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시간 복잡도는 알고리즘이 실행되는 동안에 사용된 </a:t>
            </a:r>
            <a:r>
              <a:rPr lang="ko-KR" altLang="en-US" dirty="0">
                <a:solidFill>
                  <a:srgbClr val="00B0F0"/>
                </a:solidFill>
              </a:rPr>
              <a:t>기본적인 연산 횟수를 입력 크기의 함수</a:t>
            </a:r>
            <a:r>
              <a:rPr lang="ko-KR" altLang="en-US" dirty="0"/>
              <a:t>로 나타낸다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rgbClr val="00B0F0"/>
                </a:solidFill>
              </a:rPr>
              <a:t>기본 연산</a:t>
            </a:r>
            <a:r>
              <a:rPr lang="en-US" altLang="ko-KR" dirty="0"/>
              <a:t>(Elementary Operation)</a:t>
            </a:r>
            <a:r>
              <a:rPr lang="ko-KR" altLang="en-US" dirty="0"/>
              <a:t>이란 데이터 간 크기 비교</a:t>
            </a:r>
            <a:r>
              <a:rPr lang="en-US" altLang="ko-KR" dirty="0"/>
              <a:t>, </a:t>
            </a:r>
            <a:r>
              <a:rPr lang="ko-KR" altLang="en-US" dirty="0"/>
              <a:t>데이터 읽기</a:t>
            </a:r>
            <a:r>
              <a:rPr lang="en-US" altLang="ko-KR" dirty="0"/>
              <a:t>, </a:t>
            </a:r>
            <a:r>
              <a:rPr lang="ko-KR" altLang="en-US" dirty="0"/>
              <a:t>갱신</a:t>
            </a:r>
            <a:r>
              <a:rPr lang="en-US" altLang="ko-KR" dirty="0"/>
              <a:t>, </a:t>
            </a:r>
            <a:r>
              <a:rPr lang="ko-KR" altLang="en-US" dirty="0"/>
              <a:t>숫자 계산 등과 같은 단순한 연산을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] 10</a:t>
            </a:r>
            <a:r>
              <a:rPr lang="ko-KR" altLang="en-US" dirty="0"/>
              <a:t>장의 숫자 카드들 중에서 최대 숫자 찾기</a:t>
            </a:r>
            <a:endParaRPr lang="en-US" altLang="ko-KR" dirty="0"/>
          </a:p>
          <a:p>
            <a:pPr lvl="1"/>
            <a:r>
              <a:rPr lang="ko-KR" altLang="en-US" dirty="0"/>
              <a:t>순차 탐색으로 찾는 경우에 숫자 비교가 기본적인 연산이고</a:t>
            </a:r>
            <a:r>
              <a:rPr lang="en-US" altLang="ko-KR" dirty="0"/>
              <a:t>, </a:t>
            </a:r>
            <a:r>
              <a:rPr lang="ko-KR" altLang="en-US" dirty="0"/>
              <a:t>총 비교 횟수는 </a:t>
            </a:r>
            <a:r>
              <a:rPr lang="en-US" altLang="ko-KR" dirty="0"/>
              <a:t>9</a:t>
            </a:r>
            <a:r>
              <a:rPr lang="ko-KR" altLang="en-US" dirty="0"/>
              <a:t>번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장의 카드가 있다면</a:t>
            </a:r>
            <a:r>
              <a:rPr lang="en-US" altLang="ko-KR" dirty="0"/>
              <a:t>, (n-1)</a:t>
            </a:r>
            <a:r>
              <a:rPr lang="ko-KR" altLang="en-US" dirty="0"/>
              <a:t>번의</a:t>
            </a:r>
            <a:r>
              <a:rPr lang="en-US" altLang="ko-KR" dirty="0"/>
              <a:t> </a:t>
            </a:r>
            <a:r>
              <a:rPr lang="ko-KR" altLang="en-US" dirty="0"/>
              <a:t>비교 수행으로 시간 복잡도는 </a:t>
            </a:r>
            <a:r>
              <a:rPr lang="en-US" altLang="ko-KR" dirty="0"/>
              <a:t>(n-1)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AC76A-9B2F-4622-A87C-5EEEDF416B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1BFE5BE-E04D-4AC5-AEF5-06687AAB703E}" type="slidenum">
              <a:rPr lang="en-US" altLang="ko-KR" sz="1200">
                <a:latin typeface="Tahoma" panose="020B0604030504040204" pitchFamily="34" charset="0"/>
              </a:rPr>
              <a:pPr/>
              <a:t>17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AB72727A-AE4D-4CDE-AD0D-EA57E87D6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알고리즘의 복잡도 표현 방법</a:t>
            </a: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E0AB3358-7F58-485C-9197-5C3DD9B64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최악 경우 분석</a:t>
            </a:r>
            <a:r>
              <a:rPr lang="en-US" altLang="ko-KR" dirty="0"/>
              <a:t>(Worst-case Analysis)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어떤 입력이 주어지더라도 알고리즘의 수행시간이 얼마 이상은 넘지 않는다</a:t>
            </a:r>
            <a:r>
              <a:rPr lang="en-US" altLang="ko-KR" dirty="0"/>
              <a:t>‘</a:t>
            </a:r>
            <a:r>
              <a:rPr lang="ko-KR" altLang="en-US" dirty="0"/>
              <a:t>라는 </a:t>
            </a:r>
            <a:r>
              <a:rPr lang="ko-KR" altLang="en-US" dirty="0">
                <a:solidFill>
                  <a:srgbClr val="00B0F0"/>
                </a:solidFill>
              </a:rPr>
              <a:t>상한</a:t>
            </a:r>
            <a:r>
              <a:rPr lang="en-US" altLang="ko-KR" dirty="0">
                <a:solidFill>
                  <a:srgbClr val="00B0F0"/>
                </a:solidFill>
              </a:rPr>
              <a:t>(Upper Bound)</a:t>
            </a:r>
            <a:r>
              <a:rPr lang="ko-KR" altLang="en-US" dirty="0">
                <a:solidFill>
                  <a:srgbClr val="00B0F0"/>
                </a:solidFill>
              </a:rPr>
              <a:t>의 의미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ko-KR" altLang="en-US" dirty="0"/>
              <a:t>평균 경우 분석</a:t>
            </a:r>
            <a:r>
              <a:rPr lang="en-US" altLang="ko-KR" dirty="0"/>
              <a:t>(Average-case Analysis)</a:t>
            </a:r>
          </a:p>
          <a:p>
            <a:pPr lvl="1"/>
            <a:r>
              <a:rPr lang="ko-KR" altLang="en-US" dirty="0"/>
              <a:t>입력의 확률 분포를 가정하여 분석하는데</a:t>
            </a:r>
            <a:r>
              <a:rPr lang="en-US" altLang="ko-KR" dirty="0"/>
              <a:t>, </a:t>
            </a:r>
            <a:r>
              <a:rPr lang="ko-KR" altLang="en-US" dirty="0"/>
              <a:t>일반적으로 균등 분포</a:t>
            </a:r>
            <a:r>
              <a:rPr lang="en-US" altLang="ko-KR" dirty="0"/>
              <a:t>(Uniform Distribution)</a:t>
            </a:r>
            <a:r>
              <a:rPr lang="ko-KR" altLang="en-US" dirty="0"/>
              <a:t>를 가정</a:t>
            </a:r>
            <a:endParaRPr lang="en-US" altLang="ko-KR" dirty="0"/>
          </a:p>
          <a:p>
            <a:r>
              <a:rPr lang="ko-KR" altLang="en-US" dirty="0"/>
              <a:t>최선 경우 분석</a:t>
            </a:r>
            <a:r>
              <a:rPr lang="en-US" altLang="ko-KR" dirty="0"/>
              <a:t>(Best-case Analysis)</a:t>
            </a:r>
          </a:p>
          <a:p>
            <a:pPr lvl="1"/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빠른 수행 시간을 분석하며</a:t>
            </a:r>
            <a:r>
              <a:rPr lang="en-US" altLang="ko-KR" dirty="0"/>
              <a:t>, </a:t>
            </a:r>
            <a:r>
              <a:rPr lang="ko-KR" altLang="en-US" dirty="0"/>
              <a:t>최적</a:t>
            </a:r>
            <a:r>
              <a:rPr lang="en-US" altLang="ko-KR" dirty="0"/>
              <a:t>(Optimal) </a:t>
            </a:r>
            <a:r>
              <a:rPr lang="ko-KR" altLang="en-US" dirty="0"/>
              <a:t>알고리즘을 찾는데 활용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5890F-FFBB-4C03-8FBD-9BA860583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83A398F-62B6-4AFA-BF90-08A56E66DA55}" type="slidenum">
              <a:rPr lang="en-US" altLang="ko-KR" sz="1200">
                <a:latin typeface="Tahoma" panose="020B0604030504040204" pitchFamily="34" charset="0"/>
              </a:rPr>
              <a:pPr/>
              <a:t>18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BF906B87-D315-4270-B6DA-7F6ED9984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알고리즘의 복잡도 표현 방법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437AC2BD-FBBF-4D01-BEC5-55202B436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552" y="1245452"/>
            <a:ext cx="7772400" cy="5111279"/>
          </a:xfrm>
        </p:spPr>
        <p:txBody>
          <a:bodyPr>
            <a:normAutofit fontScale="92500"/>
          </a:bodyPr>
          <a:lstStyle/>
          <a:p>
            <a:r>
              <a:rPr lang="ko-KR" altLang="en-US" dirty="0" err="1"/>
              <a:t>상각</a:t>
            </a:r>
            <a:r>
              <a:rPr lang="ko-KR" altLang="en-US" dirty="0"/>
              <a:t> 분석</a:t>
            </a:r>
            <a:r>
              <a:rPr lang="en-US" altLang="ko-KR" dirty="0"/>
              <a:t>(Amortized Analysis)</a:t>
            </a:r>
          </a:p>
          <a:p>
            <a:pPr lvl="1" algn="just"/>
            <a:r>
              <a:rPr lang="ko-KR" altLang="en-US" dirty="0"/>
              <a:t>일련의 연산을 수행하여 총 수행 시간을 합하고 이를 연산 횟수로 나누어 수행 시간을 분석</a:t>
            </a:r>
            <a:endParaRPr lang="en-US" altLang="ko-KR" dirty="0"/>
          </a:p>
          <a:p>
            <a:pPr lvl="1" algn="just"/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  <a:r>
              <a:rPr lang="ko-KR" altLang="en-US" dirty="0"/>
              <a:t> 알고리즘에서 </a:t>
            </a:r>
            <a:r>
              <a:rPr lang="ko-KR" altLang="en-US" dirty="0">
                <a:solidFill>
                  <a:srgbClr val="00B0F0"/>
                </a:solidFill>
              </a:rPr>
              <a:t>적어도 두 종류의 연산</a:t>
            </a:r>
            <a:r>
              <a:rPr lang="ko-KR" altLang="en-US" dirty="0"/>
              <a:t>이 수행되고</a:t>
            </a:r>
            <a:r>
              <a:rPr lang="en-US" altLang="ko-KR" dirty="0"/>
              <a:t>,</a:t>
            </a:r>
            <a:r>
              <a:rPr lang="ko-KR" altLang="en-US" dirty="0"/>
              <a:t> 그 중 하나는 수행 시간이 길고</a:t>
            </a:r>
            <a:r>
              <a:rPr lang="en-US" altLang="ko-KR" dirty="0"/>
              <a:t>, </a:t>
            </a:r>
            <a:r>
              <a:rPr lang="ko-KR" altLang="en-US" dirty="0"/>
              <a:t>다른 하나는 짧으며</a:t>
            </a:r>
            <a:r>
              <a:rPr lang="en-US" altLang="ko-KR" dirty="0"/>
              <a:t>, </a:t>
            </a:r>
            <a:r>
              <a:rPr lang="ko-KR" altLang="en-US" dirty="0"/>
              <a:t>수행 시간이 짧은 연산은 많이 수행되고 수행 시간이 긴 연산은 적게 수행되어야 </a:t>
            </a:r>
            <a:r>
              <a:rPr lang="ko-KR" altLang="en-US" dirty="0" err="1"/>
              <a:t>상각</a:t>
            </a:r>
            <a:r>
              <a:rPr lang="ko-KR" altLang="en-US" dirty="0"/>
              <a:t> 분석이 의미를 갖는다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spcAft>
                <a:spcPts val="1800"/>
              </a:spcAft>
            </a:pPr>
            <a:r>
              <a:rPr lang="en-US" altLang="ko-KR" dirty="0"/>
              <a:t>amortize</a:t>
            </a:r>
            <a:r>
              <a:rPr lang="ko-KR" altLang="en-US" dirty="0"/>
              <a:t>는 </a:t>
            </a:r>
            <a:r>
              <a:rPr lang="en-US" altLang="ko-KR" dirty="0"/>
              <a:t>‘</a:t>
            </a:r>
            <a:r>
              <a:rPr lang="ko-KR" altLang="en-US" dirty="0"/>
              <a:t>분할 상환하다</a:t>
            </a:r>
            <a:r>
              <a:rPr lang="en-US" altLang="ko-KR" dirty="0"/>
              <a:t>’</a:t>
            </a:r>
            <a:r>
              <a:rPr lang="ko-KR" altLang="en-US" dirty="0"/>
              <a:t>라는 뜻을 가짐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ko-KR" altLang="en-US" dirty="0" err="1"/>
              <a:t>상각</a:t>
            </a:r>
            <a:r>
              <a:rPr lang="en-US" altLang="ko-KR" dirty="0"/>
              <a:t>(</a:t>
            </a:r>
            <a:r>
              <a:rPr lang="ko-KR" altLang="en-US" dirty="0"/>
              <a:t>償却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보상하여 갚아주다</a:t>
            </a:r>
            <a:r>
              <a:rPr lang="en-US" altLang="ko-KR" dirty="0"/>
              <a:t>’</a:t>
            </a:r>
            <a:r>
              <a:rPr lang="ko-KR" altLang="en-US" dirty="0"/>
              <a:t>라는 뜻</a:t>
            </a:r>
          </a:p>
          <a:p>
            <a:r>
              <a:rPr lang="ko-KR" altLang="en-US" sz="2400" dirty="0"/>
              <a:t>일반적으로 알고리즘의 수행 시간은 </a:t>
            </a:r>
            <a:r>
              <a:rPr lang="ko-KR" altLang="en-US" sz="2400" dirty="0">
                <a:solidFill>
                  <a:srgbClr val="00B0F0"/>
                </a:solidFill>
              </a:rPr>
              <a:t>최악 경우 분석</a:t>
            </a:r>
            <a:r>
              <a:rPr lang="ko-KR" altLang="en-US" sz="2400" dirty="0"/>
              <a:t>으로 표현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B9A746-704F-4C52-AB28-AFF073093B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372E2B3-58CA-48C7-9BDF-257700212EED}" type="slidenum">
              <a:rPr lang="en-US" altLang="ko-KR" sz="1200">
                <a:latin typeface="Tahoma" panose="020B0604030504040204" pitchFamily="34" charset="0"/>
              </a:rPr>
              <a:pPr/>
              <a:t>19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3B8AC-B2FE-49F5-9670-E3B55E5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A485-D841-401B-9DDF-DBA19757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28801"/>
            <a:ext cx="7772400" cy="47512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2.1 </a:t>
            </a:r>
            <a:r>
              <a:rPr lang="ko-KR" altLang="en-US" dirty="0"/>
              <a:t>알고리즘이란</a:t>
            </a:r>
          </a:p>
          <a:p>
            <a:pPr marL="0" indent="0">
              <a:buNone/>
            </a:pPr>
            <a:r>
              <a:rPr lang="en-US" altLang="ko-KR" dirty="0"/>
              <a:t>2.2 </a:t>
            </a:r>
            <a:r>
              <a:rPr lang="ko-KR" altLang="en-US" dirty="0"/>
              <a:t>최초의 알고리즘</a:t>
            </a:r>
          </a:p>
          <a:p>
            <a:pPr marL="0" indent="0">
              <a:buNone/>
            </a:pPr>
            <a:r>
              <a:rPr lang="en-US" altLang="ko-KR" dirty="0"/>
              <a:t>2.3 </a:t>
            </a:r>
            <a:r>
              <a:rPr lang="ko-KR" altLang="en-US" dirty="0"/>
              <a:t>알고리즘의 표현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2.4 </a:t>
            </a:r>
            <a:r>
              <a:rPr lang="ko-KR" altLang="en-US" dirty="0"/>
              <a:t>알고리즘의 분류</a:t>
            </a:r>
          </a:p>
          <a:p>
            <a:pPr marL="0" indent="0">
              <a:buNone/>
            </a:pPr>
            <a:r>
              <a:rPr lang="en-US" altLang="ko-KR" dirty="0"/>
              <a:t>2.5 </a:t>
            </a:r>
            <a:r>
              <a:rPr lang="ko-KR" altLang="en-US" dirty="0"/>
              <a:t>알고리즘의 효율성 표현</a:t>
            </a:r>
          </a:p>
          <a:p>
            <a:pPr marL="0" indent="0">
              <a:buNone/>
            </a:pPr>
            <a:r>
              <a:rPr lang="en-US" altLang="ko-KR" dirty="0"/>
              <a:t>2.6 </a:t>
            </a:r>
            <a:r>
              <a:rPr lang="ko-KR" altLang="en-US" dirty="0"/>
              <a:t>복잡도의 </a:t>
            </a:r>
            <a:r>
              <a:rPr lang="ko-KR" altLang="en-US" dirty="0" err="1"/>
              <a:t>점근적</a:t>
            </a:r>
            <a:r>
              <a:rPr lang="ko-KR" altLang="en-US" dirty="0"/>
              <a:t> 표기</a:t>
            </a:r>
          </a:p>
          <a:p>
            <a:pPr marL="0" indent="0">
              <a:buNone/>
            </a:pPr>
            <a:r>
              <a:rPr lang="en-US" altLang="ko-KR"/>
              <a:t>2.7 </a:t>
            </a:r>
            <a:r>
              <a:rPr lang="ko-KR" altLang="en-US" dirty="0"/>
              <a:t>왜 효율적인 알고리즘이 필요한가</a:t>
            </a:r>
            <a:r>
              <a:rPr lang="en-US" altLang="ko-KR" dirty="0"/>
              <a:t>?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24BEF-A40D-4220-948C-21803440D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49F2DEC-EC42-4636-8D02-31596CFDBC9E}" type="slidenum">
              <a:rPr lang="en-US" altLang="ko-KR" smtClean="0"/>
              <a:pPr/>
              <a:t>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9409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06F589E8-F106-4BC3-A67D-88D5A0B89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등교 시간 분석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CB166CDE-F453-4070-93BC-C998235F18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집에서 지하철역까지 </a:t>
            </a:r>
            <a:r>
              <a:rPr lang="en-US" altLang="ko-KR" sz="2400" dirty="0"/>
              <a:t>6</a:t>
            </a:r>
            <a:r>
              <a:rPr lang="ko-KR" altLang="en-US" sz="2400" dirty="0"/>
              <a:t>분</a:t>
            </a:r>
            <a:r>
              <a:rPr lang="en-US" altLang="ko-KR" sz="2400" dirty="0"/>
              <a:t>, </a:t>
            </a:r>
            <a:r>
              <a:rPr lang="ko-KR" altLang="en-US" sz="2400" dirty="0"/>
              <a:t>지하철을 타면 학교까지 </a:t>
            </a:r>
            <a:r>
              <a:rPr lang="en-US" altLang="ko-KR" sz="2400" dirty="0"/>
              <a:t>20</a:t>
            </a:r>
            <a:r>
              <a:rPr lang="ko-KR" altLang="en-US" sz="2400" dirty="0"/>
              <a:t>분</a:t>
            </a:r>
            <a:r>
              <a:rPr lang="en-US" altLang="ko-KR" sz="2400" dirty="0"/>
              <a:t>, </a:t>
            </a:r>
            <a:r>
              <a:rPr lang="ko-KR" altLang="en-US" sz="2400" dirty="0"/>
              <a:t>강의실까지 걸어서 </a:t>
            </a:r>
            <a:r>
              <a:rPr lang="en-US" altLang="ko-KR" sz="2400" dirty="0"/>
              <a:t>10</a:t>
            </a:r>
            <a:r>
              <a:rPr lang="ko-KR" altLang="en-US" sz="2400" dirty="0"/>
              <a:t>분 걸린다</a:t>
            </a:r>
            <a:r>
              <a:rPr lang="en-US" altLang="ko-KR" sz="2400" dirty="0"/>
              <a:t>.</a:t>
            </a:r>
          </a:p>
          <a:p>
            <a:pPr lvl="4"/>
            <a:endParaRPr lang="en-US" altLang="ko-KR" sz="1400" dirty="0"/>
          </a:p>
          <a:p>
            <a:r>
              <a:rPr lang="ko-KR" altLang="en-US" sz="2400" dirty="0"/>
              <a:t>최선 경우</a:t>
            </a:r>
            <a:endParaRPr lang="en-US" altLang="ko-KR" sz="2400" dirty="0"/>
          </a:p>
          <a:p>
            <a:pPr lvl="1"/>
            <a:r>
              <a:rPr lang="ko-KR" altLang="en-US" dirty="0"/>
              <a:t>집을 나와서 </a:t>
            </a:r>
            <a:r>
              <a:rPr lang="en-US" altLang="ko-KR" dirty="0"/>
              <a:t>6</a:t>
            </a:r>
            <a:r>
              <a:rPr lang="ko-KR" altLang="en-US" dirty="0"/>
              <a:t>분 후 지하철역에 도착하고</a:t>
            </a:r>
            <a:r>
              <a:rPr lang="en-US" altLang="ko-KR" dirty="0"/>
              <a:t>, </a:t>
            </a:r>
            <a:r>
              <a:rPr lang="ko-KR" altLang="en-US" dirty="0"/>
              <a:t>운이 좋게 바로 열차를 탄 경우를 의미</a:t>
            </a:r>
            <a:endParaRPr lang="en-US" altLang="ko-KR" dirty="0"/>
          </a:p>
          <a:p>
            <a:pPr lvl="1"/>
            <a:r>
              <a:rPr lang="ko-KR" altLang="en-US" dirty="0"/>
              <a:t>최선 경우 시간은 </a:t>
            </a:r>
            <a:r>
              <a:rPr lang="en-US" altLang="ko-KR" dirty="0"/>
              <a:t>6 + 20 + 10 = 36</a:t>
            </a:r>
            <a:r>
              <a:rPr lang="ko-KR" altLang="en-US" dirty="0"/>
              <a:t>분</a:t>
            </a:r>
            <a:endParaRPr lang="en-US" altLang="ko-KR" dirty="0"/>
          </a:p>
          <a:p>
            <a:pPr lvl="4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22060-165D-44EC-B331-4090DC5B9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8AE6621-F5BE-497C-ABAD-7E1D38CD266A}" type="slidenum">
              <a:rPr lang="en-US" altLang="ko-KR" sz="1200">
                <a:latin typeface="Tahoma" panose="020B0604030504040204" pitchFamily="34" charset="0"/>
              </a:rPr>
              <a:pPr/>
              <a:t>20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2533" name="_x185811672" descr="EMB000011c46355">
            <a:extLst>
              <a:ext uri="{FF2B5EF4-FFF2-40B4-BE49-F238E27FC236}">
                <a16:creationId xmlns:a16="http://schemas.microsoft.com/office/drawing/2014/main" id="{DEEBC02E-FA79-4604-8374-E1C2DE2E1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4869161"/>
            <a:ext cx="6186710" cy="138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E0412284-8D26-4061-9804-E0D66B823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등교 시간 분석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52B5A875-4CC3-4CBC-AF94-228F4053D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270472"/>
            <a:ext cx="7772400" cy="5111279"/>
          </a:xfrm>
        </p:spPr>
        <p:txBody>
          <a:bodyPr/>
          <a:lstStyle/>
          <a:p>
            <a:r>
              <a:rPr lang="ko-KR" altLang="en-US" dirty="0"/>
              <a:t>최악 경우</a:t>
            </a:r>
            <a:endParaRPr lang="en-US" altLang="ko-KR" dirty="0"/>
          </a:p>
          <a:p>
            <a:pPr lvl="1"/>
            <a:r>
              <a:rPr lang="ko-KR" altLang="en-US" dirty="0"/>
              <a:t>열차에 승차하려는 순간</a:t>
            </a:r>
            <a:r>
              <a:rPr lang="en-US" altLang="ko-KR" dirty="0"/>
              <a:t>, </a:t>
            </a:r>
            <a:r>
              <a:rPr lang="ko-KR" altLang="en-US" dirty="0"/>
              <a:t>열차의 문이 닫혀서 다음 열차를 기다려야 하고 다음 열차가 </a:t>
            </a:r>
            <a:r>
              <a:rPr lang="en-US" altLang="ko-KR" dirty="0">
                <a:solidFill>
                  <a:srgbClr val="00B0F0"/>
                </a:solidFill>
              </a:rPr>
              <a:t>4</a:t>
            </a:r>
            <a:r>
              <a:rPr lang="ko-KR" altLang="en-US" dirty="0"/>
              <a:t>분 후에 도착한다면</a:t>
            </a:r>
            <a:r>
              <a:rPr lang="en-US" altLang="ko-KR" dirty="0"/>
              <a:t>, </a:t>
            </a:r>
            <a:r>
              <a:rPr lang="ko-KR" altLang="en-US" dirty="0"/>
              <a:t>최악 경우는 </a:t>
            </a:r>
            <a:r>
              <a:rPr lang="en-US" altLang="ko-KR" dirty="0"/>
              <a:t>6 + </a:t>
            </a:r>
            <a:r>
              <a:rPr lang="en-US" altLang="ko-KR" dirty="0">
                <a:solidFill>
                  <a:srgbClr val="00B0F0"/>
                </a:solidFill>
              </a:rPr>
              <a:t>4</a:t>
            </a:r>
            <a:r>
              <a:rPr lang="en-US" altLang="ko-KR" dirty="0"/>
              <a:t> + 20 + 10 = 40</a:t>
            </a:r>
            <a:r>
              <a:rPr lang="ko-KR" altLang="en-US" dirty="0"/>
              <a:t>분</a:t>
            </a:r>
            <a:endParaRPr lang="en-US" altLang="ko-KR" dirty="0"/>
          </a:p>
          <a:p>
            <a:pPr lvl="4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22060-165D-44EC-B331-4090DC5B9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6AFF8A5-5627-4D61-925D-BA2EBB5FCBA0}" type="slidenum">
              <a:rPr lang="en-US" altLang="ko-KR" sz="1200">
                <a:latin typeface="Tahoma" panose="020B0604030504040204" pitchFamily="34" charset="0"/>
              </a:rPr>
              <a:pPr/>
              <a:t>21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3557" name="_x185985344" descr="EMB000011c46359">
            <a:extLst>
              <a:ext uri="{FF2B5EF4-FFF2-40B4-BE49-F238E27FC236}">
                <a16:creationId xmlns:a16="http://schemas.microsoft.com/office/drawing/2014/main" id="{20ED61FE-CCA5-4297-89F8-58D68678E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3429001"/>
            <a:ext cx="7416055" cy="260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B19670CD-7354-4E19-9FBF-0C12DD5F6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등교 시간 분석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8E8B1482-6B5F-4007-A191-4DDF7394C2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 경우</a:t>
            </a:r>
            <a:endParaRPr lang="en-US" altLang="ko-KR" dirty="0"/>
          </a:p>
          <a:p>
            <a:pPr lvl="1"/>
            <a:r>
              <a:rPr lang="ko-KR" altLang="en-US" dirty="0"/>
              <a:t>대략 최악과 최선의 중간이라고 가정했을 때</a:t>
            </a:r>
            <a:r>
              <a:rPr lang="en-US" altLang="ko-KR" dirty="0"/>
              <a:t>, 38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22060-165D-44EC-B331-4090DC5B9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147B907-FC35-4625-97E8-B664F89516A5}" type="slidenum">
              <a:rPr lang="en-US" altLang="ko-KR" sz="1200">
                <a:latin typeface="Tahoma" panose="020B0604030504040204" pitchFamily="34" charset="0"/>
              </a:rPr>
              <a:pPr/>
              <a:t>22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4581" name="_x185609944" descr="EMB000011c4635c">
            <a:extLst>
              <a:ext uri="{FF2B5EF4-FFF2-40B4-BE49-F238E27FC236}">
                <a16:creationId xmlns:a16="http://schemas.microsoft.com/office/drawing/2014/main" id="{54FB45F1-DFA9-40F9-889A-8EA7D781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46" y="3329250"/>
            <a:ext cx="6929908" cy="142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1973C168-EC48-4E89-AE44-80F708E71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등교 시간 분석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E42E57B2-81AC-49DF-A4F3-A8C6C8E4E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79156" y="1254688"/>
            <a:ext cx="7772400" cy="511127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err="1"/>
              <a:t>상각</a:t>
            </a:r>
            <a:r>
              <a:rPr lang="ko-KR" altLang="en-US" sz="2400" dirty="0"/>
              <a:t> 분석</a:t>
            </a:r>
            <a:endParaRPr lang="en-US" altLang="ko-KR" sz="2400" dirty="0"/>
          </a:p>
          <a:p>
            <a:pPr lvl="1" algn="just"/>
            <a:r>
              <a:rPr lang="ko-KR" altLang="en-US" sz="2000" dirty="0"/>
              <a:t>단순히 </a:t>
            </a:r>
            <a:r>
              <a:rPr lang="en-US" altLang="ko-KR" sz="2000" dirty="0"/>
              <a:t>1</a:t>
            </a:r>
            <a:r>
              <a:rPr lang="ko-KR" altLang="en-US" sz="2000" dirty="0"/>
              <a:t>회의 등교 시간을 분석하는 것이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한 학기 동안의 등교 시간을 분석해본다는 점에서 그 의미를 가짐</a:t>
            </a:r>
            <a:endParaRPr lang="en-US" altLang="ko-KR" sz="2000" dirty="0"/>
          </a:p>
          <a:p>
            <a:pPr lvl="1" algn="just"/>
            <a:r>
              <a:rPr lang="ko-KR" altLang="en-US" sz="2000" dirty="0"/>
              <a:t>한 학기 동안 </a:t>
            </a:r>
            <a:r>
              <a:rPr lang="en-US" altLang="ko-KR" sz="2000" dirty="0"/>
              <a:t>100</a:t>
            </a:r>
            <a:r>
              <a:rPr lang="ko-KR" altLang="en-US" sz="2000" dirty="0"/>
              <a:t>번 학교에 갔는데 대부분은 지하철을 이용하지만 실제로 </a:t>
            </a:r>
            <a:r>
              <a:rPr lang="ko-KR" altLang="en-US" sz="2000" dirty="0">
                <a:solidFill>
                  <a:srgbClr val="00B0F0"/>
                </a:solidFill>
              </a:rPr>
              <a:t>지하철보다 시간이 오래 걸리지만 버스를 타고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가끔</a:t>
            </a:r>
            <a:r>
              <a:rPr lang="ko-KR" altLang="en-US" sz="2000" dirty="0"/>
              <a:t> 학교에 갈 때도 있다면</a:t>
            </a:r>
            <a:endParaRPr lang="en-US" altLang="ko-KR" sz="2000" dirty="0"/>
          </a:p>
          <a:p>
            <a:pPr lvl="1" algn="just"/>
            <a:r>
              <a:rPr lang="ko-KR" altLang="en-US" sz="2000" dirty="0"/>
              <a:t>최악 경우 분석은 버스를 타고 등교하는 시간이 </a:t>
            </a:r>
            <a:r>
              <a:rPr lang="en-US" altLang="ko-KR" sz="2000" dirty="0"/>
              <a:t>60</a:t>
            </a:r>
            <a:r>
              <a:rPr lang="ko-KR" altLang="en-US" sz="2000" dirty="0"/>
              <a:t>분이라면</a:t>
            </a:r>
            <a:r>
              <a:rPr lang="en-US" altLang="ko-KR" sz="2000" dirty="0"/>
              <a:t> 60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sz="2000" dirty="0"/>
              <a:t>100 = 6,000</a:t>
            </a:r>
            <a:r>
              <a:rPr lang="ko-KR" altLang="en-US" sz="2000" dirty="0"/>
              <a:t>분을 넘지 않는 것으로 표현</a:t>
            </a:r>
            <a:endParaRPr lang="en-US" altLang="ko-KR" sz="2000" dirty="0"/>
          </a:p>
          <a:p>
            <a:pPr lvl="1" algn="just"/>
            <a:r>
              <a:rPr lang="ko-KR" altLang="en-US" sz="2000" dirty="0" err="1"/>
              <a:t>상각</a:t>
            </a:r>
            <a:r>
              <a:rPr lang="ko-KR" altLang="en-US" sz="2000" dirty="0"/>
              <a:t> 분석은 한 학기 동안 학교에 가는데 소요된 시간을 모두 합해서 학교에 간 횟수인 </a:t>
            </a:r>
            <a:r>
              <a:rPr lang="en-US" altLang="ko-KR" sz="2000" dirty="0"/>
              <a:t>100</a:t>
            </a:r>
            <a:r>
              <a:rPr lang="ko-KR" altLang="en-US" sz="2000" dirty="0"/>
              <a:t>으로 나눈 값을 </a:t>
            </a:r>
            <a:r>
              <a:rPr lang="en-US" altLang="ko-KR" sz="2000" dirty="0"/>
              <a:t>1</a:t>
            </a:r>
            <a:r>
              <a:rPr lang="ko-KR" altLang="en-US" sz="2000" dirty="0"/>
              <a:t>회 등교 시간으로 분석</a:t>
            </a:r>
            <a:endParaRPr lang="en-US" altLang="ko-KR" sz="2000" dirty="0"/>
          </a:p>
          <a:p>
            <a:pPr lvl="1" algn="just"/>
            <a:r>
              <a:rPr lang="ko-KR" altLang="en-US" sz="2000" dirty="0"/>
              <a:t>대표적인 분석 예제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크러스컬</a:t>
            </a:r>
            <a:r>
              <a:rPr lang="en-US" altLang="ko-KR" sz="2000" dirty="0"/>
              <a:t>(Kruskal)</a:t>
            </a:r>
            <a:r>
              <a:rPr lang="ko-KR" altLang="en-US" sz="2000" dirty="0"/>
              <a:t>의 최소 신장 트리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E7D4FE-7A95-4FB2-ACC6-B1FA6FF15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F905CEC-A506-4313-B95F-285DAF0EC465}" type="slidenum">
              <a:rPr lang="en-US" altLang="ko-KR" sz="1200">
                <a:latin typeface="Tahoma" panose="020B0604030504040204" pitchFamily="34" charset="0"/>
              </a:rPr>
              <a:pPr/>
              <a:t>23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1CDA1BF7-5B75-4CF1-BDD9-DF2CF9D09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2.6 </a:t>
            </a:r>
            <a:r>
              <a:rPr lang="ko-KR" altLang="en-US"/>
              <a:t>복잡도의 점근적 표기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30D40D2A-533A-4ACC-87B9-4153C7F15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시간 복잡도는 입력 크기에 대한 함수로 표기</a:t>
            </a:r>
            <a:endParaRPr lang="en-US" altLang="ko-KR" sz="2400" dirty="0"/>
          </a:p>
          <a:p>
            <a:pPr lvl="1"/>
            <a:r>
              <a:rPr lang="ko-KR" altLang="en-US" dirty="0"/>
              <a:t>함수는 여러 개의 항을 가지는 다항식</a:t>
            </a:r>
            <a:endParaRPr lang="en-US" altLang="ko-KR" dirty="0"/>
          </a:p>
          <a:p>
            <a:pPr lvl="1"/>
            <a:r>
              <a:rPr lang="ko-KR" altLang="en-US" dirty="0"/>
              <a:t>이를 입력의 크기에 대한 함수로 표현하기 위해 </a:t>
            </a:r>
            <a:r>
              <a:rPr lang="ko-KR" altLang="en-US" dirty="0" err="1">
                <a:solidFill>
                  <a:srgbClr val="00B0F0"/>
                </a:solidFill>
              </a:rPr>
              <a:t>점근적</a:t>
            </a:r>
            <a:r>
              <a:rPr lang="ko-KR" altLang="en-US" dirty="0">
                <a:solidFill>
                  <a:srgbClr val="00B0F0"/>
                </a:solidFill>
              </a:rPr>
              <a:t> 표기</a:t>
            </a:r>
            <a:r>
              <a:rPr lang="en-US" altLang="ko-KR" dirty="0">
                <a:solidFill>
                  <a:srgbClr val="00B0F0"/>
                </a:solidFill>
              </a:rPr>
              <a:t>(Asymptotic Notation)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endParaRPr lang="en-US" altLang="ko-KR" sz="2000" dirty="0"/>
          </a:p>
          <a:p>
            <a:r>
              <a:rPr lang="ko-KR" altLang="en-US" sz="2400" dirty="0" err="1"/>
              <a:t>점근적</a:t>
            </a:r>
            <a:r>
              <a:rPr lang="ko-KR" altLang="en-US" sz="2400" dirty="0"/>
              <a:t> 표기</a:t>
            </a:r>
            <a:endParaRPr lang="en-US" altLang="ko-KR" sz="2400" dirty="0"/>
          </a:p>
          <a:p>
            <a:pPr lvl="1"/>
            <a:r>
              <a:rPr lang="ko-KR" altLang="en-US" dirty="0"/>
              <a:t>입력 크기 </a:t>
            </a:r>
            <a:r>
              <a:rPr lang="en-US" altLang="ko-KR" dirty="0"/>
              <a:t>n</a:t>
            </a:r>
            <a:r>
              <a:rPr lang="ko-KR" altLang="en-US" dirty="0"/>
              <a:t>이 무한대로 커질 때의 복잡도를 간단히 표현하기 위해 사용하는 표기법</a:t>
            </a:r>
            <a:endParaRPr lang="en-US" altLang="ko-KR" dirty="0"/>
          </a:p>
          <a:p>
            <a:pPr lvl="1"/>
            <a:r>
              <a:rPr lang="el-GR" altLang="ko-KR" dirty="0">
                <a:latin typeface="새굴림" panose="02030600000101010101" pitchFamily="18" charset="-127"/>
              </a:rPr>
              <a:t>Ο</a:t>
            </a:r>
            <a:r>
              <a:rPr lang="en-US" altLang="ko-KR" dirty="0"/>
              <a:t>(Big-Oh)-</a:t>
            </a:r>
            <a:r>
              <a:rPr lang="ko-KR" altLang="en-US" dirty="0"/>
              <a:t>표기</a:t>
            </a:r>
            <a:endParaRPr lang="en-US" altLang="ko-KR" dirty="0"/>
          </a:p>
          <a:p>
            <a:pPr lvl="1"/>
            <a:r>
              <a:rPr lang="en-US" altLang="ko-KR" dirty="0"/>
              <a:t>Ω(Big-Omega)-</a:t>
            </a:r>
            <a:r>
              <a:rPr lang="ko-KR" altLang="en-US" dirty="0"/>
              <a:t>표기</a:t>
            </a:r>
            <a:endParaRPr lang="en-US" altLang="ko-KR" dirty="0"/>
          </a:p>
          <a:p>
            <a:pPr lvl="1"/>
            <a:r>
              <a:rPr lang="el-GR" altLang="ko-KR" dirty="0">
                <a:latin typeface="새굴림" panose="02030600000101010101" pitchFamily="18" charset="-127"/>
              </a:rPr>
              <a:t>Θ</a:t>
            </a:r>
            <a:r>
              <a:rPr lang="en-US" altLang="ko-KR" dirty="0"/>
              <a:t>(Theta)-</a:t>
            </a:r>
            <a:r>
              <a:rPr lang="ko-KR" altLang="en-US" dirty="0"/>
              <a:t>표기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EACAA-DCEC-4A53-96DB-58163DFD4D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B6F59A0-F786-401C-A3D6-F688A3C6AEF2}" type="slidenum">
              <a:rPr lang="en-US" altLang="ko-KR" sz="1200">
                <a:latin typeface="Tahoma" panose="020B0604030504040204" pitchFamily="34" charset="0"/>
              </a:rPr>
              <a:pPr/>
              <a:t>24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6BC19135-AAFE-4385-B6A3-7AD41777B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O(Big-Oh)-</a:t>
            </a:r>
            <a:r>
              <a:rPr lang="ko-KR" altLang="en-US"/>
              <a:t>표기</a:t>
            </a:r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87FA1A59-FE02-4D29-998E-5C5339A27F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273161"/>
            <a:ext cx="7772400" cy="511127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O-</a:t>
            </a:r>
            <a:r>
              <a:rPr lang="ko-KR" altLang="en-US" dirty="0"/>
              <a:t>표기의 정의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n ≥ n</a:t>
            </a:r>
            <a:r>
              <a:rPr lang="en-US" altLang="ko-KR" baseline="-25000" dirty="0"/>
              <a:t>0</a:t>
            </a:r>
            <a:r>
              <a:rPr lang="ko-KR" altLang="en-US" dirty="0"/>
              <a:t>에 대해서</a:t>
            </a:r>
            <a:r>
              <a:rPr lang="en-US" altLang="ko-KR" dirty="0"/>
              <a:t> f(n) ≤ cg(n)</a:t>
            </a:r>
            <a:r>
              <a:rPr lang="ko-KR" altLang="en-US" dirty="0"/>
              <a:t>이 성립하는 양의 상수 </a:t>
            </a:r>
            <a:r>
              <a:rPr lang="en-US" altLang="ko-KR" dirty="0"/>
              <a:t>c</a:t>
            </a:r>
            <a:r>
              <a:rPr lang="ko-KR" altLang="en-US" dirty="0"/>
              <a:t>와 </a:t>
            </a:r>
            <a:r>
              <a:rPr lang="en-US" altLang="ko-KR" dirty="0"/>
              <a:t>n</a:t>
            </a:r>
            <a:r>
              <a:rPr lang="en-US" altLang="ko-KR" baseline="-25000" dirty="0"/>
              <a:t>0</a:t>
            </a:r>
            <a:r>
              <a:rPr lang="ko-KR" altLang="en-US" dirty="0"/>
              <a:t>가 존재하면</a:t>
            </a:r>
            <a:r>
              <a:rPr lang="en-US" altLang="ko-KR" dirty="0"/>
              <a:t>, f(n) = O(g(n))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O-</a:t>
            </a:r>
            <a:r>
              <a:rPr lang="ko-KR" altLang="en-US" dirty="0"/>
              <a:t>표기의 의미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en-US" altLang="ko-KR" baseline="-25000" dirty="0"/>
              <a:t>0</a:t>
            </a:r>
            <a:r>
              <a:rPr lang="ko-KR" altLang="en-US" dirty="0"/>
              <a:t>와 같거나 큰 모든 </a:t>
            </a:r>
            <a:r>
              <a:rPr lang="en-US" altLang="ko-KR" dirty="0"/>
              <a:t>n (</a:t>
            </a:r>
            <a:r>
              <a:rPr lang="ko-KR" altLang="en-US" dirty="0"/>
              <a:t>즉</a:t>
            </a:r>
            <a:r>
              <a:rPr lang="en-US" altLang="ko-KR" dirty="0"/>
              <a:t>, n</a:t>
            </a:r>
            <a:r>
              <a:rPr lang="en-US" altLang="ko-KR" baseline="-25000" dirty="0"/>
              <a:t>0 </a:t>
            </a:r>
            <a:r>
              <a:rPr lang="ko-KR" altLang="en-US" dirty="0"/>
              <a:t>이후의 모든 </a:t>
            </a:r>
            <a:r>
              <a:rPr lang="en-US" altLang="ko-KR" dirty="0"/>
              <a:t>n)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 </a:t>
            </a:r>
            <a:r>
              <a:rPr lang="en-US" altLang="ko-KR" dirty="0"/>
              <a:t>f(n)</a:t>
            </a:r>
            <a:r>
              <a:rPr lang="ko-KR" altLang="en-US" dirty="0"/>
              <a:t>이</a:t>
            </a:r>
            <a:r>
              <a:rPr lang="en-US" altLang="ko-KR" dirty="0"/>
              <a:t> cg(n)</a:t>
            </a:r>
            <a:r>
              <a:rPr lang="ko-KR" altLang="en-US" dirty="0"/>
              <a:t>보다 크지 않다는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f(n) = O(g(n))</a:t>
            </a:r>
            <a:r>
              <a:rPr lang="ko-KR" altLang="en-US" dirty="0"/>
              <a:t>은 </a:t>
            </a:r>
            <a:r>
              <a:rPr lang="en-US" altLang="ko-KR" dirty="0"/>
              <a:t>n</a:t>
            </a:r>
            <a:r>
              <a:rPr lang="en-US" altLang="ko-KR" baseline="-25000" dirty="0"/>
              <a:t>0 </a:t>
            </a:r>
            <a:r>
              <a:rPr lang="ko-KR" altLang="en-US" dirty="0"/>
              <a:t>보다 큰 모든 </a:t>
            </a:r>
            <a:r>
              <a:rPr lang="en-US" altLang="ko-KR" dirty="0"/>
              <a:t>n </a:t>
            </a:r>
            <a:r>
              <a:rPr lang="ko-KR" altLang="en-US" dirty="0"/>
              <a:t>대해서 </a:t>
            </a:r>
            <a:r>
              <a:rPr lang="en-US" altLang="ko-KR" dirty="0"/>
              <a:t>f(n)</a:t>
            </a:r>
            <a:r>
              <a:rPr lang="ko-KR" altLang="en-US" dirty="0"/>
              <a:t>이 양의 상수를 곱한 </a:t>
            </a:r>
            <a:r>
              <a:rPr lang="en-US" altLang="ko-KR" dirty="0"/>
              <a:t>g(n)</a:t>
            </a:r>
            <a:r>
              <a:rPr lang="ko-KR" altLang="en-US" dirty="0"/>
              <a:t>에 미치지 못한다는 뜻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g(n)</a:t>
            </a:r>
            <a:r>
              <a:rPr lang="ko-KR" altLang="en-US" dirty="0"/>
              <a:t>을 </a:t>
            </a:r>
            <a:r>
              <a:rPr lang="en-US" altLang="ko-KR" dirty="0"/>
              <a:t>f(n)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B0F0"/>
                </a:solidFill>
              </a:rPr>
              <a:t>상한</a:t>
            </a:r>
            <a:r>
              <a:rPr lang="en-US" altLang="ko-KR" dirty="0">
                <a:solidFill>
                  <a:srgbClr val="00B0F0"/>
                </a:solidFill>
              </a:rPr>
              <a:t>(Upper Bound)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8E150-A2CC-4B23-A456-8ABE867D2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22DA3B3-4CF1-41A1-91DB-EC4BACD8B141}" type="slidenum">
              <a:rPr lang="en-US" altLang="ko-KR" sz="1200">
                <a:latin typeface="Tahoma" panose="020B0604030504040204" pitchFamily="34" charset="0"/>
              </a:rPr>
              <a:pPr/>
              <a:t>25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BD0C6060-5A9C-47AD-9D18-A79AAD179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O(Big-Oh)-</a:t>
            </a:r>
            <a:r>
              <a:rPr lang="ko-KR" altLang="en-US" dirty="0"/>
              <a:t>표기</a:t>
            </a:r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8DBC1039-59CF-41A7-9614-4A532DA0B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f(n) = O(g(n))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이 증가함에 따라 </a:t>
            </a:r>
            <a:r>
              <a:rPr lang="en-US" altLang="ko-KR" dirty="0"/>
              <a:t>O(g(n))</a:t>
            </a:r>
            <a:r>
              <a:rPr lang="ko-KR" altLang="en-US" dirty="0"/>
              <a:t>이 </a:t>
            </a:r>
            <a:r>
              <a:rPr lang="ko-KR" altLang="en-US" dirty="0" err="1">
                <a:solidFill>
                  <a:srgbClr val="00B0F0"/>
                </a:solidFill>
              </a:rPr>
              <a:t>점근적</a:t>
            </a:r>
            <a:r>
              <a:rPr lang="ko-KR" altLang="en-US" dirty="0">
                <a:solidFill>
                  <a:srgbClr val="00B0F0"/>
                </a:solidFill>
              </a:rPr>
              <a:t> 상한</a:t>
            </a:r>
            <a:r>
              <a:rPr lang="ko-KR" altLang="en-US" dirty="0"/>
              <a:t>이라는 것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g(n)</a:t>
            </a:r>
            <a:r>
              <a:rPr lang="ko-KR" altLang="en-US" dirty="0"/>
              <a:t>이 </a:t>
            </a:r>
            <a:r>
              <a:rPr lang="en-US" altLang="ko-KR" dirty="0"/>
              <a:t>n</a:t>
            </a:r>
            <a:r>
              <a:rPr lang="en-US" altLang="ko-KR" baseline="-25000" dirty="0"/>
              <a:t>0</a:t>
            </a:r>
            <a:r>
              <a:rPr lang="ko-KR" altLang="en-US" dirty="0"/>
              <a:t>보다 큰 모든 </a:t>
            </a:r>
            <a:r>
              <a:rPr lang="en-US" altLang="ko-KR" dirty="0"/>
              <a:t>n</a:t>
            </a:r>
            <a:r>
              <a:rPr lang="ko-KR" altLang="en-US" dirty="0"/>
              <a:t>에 대해서 항상 </a:t>
            </a:r>
            <a:r>
              <a:rPr lang="en-US" altLang="ko-KR" dirty="0"/>
              <a:t>f(n)</a:t>
            </a:r>
            <a:r>
              <a:rPr lang="ko-KR" altLang="en-US" dirty="0"/>
              <a:t>보다 크다는 것</a:t>
            </a:r>
            <a:r>
              <a:rPr lang="en-US" altLang="ko-KR" dirty="0"/>
              <a:t>)</a:t>
            </a:r>
            <a:r>
              <a:rPr lang="ko-KR" altLang="en-US" dirty="0"/>
              <a:t>을 보여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9FEEB6-E2E7-4EF8-A027-D482759A5F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1775629-808C-4A89-9A36-DC2B7D95FBD8}" type="slidenum">
              <a:rPr lang="en-US" altLang="ko-KR" sz="1200">
                <a:latin typeface="Tahoma" panose="020B0604030504040204" pitchFamily="34" charset="0"/>
              </a:rPr>
              <a:pPr/>
              <a:t>26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43E369-51E7-4F92-B2E6-C46EE55D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3" y="3573016"/>
            <a:ext cx="2973459" cy="27374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580AE9-F991-4D9D-B030-6D08B9AC9704}"/>
              </a:ext>
            </a:extLst>
          </p:cNvPr>
          <p:cNvSpPr/>
          <p:nvPr/>
        </p:nvSpPr>
        <p:spPr>
          <a:xfrm>
            <a:off x="7716880" y="3840368"/>
            <a:ext cx="1691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f(n) = O(g(n))</a:t>
            </a:r>
            <a:endParaRPr lang="en-US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D9CA3FCD-FD83-4C8F-BA1E-1B46AA95B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O(Big-Oh)-</a:t>
            </a:r>
            <a:r>
              <a:rPr lang="ko-KR" altLang="en-US"/>
              <a:t>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D9BD6-6B7B-4546-A0A5-60C14ADC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f(n) = 2n</a:t>
            </a:r>
            <a:r>
              <a:rPr lang="en-US" altLang="ko-KR" baseline="30000" dirty="0"/>
              <a:t>2</a:t>
            </a:r>
            <a:r>
              <a:rPr lang="en-US" altLang="ko-KR" dirty="0"/>
              <a:t> – 8n + 3</a:t>
            </a:r>
          </a:p>
          <a:p>
            <a:pPr lvl="1">
              <a:defRPr/>
            </a:pPr>
            <a:r>
              <a:rPr lang="en-US" altLang="ko-KR" dirty="0"/>
              <a:t>f(n)</a:t>
            </a:r>
            <a:r>
              <a:rPr lang="ko-KR" altLang="en-US" dirty="0"/>
              <a:t>의 </a:t>
            </a:r>
            <a:r>
              <a:rPr lang="en-US" altLang="ko-KR" dirty="0"/>
              <a:t>O-</a:t>
            </a:r>
            <a:r>
              <a:rPr lang="ko-KR" altLang="en-US" dirty="0"/>
              <a:t>표기는</a:t>
            </a:r>
            <a:r>
              <a:rPr lang="ko-KR" altLang="en-US" b="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f(n)</a:t>
            </a:r>
            <a:r>
              <a:rPr lang="ko-KR" altLang="en-US" dirty="0"/>
              <a:t>의 단순화된 표현은 </a:t>
            </a:r>
            <a:r>
              <a:rPr lang="en-US" altLang="ko-KR" dirty="0"/>
              <a:t>n</a:t>
            </a:r>
            <a:r>
              <a:rPr lang="en-US" altLang="ko-KR" baseline="30000" dirty="0"/>
              <a:t>2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단순화된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n</a:t>
            </a:r>
            <a:r>
              <a:rPr lang="en-US" altLang="ko-KR" baseline="30000" dirty="0"/>
              <a:t>2 </a:t>
            </a:r>
            <a:r>
              <a:rPr lang="ko-KR" altLang="en-US" dirty="0"/>
              <a:t>에 임의의 상수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   c</a:t>
            </a:r>
            <a:r>
              <a:rPr lang="ko-KR" altLang="en-US" dirty="0"/>
              <a:t>를 곱한 </a:t>
            </a:r>
            <a:r>
              <a:rPr lang="en-US" altLang="ko-KR" dirty="0"/>
              <a:t>cn</a:t>
            </a:r>
            <a:r>
              <a:rPr lang="en-US" altLang="ko-KR" baseline="30000" dirty="0"/>
              <a:t>2 </a:t>
            </a:r>
            <a:r>
              <a:rPr lang="ko-KR" altLang="en-US" dirty="0"/>
              <a:t>이 </a:t>
            </a:r>
            <a:r>
              <a:rPr lang="en-US" altLang="ko-KR" dirty="0"/>
              <a:t>n</a:t>
            </a:r>
            <a:r>
              <a:rPr lang="ko-KR" altLang="en-US" dirty="0"/>
              <a:t>이 증가함에 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   </a:t>
            </a:r>
            <a:r>
              <a:rPr lang="ko-KR" altLang="en-US" dirty="0"/>
              <a:t>따라 </a:t>
            </a:r>
            <a:r>
              <a:rPr lang="en-US" altLang="ko-KR" dirty="0"/>
              <a:t>f(n)</a:t>
            </a:r>
            <a:r>
              <a:rPr lang="ko-KR" altLang="en-US" dirty="0"/>
              <a:t>의 상한이 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  <a:defRPr/>
            </a:pPr>
            <a:r>
              <a:rPr lang="en-US" altLang="ko-KR" dirty="0"/>
              <a:t>   </a:t>
            </a:r>
            <a:r>
              <a:rPr lang="ko-KR" altLang="en-US" dirty="0"/>
              <a:t>단</a:t>
            </a:r>
            <a:r>
              <a:rPr lang="en-US" altLang="ko-KR" dirty="0"/>
              <a:t>, c &gt; 0.</a:t>
            </a:r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c=5</a:t>
            </a:r>
            <a:r>
              <a:rPr lang="ko-KR" altLang="en-US" dirty="0"/>
              <a:t>일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f(n) = 2n</a:t>
            </a:r>
            <a:r>
              <a:rPr lang="en-US" altLang="ko-KR" baseline="30000" dirty="0"/>
              <a:t>2</a:t>
            </a:r>
            <a:r>
              <a:rPr lang="en-US" altLang="ko-KR" dirty="0"/>
              <a:t>-8n+3</a:t>
            </a:r>
            <a:r>
              <a:rPr lang="ko-KR" altLang="en-US" dirty="0"/>
              <a:t>과 </a:t>
            </a:r>
            <a:r>
              <a:rPr lang="en-US" altLang="ko-KR" dirty="0"/>
              <a:t>5n</a:t>
            </a:r>
            <a:r>
              <a:rPr lang="en-US" altLang="ko-KR" baseline="30000" dirty="0"/>
              <a:t>2</a:t>
            </a:r>
            <a:r>
              <a:rPr lang="ko-KR" altLang="en-US" dirty="0"/>
              <a:t>과의 교차점</a:t>
            </a:r>
            <a:r>
              <a:rPr lang="en-US" altLang="ko-KR" dirty="0"/>
              <a:t>(n</a:t>
            </a:r>
            <a:r>
              <a:rPr lang="en-US" altLang="ko-KR" baseline="-25000" dirty="0"/>
              <a:t>0</a:t>
            </a:r>
            <a:r>
              <a:rPr lang="en-US" altLang="ko-KR" dirty="0"/>
              <a:t>=1/3)</a:t>
            </a:r>
            <a:r>
              <a:rPr lang="ko-KR" altLang="en-US" dirty="0"/>
              <a:t>이 생기는데</a:t>
            </a:r>
            <a:r>
              <a:rPr lang="en-US" altLang="ko-KR" dirty="0"/>
              <a:t>, </a:t>
            </a:r>
            <a:r>
              <a:rPr lang="ko-KR" altLang="en-US" dirty="0"/>
              <a:t>이 교차점 이후 모든 </a:t>
            </a:r>
            <a:r>
              <a:rPr lang="en-US" altLang="ko-KR" dirty="0"/>
              <a:t>n</a:t>
            </a:r>
            <a:r>
              <a:rPr lang="ko-KR" altLang="en-US" dirty="0"/>
              <a:t>에 대해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n</a:t>
            </a:r>
            <a:r>
              <a:rPr lang="ko-KR" altLang="en-US" dirty="0"/>
              <a:t>이 무한대로 증가할 때</a:t>
            </a:r>
            <a:r>
              <a:rPr lang="en-US" altLang="ko-KR" dirty="0"/>
              <a:t>, f(n) = 2n</a:t>
            </a:r>
            <a:r>
              <a:rPr lang="en-US" altLang="ko-KR" baseline="30000" dirty="0"/>
              <a:t>2</a:t>
            </a:r>
            <a:r>
              <a:rPr lang="en-US" altLang="ko-KR" dirty="0"/>
              <a:t>-8n+3</a:t>
            </a:r>
            <a:r>
              <a:rPr lang="ko-KR" altLang="en-US" dirty="0"/>
              <a:t>은 </a:t>
            </a:r>
            <a:r>
              <a:rPr lang="en-US" altLang="ko-KR" dirty="0"/>
              <a:t>5n</a:t>
            </a:r>
            <a:r>
              <a:rPr lang="en-US" altLang="ko-KR" baseline="30000" dirty="0"/>
              <a:t>2</a:t>
            </a:r>
            <a:r>
              <a:rPr lang="ko-KR" altLang="en-US" dirty="0"/>
              <a:t>보다 절대로 커질 수 없다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2n</a:t>
            </a:r>
            <a:r>
              <a:rPr lang="en-US" altLang="ko-KR" baseline="30000" dirty="0"/>
              <a:t>2</a:t>
            </a:r>
            <a:r>
              <a:rPr lang="en-US" altLang="ko-KR" dirty="0"/>
              <a:t>-8n+3</a:t>
            </a:r>
            <a:r>
              <a:rPr lang="ko-KR" altLang="en-US" dirty="0"/>
              <a:t>의 </a:t>
            </a:r>
            <a:r>
              <a:rPr lang="ko-KR" altLang="en-US" dirty="0" err="1"/>
              <a:t>점근적</a:t>
            </a:r>
            <a:r>
              <a:rPr lang="ko-KR" altLang="en-US" dirty="0"/>
              <a:t> 상한이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0A77FE-3342-4F47-9A39-A9CC177D2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A2CB5AF-930B-43A6-9366-3C470F6E7B87}" type="slidenum">
              <a:rPr lang="en-US" altLang="ko-KR" sz="1200">
                <a:latin typeface="Tahoma" panose="020B0604030504040204" pitchFamily="34" charset="0"/>
              </a:rPr>
              <a:pPr/>
              <a:t>27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0945596C-AACE-455F-8BB0-BD6C3123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5" y="1484314"/>
            <a:ext cx="3348038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44D57-B016-4379-BBD1-025FCDB1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O-</a:t>
            </a:r>
            <a:r>
              <a:rPr lang="ko-KR" altLang="en-US" dirty="0"/>
              <a:t>표기법 찾는 간단한 방법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CD9854-BFB8-4798-9F75-92D328CA8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7918ACC2-AEF1-489B-A80A-7BC99092D8CD}" type="slidenum">
              <a:rPr lang="en-US" altLang="ko-KR" smtClean="0"/>
              <a:pPr/>
              <a:t>28</a:t>
            </a:fld>
            <a:r>
              <a:rPr lang="en-US" altLang="ko-KR"/>
              <a:t> -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E769C-4F15-4F3B-913F-7B9C7048651A}"/>
              </a:ext>
            </a:extLst>
          </p:cNvPr>
          <p:cNvSpPr/>
          <p:nvPr/>
        </p:nvSpPr>
        <p:spPr>
          <a:xfrm>
            <a:off x="2208213" y="2370956"/>
            <a:ext cx="7772400" cy="108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eaLnBrk="1" fontAlgn="auto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ko-KR" altLang="en-US" sz="2800" b="1" dirty="0">
                <a:solidFill>
                  <a:srgbClr val="00B0F0"/>
                </a:solidFill>
                <a:latin typeface="Consolas"/>
                <a:ea typeface="함초롬바탕"/>
              </a:rPr>
              <a:t>다항식에서 최고 차수 항만을 취한 뒤</a:t>
            </a:r>
            <a:r>
              <a:rPr kumimoji="0" lang="en-US" altLang="ko-KR" sz="2800" b="1" dirty="0">
                <a:solidFill>
                  <a:srgbClr val="00B0F0"/>
                </a:solidFill>
                <a:latin typeface="함초롬바탕"/>
                <a:ea typeface="함초롬바탕"/>
              </a:rPr>
              <a:t>,</a:t>
            </a:r>
            <a:r>
              <a:rPr kumimoji="0" lang="en-US" altLang="ko-KR" sz="2800" b="1" dirty="0">
                <a:solidFill>
                  <a:srgbClr val="00B0F0"/>
                </a:solidFill>
                <a:latin typeface="Consolas"/>
                <a:ea typeface="함초롬바탕"/>
              </a:rPr>
              <a:t> </a:t>
            </a:r>
            <a:r>
              <a:rPr kumimoji="0" lang="ko-KR" altLang="en-US" sz="2800" b="1" dirty="0">
                <a:solidFill>
                  <a:srgbClr val="00B0F0"/>
                </a:solidFill>
                <a:latin typeface="Consolas"/>
                <a:ea typeface="함초롬바탕"/>
              </a:rPr>
              <a:t>그 항의 계수를 제거</a:t>
            </a:r>
            <a:r>
              <a:rPr kumimoji="0" lang="ko-KR" altLang="en-US" sz="2800" b="1" dirty="0">
                <a:solidFill>
                  <a:prstClr val="black"/>
                </a:solidFill>
                <a:latin typeface="Consolas"/>
                <a:ea typeface="함초롬바탕"/>
              </a:rPr>
              <a:t>하여 </a:t>
            </a:r>
            <a:r>
              <a:rPr kumimoji="0" lang="en-US" altLang="ko-KR" sz="2800" b="1" dirty="0">
                <a:solidFill>
                  <a:prstClr val="black"/>
                </a:solidFill>
                <a:latin typeface="Consolas"/>
                <a:ea typeface="함초롬바탕"/>
              </a:rPr>
              <a:t>g(n)</a:t>
            </a:r>
            <a:r>
              <a:rPr kumimoji="0" lang="ko-KR" altLang="en-US" sz="2800" b="1" dirty="0">
                <a:solidFill>
                  <a:prstClr val="black"/>
                </a:solidFill>
                <a:latin typeface="Consolas"/>
                <a:ea typeface="함초롬바탕"/>
              </a:rPr>
              <a:t>을 정한다</a:t>
            </a:r>
            <a:r>
              <a:rPr kumimoji="0" lang="en-US" altLang="ko-KR" sz="2800" b="1" dirty="0">
                <a:solidFill>
                  <a:prstClr val="black"/>
                </a:solidFill>
                <a:latin typeface="Consolas"/>
                <a:ea typeface="함초롬바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088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E6902F4E-2E02-4D2B-A31A-F3ECEBF1C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/>
              <a:t>Ω(</a:t>
            </a:r>
            <a:r>
              <a:rPr lang="en-US" altLang="ko-KR"/>
              <a:t>Big-Omega)</a:t>
            </a:r>
            <a:r>
              <a:rPr lang="el-GR" altLang="ko-KR"/>
              <a:t>-</a:t>
            </a:r>
            <a:r>
              <a:rPr lang="ko-KR" altLang="en-US"/>
              <a:t>표기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449C5E23-A9F5-44C8-8A6A-DAAE2FEC60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Ω-</a:t>
            </a:r>
            <a:r>
              <a:rPr lang="ko-KR" altLang="en-US" dirty="0"/>
              <a:t>표기의 정의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n ≥ n</a:t>
            </a:r>
            <a:r>
              <a:rPr lang="en-US" altLang="ko-KR" baseline="-25000" dirty="0"/>
              <a:t>0</a:t>
            </a:r>
            <a:r>
              <a:rPr lang="ko-KR" altLang="en-US" dirty="0"/>
              <a:t>에 대해서</a:t>
            </a:r>
            <a:r>
              <a:rPr lang="en-US" altLang="ko-KR" dirty="0"/>
              <a:t> f(n) ≥ cg(n)</a:t>
            </a:r>
            <a:r>
              <a:rPr lang="ko-KR" altLang="en-US" dirty="0"/>
              <a:t>이 성립하는 양의 상수 </a:t>
            </a:r>
            <a:r>
              <a:rPr lang="en-US" altLang="ko-KR" dirty="0"/>
              <a:t>c</a:t>
            </a:r>
            <a:r>
              <a:rPr lang="ko-KR" altLang="en-US" dirty="0"/>
              <a:t>와 </a:t>
            </a:r>
            <a:r>
              <a:rPr lang="en-US" altLang="ko-KR" dirty="0"/>
              <a:t>n</a:t>
            </a:r>
            <a:r>
              <a:rPr lang="en-US" altLang="ko-KR" baseline="-25000" dirty="0"/>
              <a:t>0</a:t>
            </a:r>
            <a:r>
              <a:rPr lang="ko-KR" altLang="en-US" dirty="0"/>
              <a:t>가 존재하면</a:t>
            </a:r>
            <a:r>
              <a:rPr lang="en-US" altLang="ko-KR" dirty="0"/>
              <a:t>, f(n) = Ω(g(n))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Ω-</a:t>
            </a:r>
            <a:r>
              <a:rPr lang="ko-KR" altLang="en-US" dirty="0"/>
              <a:t>표기의 의미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en-US" altLang="ko-KR" baseline="-25000" dirty="0"/>
              <a:t>0 </a:t>
            </a:r>
            <a:r>
              <a:rPr lang="ko-KR" altLang="en-US" dirty="0"/>
              <a:t>보다 큰 모든 </a:t>
            </a:r>
            <a:r>
              <a:rPr lang="en-US" altLang="ko-KR" dirty="0"/>
              <a:t>n </a:t>
            </a:r>
            <a:r>
              <a:rPr lang="ko-KR" altLang="en-US" dirty="0"/>
              <a:t>대해서 </a:t>
            </a:r>
            <a:r>
              <a:rPr lang="en-US" altLang="ko-KR" dirty="0"/>
              <a:t>f(n)</a:t>
            </a:r>
            <a:r>
              <a:rPr lang="ko-KR" altLang="en-US" dirty="0"/>
              <a:t>이</a:t>
            </a:r>
            <a:r>
              <a:rPr lang="en-US" altLang="ko-KR" dirty="0"/>
              <a:t> cg(n)</a:t>
            </a:r>
            <a:r>
              <a:rPr lang="ko-KR" altLang="en-US" dirty="0"/>
              <a:t>보다 작지 않다는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f(n) = Ω(g(n))</a:t>
            </a:r>
            <a:r>
              <a:rPr lang="ko-KR" altLang="en-US" dirty="0"/>
              <a:t>은 양의 상수를 곱한 </a:t>
            </a:r>
            <a:r>
              <a:rPr lang="en-US" altLang="ko-KR" dirty="0"/>
              <a:t>g(n)</a:t>
            </a:r>
            <a:r>
              <a:rPr lang="ko-KR" altLang="en-US" dirty="0"/>
              <a:t>이 </a:t>
            </a:r>
            <a:r>
              <a:rPr lang="en-US" altLang="ko-KR" dirty="0"/>
              <a:t>f(n)</a:t>
            </a:r>
            <a:r>
              <a:rPr lang="ko-KR" altLang="en-US" dirty="0"/>
              <a:t>에 미치지 못한다는 뜻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g(n)</a:t>
            </a:r>
            <a:r>
              <a:rPr lang="ko-KR" altLang="en-US" dirty="0"/>
              <a:t>을 </a:t>
            </a:r>
            <a:r>
              <a:rPr lang="en-US" altLang="ko-KR" dirty="0"/>
              <a:t>f(n)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00B0F0"/>
                </a:solidFill>
              </a:rPr>
              <a:t>하한</a:t>
            </a:r>
            <a:r>
              <a:rPr lang="en-US" altLang="ko-KR" dirty="0">
                <a:solidFill>
                  <a:srgbClr val="00B0F0"/>
                </a:solidFill>
              </a:rPr>
              <a:t>(Lower Bound)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CFC93-A083-4197-9137-EAA6CE775E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164F579-9425-4F21-B88B-7B9BA80098C4}" type="slidenum">
              <a:rPr lang="en-US" altLang="ko-KR" sz="1200">
                <a:latin typeface="Tahoma" panose="020B0604030504040204" pitchFamily="34" charset="0"/>
              </a:rPr>
              <a:pPr/>
              <a:t>29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B2B1EA6D-860F-4338-A7DD-2AABB64B1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알고리즘이란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0902DA07-DE53-4F05-976C-4067B6D71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  <a:endParaRPr lang="en-US" altLang="ko-KR"/>
          </a:p>
          <a:p>
            <a:pPr lvl="1"/>
            <a:r>
              <a:rPr lang="ko-KR" altLang="en-US"/>
              <a:t>문제를 해결하는 단계적 절차 또는 방법</a:t>
            </a:r>
            <a:endParaRPr lang="en-US" altLang="ko-KR"/>
          </a:p>
          <a:p>
            <a:pPr lvl="1"/>
            <a:r>
              <a:rPr lang="ko-KR" altLang="en-US"/>
              <a:t>여기서 주어지는 문제는 컴퓨터를 이용하여 해결할 수 있어야 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알고리즘에는 입력이 주어지고</a:t>
            </a:r>
            <a:r>
              <a:rPr lang="en-US" altLang="ko-KR"/>
              <a:t>, </a:t>
            </a:r>
            <a:r>
              <a:rPr lang="ko-KR" altLang="en-US"/>
              <a:t>알고리즘은 수행한 결과인 해</a:t>
            </a:r>
            <a:r>
              <a:rPr lang="en-US" altLang="ko-KR"/>
              <a:t> (</a:t>
            </a:r>
            <a:r>
              <a:rPr lang="ko-KR" altLang="en-US"/>
              <a:t>또는 답</a:t>
            </a:r>
            <a:r>
              <a:rPr lang="en-US" altLang="ko-KR"/>
              <a:t>)</a:t>
            </a:r>
            <a:r>
              <a:rPr lang="ko-KR" altLang="en-US"/>
              <a:t>를 출력한다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65FA2B-3650-4242-86C9-7B3066FA75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549A7AF-46C4-4B5D-813A-4654B4017A28}" type="slidenum">
              <a:rPr lang="en-US" altLang="ko-KR" sz="1200">
                <a:latin typeface="Tahoma" panose="020B0604030504040204" pitchFamily="34" charset="0"/>
              </a:rPr>
              <a:pPr/>
              <a:t>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125" name="_x185572600" descr="EMB000011c46312">
            <a:extLst>
              <a:ext uri="{FF2B5EF4-FFF2-40B4-BE49-F238E27FC236}">
                <a16:creationId xmlns:a16="http://schemas.microsoft.com/office/drawing/2014/main" id="{F15E4D37-2248-4902-8A4F-E4A4A93F8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4" y="3933826"/>
            <a:ext cx="81311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7F190B-BDC0-47BB-9E70-08B9C8BC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389" y="3429001"/>
            <a:ext cx="3024336" cy="2760239"/>
          </a:xfrm>
          <a:prstGeom prst="rect">
            <a:avLst/>
          </a:prstGeom>
        </p:spPr>
      </p:pic>
      <p:sp>
        <p:nvSpPr>
          <p:cNvPr id="31746" name="제목 1">
            <a:extLst>
              <a:ext uri="{FF2B5EF4-FFF2-40B4-BE49-F238E27FC236}">
                <a16:creationId xmlns:a16="http://schemas.microsoft.com/office/drawing/2014/main" id="{5FC1691B-C7D6-4C78-BDEB-E0B9036E9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/>
              <a:t>Ω(</a:t>
            </a:r>
            <a:r>
              <a:rPr lang="en-US" altLang="ko-KR"/>
              <a:t>Big-Omega)</a:t>
            </a:r>
            <a:r>
              <a:rPr lang="el-GR" altLang="ko-KR"/>
              <a:t>-</a:t>
            </a:r>
            <a:r>
              <a:rPr lang="ko-KR" altLang="en-US"/>
              <a:t>표기</a:t>
            </a:r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6E7F61CD-1CC1-4423-BC7F-8117850B6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f(n) = Ω(g(n))</a:t>
            </a:r>
          </a:p>
          <a:p>
            <a:pPr lvl="1"/>
            <a:r>
              <a:rPr lang="en-US" altLang="ko-KR"/>
              <a:t>n</a:t>
            </a:r>
            <a:r>
              <a:rPr lang="ko-KR" altLang="en-US"/>
              <a:t>이 증가함에 따라 </a:t>
            </a:r>
            <a:r>
              <a:rPr lang="en-US" altLang="ko-KR"/>
              <a:t>Ω(g(n))</a:t>
            </a:r>
            <a:r>
              <a:rPr lang="ko-KR" altLang="en-US"/>
              <a:t>이 점근적 하한이라는 것 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g(n)</a:t>
            </a:r>
            <a:r>
              <a:rPr lang="ko-KR" altLang="en-US"/>
              <a:t>이 </a:t>
            </a:r>
            <a:r>
              <a:rPr lang="en-US" altLang="ko-KR"/>
              <a:t>n</a:t>
            </a:r>
            <a:r>
              <a:rPr lang="en-US" altLang="ko-KR" baseline="-25000"/>
              <a:t>0</a:t>
            </a:r>
            <a:r>
              <a:rPr lang="ko-KR" altLang="en-US"/>
              <a:t>보다 큰 모든 </a:t>
            </a:r>
            <a:r>
              <a:rPr lang="en-US" altLang="ko-KR"/>
              <a:t>n</a:t>
            </a:r>
            <a:r>
              <a:rPr lang="ko-KR" altLang="en-US"/>
              <a:t>에 대해서 항상 </a:t>
            </a:r>
            <a:r>
              <a:rPr lang="en-US" altLang="ko-KR"/>
              <a:t>f(n)</a:t>
            </a:r>
            <a:r>
              <a:rPr lang="ko-KR" altLang="en-US"/>
              <a:t>보다 작다는 것</a:t>
            </a:r>
            <a:r>
              <a:rPr lang="en-US" altLang="ko-KR"/>
              <a:t>)</a:t>
            </a:r>
            <a:r>
              <a:rPr lang="ko-KR" altLang="en-US"/>
              <a:t>을 보여준다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3E05DC-313C-4E74-86B4-360E23584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B5FF27F-BCD2-4AB3-939B-75BA40CB5524}" type="slidenum">
              <a:rPr lang="en-US" altLang="ko-KR" sz="1200">
                <a:latin typeface="Tahoma" panose="020B0604030504040204" pitchFamily="34" charset="0"/>
              </a:rPr>
              <a:pPr/>
              <a:t>30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BA3557-395C-4DC2-8874-DA9D2B841CF8}"/>
              </a:ext>
            </a:extLst>
          </p:cNvPr>
          <p:cNvSpPr/>
          <p:nvPr/>
        </p:nvSpPr>
        <p:spPr>
          <a:xfrm>
            <a:off x="7608169" y="3284984"/>
            <a:ext cx="1691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FF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f(n) = Ω(g(n))</a:t>
            </a:r>
            <a:endParaRPr lang="en-US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DF3F4C6D-B3D3-4F55-A2BC-33DA54FD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/>
              <a:t>Θ(</a:t>
            </a:r>
            <a:r>
              <a:rPr lang="en-US" altLang="ko-KR"/>
              <a:t>Theta)-</a:t>
            </a:r>
            <a:r>
              <a:rPr lang="ko-KR" altLang="en-US"/>
              <a:t>표기</a:t>
            </a:r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66A20B23-56BB-499B-A67E-8D1540E8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238486"/>
            <a:ext cx="7772400" cy="511127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Θ-</a:t>
            </a:r>
            <a:r>
              <a:rPr lang="ko-KR" altLang="en-US" dirty="0"/>
              <a:t>표기의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모든 </a:t>
            </a:r>
            <a:r>
              <a:rPr lang="en-US" altLang="ko-KR" dirty="0"/>
              <a:t>n ≥ n</a:t>
            </a:r>
            <a:r>
              <a:rPr lang="en-US" altLang="ko-KR" baseline="-25000" dirty="0"/>
              <a:t>0</a:t>
            </a:r>
            <a:r>
              <a:rPr lang="ko-KR" altLang="en-US" dirty="0"/>
              <a:t>에 대해서 </a:t>
            </a:r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en-US" altLang="ko-KR" dirty="0"/>
              <a:t>g(n) ≥ f(n) ≥ c</a:t>
            </a:r>
            <a:r>
              <a:rPr lang="en-US" altLang="ko-KR" baseline="-25000" dirty="0"/>
              <a:t>2</a:t>
            </a:r>
            <a:r>
              <a:rPr lang="en-US" altLang="ko-KR" dirty="0"/>
              <a:t>g(n)</a:t>
            </a:r>
            <a:r>
              <a:rPr lang="ko-KR" altLang="en-US" dirty="0"/>
              <a:t>이 성립하는 양의 상수 </a:t>
            </a:r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en-US" altLang="ko-KR" dirty="0"/>
              <a:t>, c</a:t>
            </a:r>
            <a:r>
              <a:rPr lang="en-US" altLang="ko-KR" baseline="-25000" dirty="0"/>
              <a:t>2</a:t>
            </a:r>
            <a:r>
              <a:rPr lang="en-US" altLang="ko-KR" dirty="0"/>
              <a:t>, n</a:t>
            </a:r>
            <a:r>
              <a:rPr lang="en-US" altLang="ko-KR" baseline="-25000" dirty="0"/>
              <a:t>0</a:t>
            </a:r>
            <a:r>
              <a:rPr lang="ko-KR" altLang="en-US" dirty="0"/>
              <a:t>가 존재하면</a:t>
            </a:r>
            <a:r>
              <a:rPr lang="en-US" altLang="ko-KR" dirty="0"/>
              <a:t>, f(n) = Θ(g(n))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Θ-</a:t>
            </a:r>
            <a:r>
              <a:rPr lang="ko-KR" altLang="en-US" dirty="0"/>
              <a:t>표기의 의미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수행시간의</a:t>
            </a:r>
            <a:r>
              <a:rPr lang="en-US" altLang="ko-KR" dirty="0"/>
              <a:t> O-</a:t>
            </a:r>
            <a:r>
              <a:rPr lang="ko-KR" altLang="en-US" dirty="0"/>
              <a:t>표기와 </a:t>
            </a:r>
            <a:r>
              <a:rPr lang="en-US" altLang="ko-KR" dirty="0"/>
              <a:t>Ω-</a:t>
            </a:r>
            <a:r>
              <a:rPr lang="ko-KR" altLang="en-US" dirty="0"/>
              <a:t>표기가 동일한 경우에 사용한다</a:t>
            </a:r>
            <a:r>
              <a:rPr lang="en-US" altLang="ko-KR" dirty="0"/>
              <a:t>. </a:t>
            </a:r>
            <a:r>
              <a:rPr lang="ko-KR" altLang="en-US" dirty="0"/>
              <a:t>즉 동일한 증가율을 의미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2n</a:t>
            </a:r>
            <a:r>
              <a:rPr lang="en-US" altLang="ko-KR" baseline="30000" dirty="0"/>
              <a:t>2</a:t>
            </a:r>
            <a:r>
              <a:rPr lang="en-US" altLang="ko-KR" dirty="0"/>
              <a:t>+3n+5=O(n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과 동시에 </a:t>
            </a:r>
            <a:r>
              <a:rPr lang="en-US" altLang="ko-KR" dirty="0"/>
              <a:t>2n</a:t>
            </a:r>
            <a:r>
              <a:rPr lang="en-US" altLang="ko-KR" baseline="30000" dirty="0"/>
              <a:t>2</a:t>
            </a:r>
            <a:r>
              <a:rPr lang="en-US" altLang="ko-KR" dirty="0"/>
              <a:t>+3n+5=Ω(n</a:t>
            </a:r>
            <a:r>
              <a:rPr lang="en-US" altLang="ko-KR" baseline="30000" dirty="0"/>
              <a:t>2</a:t>
            </a:r>
            <a:r>
              <a:rPr lang="en-US" altLang="ko-KR" dirty="0"/>
              <a:t>) </a:t>
            </a:r>
            <a:r>
              <a:rPr lang="ko-KR" altLang="en-US" dirty="0"/>
              <a:t>이므로</a:t>
            </a:r>
            <a:r>
              <a:rPr lang="en-US" altLang="ko-KR" dirty="0"/>
              <a:t>, 2n</a:t>
            </a:r>
            <a:r>
              <a:rPr lang="en-US" altLang="ko-KR" baseline="30000" dirty="0"/>
              <a:t>2</a:t>
            </a:r>
            <a:r>
              <a:rPr lang="en-US" altLang="ko-KR" dirty="0"/>
              <a:t>+3n+5=Θ(n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Θ(n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n</a:t>
            </a:r>
            <a:r>
              <a:rPr lang="en-US" altLang="ko-KR" baseline="30000" dirty="0"/>
              <a:t>2</a:t>
            </a:r>
            <a:r>
              <a:rPr lang="ko-KR" altLang="en-US" dirty="0"/>
              <a:t>과 </a:t>
            </a:r>
            <a:r>
              <a:rPr lang="en-US" altLang="ko-KR" dirty="0"/>
              <a:t>(2n</a:t>
            </a:r>
            <a:r>
              <a:rPr lang="en-US" altLang="ko-KR" baseline="30000" dirty="0"/>
              <a:t>2</a:t>
            </a:r>
            <a:r>
              <a:rPr lang="en-US" altLang="ko-KR" dirty="0"/>
              <a:t>+3n+5)</a:t>
            </a:r>
            <a:r>
              <a:rPr lang="ko-KR" altLang="en-US" dirty="0"/>
              <a:t>이 </a:t>
            </a:r>
            <a:r>
              <a:rPr lang="ko-KR" altLang="en-US" dirty="0">
                <a:solidFill>
                  <a:srgbClr val="00B0F0"/>
                </a:solidFill>
              </a:rPr>
              <a:t>유사한 증가율을 가지고 있다</a:t>
            </a:r>
            <a:r>
              <a:rPr lang="ko-KR" altLang="en-US" dirty="0"/>
              <a:t>는 뜻</a:t>
            </a:r>
            <a:r>
              <a:rPr lang="en-US" altLang="ko-KR" dirty="0"/>
              <a:t> </a:t>
            </a:r>
          </a:p>
          <a:p>
            <a:pPr lvl="1"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2n</a:t>
            </a:r>
            <a:r>
              <a:rPr lang="en-US" altLang="ko-KR" baseline="30000" dirty="0"/>
              <a:t>2</a:t>
            </a:r>
            <a:r>
              <a:rPr lang="en-US" altLang="ko-KR" dirty="0"/>
              <a:t>+3n+5≠Θ(n</a:t>
            </a:r>
            <a:r>
              <a:rPr lang="en-US" altLang="ko-KR" baseline="30000" dirty="0"/>
              <a:t>3</a:t>
            </a:r>
            <a:r>
              <a:rPr lang="en-US" altLang="ko-KR" dirty="0"/>
              <a:t>) </a:t>
            </a:r>
            <a:r>
              <a:rPr lang="ko-KR" altLang="en-US" dirty="0"/>
              <a:t>이고</a:t>
            </a:r>
            <a:r>
              <a:rPr lang="en-US" altLang="ko-KR" dirty="0"/>
              <a:t>, 2n</a:t>
            </a:r>
            <a:r>
              <a:rPr lang="en-US" altLang="ko-KR" baseline="30000" dirty="0"/>
              <a:t>2</a:t>
            </a:r>
            <a:r>
              <a:rPr lang="en-US" altLang="ko-KR" dirty="0"/>
              <a:t>+3n+5≠Θ(n)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D8238-040B-4B80-8B27-2FCF1CB4ED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5D6D2AD-73BF-4DAF-9C93-798A84DA95B2}" type="slidenum">
              <a:rPr lang="en-US" altLang="ko-KR" sz="1200">
                <a:latin typeface="Tahoma" panose="020B0604030504040204" pitchFamily="34" charset="0"/>
              </a:rPr>
              <a:pPr/>
              <a:t>31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338A6D86-67DB-4176-9256-D19ED322B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/>
              <a:t>Θ(</a:t>
            </a:r>
            <a:r>
              <a:rPr lang="en-US" altLang="ko-KR"/>
              <a:t>Theta)-</a:t>
            </a:r>
            <a:r>
              <a:rPr lang="ko-KR" altLang="en-US"/>
              <a:t>표기</a:t>
            </a:r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E43F5DAB-0D87-42F0-B389-BCD8ECE95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f(n)=</a:t>
            </a:r>
            <a:r>
              <a:rPr lang="el-GR" altLang="ko-KR"/>
              <a:t>Θ(</a:t>
            </a:r>
            <a:r>
              <a:rPr lang="en-US" altLang="ko-KR"/>
              <a:t>g(n))</a:t>
            </a:r>
          </a:p>
          <a:p>
            <a:pPr lvl="1"/>
            <a:r>
              <a:rPr lang="en-US" altLang="ko-KR"/>
              <a:t>n</a:t>
            </a:r>
            <a:r>
              <a:rPr lang="en-US" altLang="ko-KR" baseline="-25000"/>
              <a:t>0</a:t>
            </a:r>
            <a:r>
              <a:rPr lang="ko-KR" altLang="en-US"/>
              <a:t>보다 큰 모든 </a:t>
            </a:r>
            <a:r>
              <a:rPr lang="en-US" altLang="ko-KR"/>
              <a:t>n</a:t>
            </a:r>
            <a:r>
              <a:rPr lang="ko-KR" altLang="en-US"/>
              <a:t>에 대해서 </a:t>
            </a:r>
            <a:r>
              <a:rPr lang="en-US" altLang="ko-KR"/>
              <a:t>Θ-</a:t>
            </a:r>
            <a:r>
              <a:rPr lang="ko-KR" altLang="en-US"/>
              <a:t>표기가 상한과 하한을 동시에 만족한다는 것을 보여준다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2B9DD0-2BE8-40A7-9171-9F605E68F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36968D7-6128-44FB-B376-D68C74356D68}" type="slidenum">
              <a:rPr lang="en-US" altLang="ko-KR" sz="1200">
                <a:latin typeface="Tahoma" panose="020B0604030504040204" pitchFamily="34" charset="0"/>
              </a:rPr>
              <a:pPr/>
              <a:t>32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F13664-FB7F-4D57-953E-128E4D487CFF}"/>
              </a:ext>
            </a:extLst>
          </p:cNvPr>
          <p:cNvSpPr/>
          <p:nvPr/>
        </p:nvSpPr>
        <p:spPr>
          <a:xfrm>
            <a:off x="7176120" y="3645024"/>
            <a:ext cx="1622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f(n) = Θ(g(n))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E78F6A-856A-4990-BDF0-C4B0FEC6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3212977"/>
            <a:ext cx="2958680" cy="285606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A6E1BE33-A3E5-4F4C-903C-43B03A73C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O(Big-Oh)-</a:t>
            </a:r>
            <a:r>
              <a:rPr lang="ko-KR" altLang="en-US"/>
              <a:t>표기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D3F3F-B807-4BD5-A1A7-A78E59A7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≥2, 3n+2≤4n 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  3n+2=O(n)</a:t>
            </a:r>
          </a:p>
          <a:p>
            <a:pPr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≥3, 3n+3≤4n 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  3n+3=O(n)</a:t>
            </a:r>
          </a:p>
          <a:p>
            <a:pPr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≥10, 100n+6≤101n 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100n+6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=O(n)</a:t>
            </a:r>
          </a:p>
          <a:p>
            <a:pPr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≥5, 10n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+4n+2≤11n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10n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+4n+2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=O(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≥4, 6*2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+n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≤7*2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 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6*2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+n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=O(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≥2, 3n+3≤3n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 3n+3=O(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≥2, 10n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+4n+2≤10n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10n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+4n+2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=O(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ko-KR" b="0" baseline="30000" dirty="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ko-KR" altLang="en-US" b="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B5DCB-45D0-4CA5-93C5-F730489C88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D03987C-D494-4869-AC08-854AA26541AC}" type="slidenum">
              <a:rPr lang="en-US" altLang="ko-KR" sz="1200">
                <a:latin typeface="Tahoma" panose="020B0604030504040204" pitchFamily="34" charset="0"/>
              </a:rPr>
              <a:pPr/>
              <a:t>33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EE4ECC1A-5CBB-4A1C-9F60-003608DEE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/>
              <a:t>Ω(</a:t>
            </a:r>
            <a:r>
              <a:rPr lang="en-US" altLang="ko-KR"/>
              <a:t>Big-Omega)</a:t>
            </a:r>
            <a:r>
              <a:rPr lang="el-GR" altLang="ko-KR"/>
              <a:t>-</a:t>
            </a:r>
            <a:r>
              <a:rPr lang="ko-KR" altLang="en-US"/>
              <a:t>표기 예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D9E0B718-8A85-4E26-8D66-9A273892C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</a:t>
            </a:r>
            <a:r>
              <a:rPr lang="en-US" altLang="ko-KR" b="0" dirty="0">
                <a:latin typeface="Consolas" panose="020B0609020204030204" pitchFamily="49" charset="0"/>
              </a:rPr>
              <a:t>1, 3n+2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 </a:t>
            </a:r>
            <a:r>
              <a:rPr lang="en-US" altLang="ko-KR" b="0" dirty="0">
                <a:latin typeface="Consolas" panose="020B0609020204030204" pitchFamily="49" charset="0"/>
              </a:rPr>
              <a:t>3n </a:t>
            </a:r>
            <a:r>
              <a:rPr lang="en-US" altLang="ko-KR" b="0" dirty="0">
                <a:latin typeface="Consolas" panose="020B0609020204030204" pitchFamily="49" charset="0"/>
                <a:sym typeface="Wingdings" panose="05000000000000000000" pitchFamily="2" charset="2"/>
              </a:rPr>
              <a:t> </a:t>
            </a:r>
            <a:r>
              <a:rPr lang="en-US" altLang="ko-KR" b="0" dirty="0">
                <a:latin typeface="Consolas" panose="020B0609020204030204" pitchFamily="49" charset="0"/>
              </a:rPr>
              <a:t>3n+2 =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Ω</a:t>
            </a:r>
            <a:r>
              <a:rPr lang="en-US" altLang="ko-KR" b="0" dirty="0">
                <a:latin typeface="Consolas" panose="020B0609020204030204" pitchFamily="49" charset="0"/>
              </a:rPr>
              <a:t>(n)</a:t>
            </a:r>
          </a:p>
          <a:p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</a:t>
            </a:r>
            <a:r>
              <a:rPr lang="en-US" altLang="ko-KR" b="0" dirty="0">
                <a:latin typeface="Consolas" panose="020B0609020204030204" pitchFamily="49" charset="0"/>
              </a:rPr>
              <a:t>1, 3n+3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 </a:t>
            </a:r>
            <a:r>
              <a:rPr lang="en-US" altLang="ko-KR" b="0" dirty="0">
                <a:latin typeface="Consolas" panose="020B0609020204030204" pitchFamily="49" charset="0"/>
              </a:rPr>
              <a:t>3n </a:t>
            </a:r>
            <a:r>
              <a:rPr lang="en-US" altLang="ko-KR" b="0" dirty="0">
                <a:latin typeface="Consolas" panose="020B0609020204030204" pitchFamily="49" charset="0"/>
                <a:sym typeface="Wingdings" panose="05000000000000000000" pitchFamily="2" charset="2"/>
              </a:rPr>
              <a:t> </a:t>
            </a:r>
            <a:r>
              <a:rPr lang="en-US" altLang="ko-KR" b="0" dirty="0">
                <a:latin typeface="Consolas" panose="020B0609020204030204" pitchFamily="49" charset="0"/>
              </a:rPr>
              <a:t>3n+3 =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Ω</a:t>
            </a:r>
            <a:r>
              <a:rPr lang="en-US" altLang="ko-KR" b="0" dirty="0">
                <a:latin typeface="Consolas" panose="020B0609020204030204" pitchFamily="49" charset="0"/>
              </a:rPr>
              <a:t>(n)</a:t>
            </a:r>
          </a:p>
          <a:p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</a:t>
            </a:r>
            <a:r>
              <a:rPr lang="en-US" altLang="ko-KR" b="0" dirty="0">
                <a:latin typeface="Consolas" panose="020B0609020204030204" pitchFamily="49" charset="0"/>
              </a:rPr>
              <a:t>1, 100n+6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 100</a:t>
            </a:r>
            <a:r>
              <a:rPr lang="en-US" altLang="ko-KR" b="0" dirty="0">
                <a:latin typeface="Consolas" panose="020B0609020204030204" pitchFamily="49" charset="0"/>
              </a:rPr>
              <a:t>n </a:t>
            </a:r>
            <a:r>
              <a:rPr lang="en-US" altLang="ko-KR" b="0" dirty="0">
                <a:latin typeface="Consolas" panose="020B0609020204030204" pitchFamily="49" charset="0"/>
                <a:sym typeface="Wingdings" panose="05000000000000000000" pitchFamily="2" charset="2"/>
              </a:rPr>
              <a:t> 100</a:t>
            </a:r>
            <a:r>
              <a:rPr lang="en-US" altLang="ko-KR" b="0" dirty="0">
                <a:latin typeface="Consolas" panose="020B0609020204030204" pitchFamily="49" charset="0"/>
              </a:rPr>
              <a:t>n+6 =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Ω</a:t>
            </a:r>
            <a:r>
              <a:rPr lang="en-US" altLang="ko-KR" b="0" dirty="0">
                <a:latin typeface="Consolas" panose="020B0609020204030204" pitchFamily="49" charset="0"/>
              </a:rPr>
              <a:t>(n)</a:t>
            </a:r>
          </a:p>
          <a:p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</a:t>
            </a:r>
            <a:r>
              <a:rPr lang="en-US" altLang="ko-KR" b="0" dirty="0">
                <a:latin typeface="Consolas" panose="020B0609020204030204" pitchFamily="49" charset="0"/>
              </a:rPr>
              <a:t>1, 10n</a:t>
            </a:r>
            <a:r>
              <a:rPr lang="en-US" altLang="ko-KR" b="0" baseline="30000" dirty="0"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</a:rPr>
              <a:t>+4n+2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 </a:t>
            </a:r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baseline="30000" dirty="0"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latin typeface="Consolas" panose="020B0609020204030204" pitchFamily="49" charset="0"/>
                <a:sym typeface="Wingdings" panose="05000000000000000000" pitchFamily="2" charset="2"/>
              </a:rPr>
              <a:t> 100</a:t>
            </a:r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baseline="30000" dirty="0"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</a:rPr>
              <a:t>+4n+2 =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Ω</a:t>
            </a:r>
            <a:r>
              <a:rPr lang="en-US" altLang="ko-KR" b="0" dirty="0">
                <a:latin typeface="Consolas" panose="020B0609020204030204" pitchFamily="49" charset="0"/>
              </a:rPr>
              <a:t>(n</a:t>
            </a:r>
            <a:r>
              <a:rPr lang="en-US" altLang="ko-KR" b="0" baseline="30000" dirty="0"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</a:t>
            </a:r>
            <a:r>
              <a:rPr lang="en-US" altLang="ko-KR" b="0" dirty="0">
                <a:latin typeface="Consolas" panose="020B0609020204030204" pitchFamily="49" charset="0"/>
              </a:rPr>
              <a:t>1, 6*2</a:t>
            </a:r>
            <a:r>
              <a:rPr lang="en-US" altLang="ko-KR" b="0" baseline="3000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</a:rPr>
              <a:t>+n</a:t>
            </a:r>
            <a:r>
              <a:rPr lang="en-US" altLang="ko-KR" b="0" baseline="30000" dirty="0"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 2</a:t>
            </a:r>
            <a:r>
              <a:rPr lang="en-US" altLang="ko-KR" b="0" baseline="3000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latin typeface="Consolas" panose="020B0609020204030204" pitchFamily="49" charset="0"/>
                <a:sym typeface="Wingdings" panose="05000000000000000000" pitchFamily="2" charset="2"/>
              </a:rPr>
              <a:t> 6*2</a:t>
            </a:r>
            <a:r>
              <a:rPr lang="en-US" altLang="ko-KR" b="0" baseline="3000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</a:rPr>
              <a:t>+n</a:t>
            </a:r>
            <a:r>
              <a:rPr lang="en-US" altLang="ko-KR" b="0" baseline="30000" dirty="0"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Ω</a:t>
            </a:r>
            <a:r>
              <a:rPr lang="en-US" altLang="ko-KR" b="0" dirty="0">
                <a:latin typeface="Consolas" panose="020B0609020204030204" pitchFamily="49" charset="0"/>
              </a:rPr>
              <a:t>(2</a:t>
            </a:r>
            <a:r>
              <a:rPr lang="en-US" altLang="ko-KR" b="0" baseline="3000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</a:rPr>
              <a:t>)</a:t>
            </a:r>
            <a:endParaRPr lang="ko-KR" altLang="en-US" b="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3766E-5F10-4055-88B3-AC1B72AE6B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7854325-8727-45A1-A3E0-6DFB19A63C3E}" type="slidenum">
              <a:rPr lang="en-US" altLang="ko-KR" sz="1200">
                <a:latin typeface="Tahoma" panose="020B0604030504040204" pitchFamily="34" charset="0"/>
              </a:rPr>
              <a:pPr/>
              <a:t>34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03C94138-DA5A-48B9-8F4C-4A5471150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ko-KR"/>
              <a:t>Θ(</a:t>
            </a:r>
            <a:r>
              <a:rPr lang="en-US" altLang="ko-KR"/>
              <a:t>Theta)-</a:t>
            </a:r>
            <a:r>
              <a:rPr lang="ko-KR" altLang="en-US"/>
              <a:t>표기 예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FDD19E9E-7A74-4646-9890-CF428B5D6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latin typeface="Consolas" panose="020B0609020204030204" pitchFamily="49" charset="0"/>
              </a:rPr>
              <a:t>n 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≥ </a:t>
            </a:r>
            <a:r>
              <a:rPr lang="en-US" altLang="ko-KR" b="0" dirty="0">
                <a:latin typeface="Consolas" panose="020B0609020204030204" pitchFamily="49" charset="0"/>
              </a:rPr>
              <a:t>2, 3n ≤ 3n+2 ≤ 4n </a:t>
            </a:r>
            <a:r>
              <a:rPr lang="en-US" altLang="ko-KR" b="0" dirty="0">
                <a:latin typeface="Consolas" panose="020B0609020204030204" pitchFamily="49" charset="0"/>
                <a:sym typeface="Wingdings" panose="05000000000000000000" pitchFamily="2" charset="2"/>
              </a:rPr>
              <a:t> </a:t>
            </a:r>
            <a:r>
              <a:rPr lang="en-US" altLang="ko-KR" b="0" dirty="0">
                <a:latin typeface="Consolas" panose="020B0609020204030204" pitchFamily="49" charset="0"/>
              </a:rPr>
              <a:t>3n+2 = </a:t>
            </a:r>
            <a:r>
              <a:rPr lang="el-GR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Θ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(n)</a:t>
            </a:r>
          </a:p>
          <a:p>
            <a:pPr lvl="1"/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ko-KR" b="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=3, c</a:t>
            </a:r>
            <a:r>
              <a:rPr lang="en-US" altLang="ko-KR" b="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=4, n</a:t>
            </a:r>
            <a:r>
              <a:rPr lang="en-US" altLang="ko-KR" b="0" baseline="-25000" dirty="0"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=2</a:t>
            </a:r>
          </a:p>
          <a:p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3n+3 = </a:t>
            </a:r>
            <a:r>
              <a:rPr lang="el-GR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Θ</a:t>
            </a:r>
            <a:r>
              <a:rPr lang="en-US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(n)</a:t>
            </a:r>
          </a:p>
          <a:p>
            <a:r>
              <a:rPr lang="en-US" altLang="ko-KR" b="0" dirty="0">
                <a:latin typeface="Consolas" panose="020B0609020204030204" pitchFamily="49" charset="0"/>
              </a:rPr>
              <a:t>10n</a:t>
            </a:r>
            <a:r>
              <a:rPr lang="en-US" altLang="ko-KR" b="0" baseline="30000" dirty="0"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</a:rPr>
              <a:t>+4n+2 = </a:t>
            </a:r>
            <a:r>
              <a:rPr lang="el-GR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Θ</a:t>
            </a:r>
            <a:r>
              <a:rPr lang="en-US" altLang="ko-KR" b="0" dirty="0">
                <a:latin typeface="Consolas" panose="020B0609020204030204" pitchFamily="49" charset="0"/>
              </a:rPr>
              <a:t>(n</a:t>
            </a:r>
            <a:r>
              <a:rPr lang="en-US" altLang="ko-KR" b="0" baseline="30000" dirty="0"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latin typeface="Consolas" panose="020B0609020204030204" pitchFamily="49" charset="0"/>
              </a:rPr>
              <a:t>6*2</a:t>
            </a:r>
            <a:r>
              <a:rPr lang="en-US" altLang="ko-KR" b="0" baseline="3000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</a:rPr>
              <a:t>+n</a:t>
            </a:r>
            <a:r>
              <a:rPr lang="en-US" altLang="ko-KR" b="0" baseline="30000" dirty="0"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latin typeface="Consolas" panose="020B0609020204030204" pitchFamily="49" charset="0"/>
              </a:rPr>
              <a:t> = </a:t>
            </a:r>
            <a:r>
              <a:rPr lang="el-GR" altLang="ko-KR" b="0" dirty="0">
                <a:latin typeface="Consolas" panose="020B0609020204030204" pitchFamily="49" charset="0"/>
                <a:cs typeface="Times New Roman" panose="02020603050405020304" pitchFamily="18" charset="0"/>
              </a:rPr>
              <a:t>Θ</a:t>
            </a:r>
            <a:r>
              <a:rPr lang="en-US" altLang="ko-KR" b="0" dirty="0">
                <a:latin typeface="Consolas" panose="020B0609020204030204" pitchFamily="49" charset="0"/>
              </a:rPr>
              <a:t>(2</a:t>
            </a:r>
            <a:r>
              <a:rPr lang="en-US" altLang="ko-KR" b="0" baseline="30000" dirty="0">
                <a:latin typeface="Consolas" panose="020B0609020204030204" pitchFamily="49" charset="0"/>
              </a:rPr>
              <a:t>n</a:t>
            </a:r>
            <a:r>
              <a:rPr lang="en-US" altLang="ko-KR" b="0" dirty="0">
                <a:latin typeface="Consolas" panose="020B0609020204030204" pitchFamily="49" charset="0"/>
              </a:rPr>
              <a:t>)</a:t>
            </a:r>
            <a:endParaRPr lang="ko-KR" altLang="en-US" b="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94C44-E035-4F5E-B51B-2F21250C6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6880335-1356-4E7F-AA36-E6907B21FA00}" type="slidenum">
              <a:rPr lang="en-US" altLang="ko-KR" sz="1200">
                <a:latin typeface="Tahoma" panose="020B0604030504040204" pitchFamily="34" charset="0"/>
              </a:rPr>
              <a:pPr/>
              <a:t>35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AD37B4C0-415C-4F79-BDD1-1C25A07E7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자주 사용하는 </a:t>
            </a:r>
            <a:r>
              <a:rPr lang="en-US" altLang="ko-KR"/>
              <a:t>O-</a:t>
            </a:r>
            <a:r>
              <a:rPr lang="ko-KR" altLang="en-US"/>
              <a:t>표기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FF3CC0FB-1423-4B07-B539-C5E7B2CA1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O(1) 	</a:t>
            </a:r>
            <a:r>
              <a:rPr lang="ko-KR" altLang="en-US" sz="2400" dirty="0">
                <a:latin typeface="Consolas" panose="020B0609020204030204" pitchFamily="49" charset="0"/>
              </a:rPr>
              <a:t>상수 시간</a:t>
            </a:r>
            <a:r>
              <a:rPr lang="en-US" altLang="ko-KR" sz="2400" dirty="0"/>
              <a:t>(Constant time)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O(</a:t>
            </a:r>
            <a:r>
              <a:rPr lang="en-US" altLang="ko-KR" sz="2400" dirty="0" err="1">
                <a:latin typeface="Consolas" panose="020B0609020204030204" pitchFamily="49" charset="0"/>
              </a:rPr>
              <a:t>logn</a:t>
            </a:r>
            <a:r>
              <a:rPr lang="en-US" altLang="ko-KR" sz="2400" dirty="0">
                <a:latin typeface="Consolas" panose="020B0609020204030204" pitchFamily="49" charset="0"/>
              </a:rPr>
              <a:t>)  </a:t>
            </a:r>
            <a:r>
              <a:rPr lang="ko-KR" altLang="en-US" sz="2400" dirty="0">
                <a:latin typeface="Consolas" panose="020B0609020204030204" pitchFamily="49" charset="0"/>
              </a:rPr>
              <a:t>로그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ko-KR" altLang="en-US" sz="2400" dirty="0">
                <a:latin typeface="Consolas" panose="020B0609020204030204" pitchFamily="49" charset="0"/>
              </a:rPr>
              <a:t>시간</a:t>
            </a:r>
            <a:r>
              <a:rPr lang="en-US" altLang="ko-KR" sz="2400" dirty="0"/>
              <a:t>(Logarithmic time)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O(n) 	</a:t>
            </a:r>
            <a:r>
              <a:rPr lang="ko-KR" altLang="en-US" sz="2400" dirty="0">
                <a:latin typeface="Consolas" panose="020B0609020204030204" pitchFamily="49" charset="0"/>
              </a:rPr>
              <a:t>선형 시간</a:t>
            </a:r>
            <a:r>
              <a:rPr lang="en-US" altLang="ko-KR" sz="2400" dirty="0"/>
              <a:t>(Linear time)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O(</a:t>
            </a:r>
            <a:r>
              <a:rPr lang="en-US" altLang="ko-KR" sz="2400" dirty="0" err="1">
                <a:latin typeface="Consolas" panose="020B0609020204030204" pitchFamily="49" charset="0"/>
              </a:rPr>
              <a:t>nlogn</a:t>
            </a:r>
            <a:r>
              <a:rPr lang="en-US" altLang="ko-KR" sz="2400" dirty="0">
                <a:latin typeface="Consolas" panose="020B0609020204030204" pitchFamily="49" charset="0"/>
              </a:rPr>
              <a:t>)	</a:t>
            </a:r>
            <a:r>
              <a:rPr lang="ko-KR" altLang="en-US" sz="2400" dirty="0">
                <a:latin typeface="Consolas" panose="020B0609020204030204" pitchFamily="49" charset="0"/>
              </a:rPr>
              <a:t>로그 선형 시간</a:t>
            </a:r>
            <a:r>
              <a:rPr lang="en-US" altLang="ko-KR" sz="2400" dirty="0"/>
              <a:t>(Log-linear time)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O(n</a:t>
            </a:r>
            <a:r>
              <a:rPr lang="en-US" altLang="ko-KR" sz="2400" baseline="30000" dirty="0">
                <a:latin typeface="Consolas" panose="020B0609020204030204" pitchFamily="49" charset="0"/>
              </a:rPr>
              <a:t>2</a:t>
            </a:r>
            <a:r>
              <a:rPr lang="en-US" altLang="ko-KR" sz="2400" dirty="0">
                <a:latin typeface="Consolas" panose="020B0609020204030204" pitchFamily="49" charset="0"/>
              </a:rPr>
              <a:t>) 	</a:t>
            </a:r>
            <a:r>
              <a:rPr lang="ko-KR" altLang="en-US" sz="2400" dirty="0">
                <a:latin typeface="Consolas" panose="020B0609020204030204" pitchFamily="49" charset="0"/>
              </a:rPr>
              <a:t>이차 시간</a:t>
            </a:r>
            <a:r>
              <a:rPr lang="en-US" altLang="ko-KR" sz="2400" dirty="0"/>
              <a:t>(Quadratic time)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O(n</a:t>
            </a:r>
            <a:r>
              <a:rPr lang="en-US" altLang="ko-KR" sz="2400" baseline="30000" dirty="0">
                <a:latin typeface="Consolas" panose="020B0609020204030204" pitchFamily="49" charset="0"/>
              </a:rPr>
              <a:t>3</a:t>
            </a:r>
            <a:r>
              <a:rPr lang="en-US" altLang="ko-KR" sz="2400" dirty="0">
                <a:latin typeface="Consolas" panose="020B0609020204030204" pitchFamily="49" charset="0"/>
              </a:rPr>
              <a:t>) 	3</a:t>
            </a:r>
            <a:r>
              <a:rPr lang="ko-KR" altLang="en-US" sz="2400" dirty="0">
                <a:latin typeface="Consolas" panose="020B0609020204030204" pitchFamily="49" charset="0"/>
              </a:rPr>
              <a:t>차 시간</a:t>
            </a:r>
            <a:r>
              <a:rPr lang="en-US" altLang="ko-KR" sz="2400" dirty="0"/>
              <a:t>(Cubic time)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O(</a:t>
            </a:r>
            <a:r>
              <a:rPr lang="en-US" altLang="ko-KR" sz="2400" dirty="0" err="1">
                <a:latin typeface="Consolas" panose="020B0609020204030204" pitchFamily="49" charset="0"/>
              </a:rPr>
              <a:t>n</a:t>
            </a:r>
            <a:r>
              <a:rPr lang="en-US" altLang="ko-KR" sz="2400" baseline="30000" dirty="0" err="1">
                <a:latin typeface="Consolas" panose="020B0609020204030204" pitchFamily="49" charset="0"/>
              </a:rPr>
              <a:t>k</a:t>
            </a:r>
            <a:r>
              <a:rPr lang="en-US" altLang="ko-KR" sz="2400" dirty="0">
                <a:latin typeface="Consolas" panose="020B0609020204030204" pitchFamily="49" charset="0"/>
              </a:rPr>
              <a:t>) 	</a:t>
            </a:r>
            <a:r>
              <a:rPr lang="ko-KR" altLang="en-US" sz="2400" dirty="0">
                <a:latin typeface="Consolas" panose="020B0609020204030204" pitchFamily="49" charset="0"/>
              </a:rPr>
              <a:t>다항식 시간</a:t>
            </a:r>
            <a:r>
              <a:rPr lang="en-US" altLang="ko-KR" sz="2400" dirty="0"/>
              <a:t>(Polynomial time),</a:t>
            </a:r>
            <a:r>
              <a:rPr lang="en-US" altLang="ko-KR" sz="2400" dirty="0">
                <a:latin typeface="Consolas" panose="020B0609020204030204" pitchFamily="49" charset="0"/>
              </a:rPr>
              <a:t> k</a:t>
            </a:r>
            <a:r>
              <a:rPr lang="ko-KR" altLang="en-US" sz="2400" dirty="0">
                <a:latin typeface="Consolas" panose="020B0609020204030204" pitchFamily="49" charset="0"/>
              </a:rPr>
              <a:t>는 상수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O(2</a:t>
            </a:r>
            <a:r>
              <a:rPr lang="en-US" altLang="ko-KR" sz="2400" baseline="30000" dirty="0">
                <a:latin typeface="Consolas" panose="020B0609020204030204" pitchFamily="49" charset="0"/>
              </a:rPr>
              <a:t>n</a:t>
            </a:r>
            <a:r>
              <a:rPr lang="en-US" altLang="ko-KR" sz="2400" dirty="0">
                <a:latin typeface="Consolas" panose="020B0609020204030204" pitchFamily="49" charset="0"/>
              </a:rPr>
              <a:t>) 	</a:t>
            </a:r>
            <a:r>
              <a:rPr lang="ko-KR" altLang="en-US" sz="2400" dirty="0">
                <a:latin typeface="Consolas" panose="020B0609020204030204" pitchFamily="49" charset="0"/>
              </a:rPr>
              <a:t>지수 시간 </a:t>
            </a:r>
            <a:r>
              <a:rPr lang="en-US" altLang="ko-KR" sz="2400" dirty="0"/>
              <a:t>(Exponential time)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758236-0E5E-4D6D-84C0-E7E7912B74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612959B-F722-4F90-8629-328624734477}" type="slidenum">
              <a:rPr lang="en-US" altLang="ko-KR" sz="1200">
                <a:latin typeface="Tahoma" panose="020B0604030504040204" pitchFamily="34" charset="0"/>
              </a:rPr>
              <a:pPr/>
              <a:t>36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9B989FE5-FA68-453A-B4C8-920B4FA2F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O-</a:t>
            </a:r>
            <a:r>
              <a:rPr lang="ko-KR" altLang="en-US"/>
              <a:t>표기의 포함 관계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8985F7-A781-4372-80A7-199D9CE45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B64A22D-B555-4C9C-BBD3-6413C7CEF9C9}" type="slidenum">
              <a:rPr lang="en-US" altLang="ko-KR" sz="1200">
                <a:latin typeface="Tahoma" panose="020B0604030504040204" pitchFamily="34" charset="0"/>
              </a:rPr>
              <a:pPr/>
              <a:t>37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39941" name="TextBox 4">
            <a:extLst>
              <a:ext uri="{FF2B5EF4-FFF2-40B4-BE49-F238E27FC236}">
                <a16:creationId xmlns:a16="http://schemas.microsoft.com/office/drawing/2014/main" id="{F0C6C718-ABB4-4116-A622-8ABB3B18B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0523" y="3955769"/>
            <a:ext cx="234628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2100" 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 baseline="30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+10</a:t>
            </a:r>
            <a:r>
              <a:rPr lang="en-US" altLang="ko-KR" sz="2100" 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+3</a:t>
            </a:r>
          </a:p>
        </p:txBody>
      </p:sp>
      <p:sp>
        <p:nvSpPr>
          <p:cNvPr id="39942" name="TextBox 5">
            <a:extLst>
              <a:ext uri="{FF2B5EF4-FFF2-40B4-BE49-F238E27FC236}">
                <a16:creationId xmlns:a16="http://schemas.microsoft.com/office/drawing/2014/main" id="{8A1C775C-A733-4EC6-83DD-A985B3C4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48" y="4666697"/>
            <a:ext cx="179262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100" 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 baseline="30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</a:t>
            </a:r>
            <a:r>
              <a:rPr lang="en-US" altLang="ko-KR" sz="2100" 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 baseline="30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-10</a:t>
            </a:r>
            <a:r>
              <a:rPr lang="en-US" altLang="ko-KR" sz="2100" 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+3</a:t>
            </a:r>
          </a:p>
        </p:txBody>
      </p:sp>
      <p:sp>
        <p:nvSpPr>
          <p:cNvPr id="39943" name="TextBox 6">
            <a:extLst>
              <a:ext uri="{FF2B5EF4-FFF2-40B4-BE49-F238E27FC236}">
                <a16:creationId xmlns:a16="http://schemas.microsoft.com/office/drawing/2014/main" id="{ADE554AA-C8EA-49C9-A361-F99C104FB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3736" y="5363058"/>
            <a:ext cx="16559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100" 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2100" b="1" i="1" baseline="30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endParaRPr lang="en-US" altLang="ko-KR" sz="210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944" name="TextBox 7">
            <a:extLst>
              <a:ext uri="{FF2B5EF4-FFF2-40B4-BE49-F238E27FC236}">
                <a16:creationId xmlns:a16="http://schemas.microsoft.com/office/drawing/2014/main" id="{97129BE5-34AE-4013-AB8F-2244A7B8A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0913" y="3203488"/>
            <a:ext cx="129594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5</a:t>
            </a:r>
            <a:r>
              <a:rPr lang="en-US" altLang="ko-KR" sz="2100" 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+4</a:t>
            </a:r>
          </a:p>
        </p:txBody>
      </p:sp>
      <p:sp>
        <p:nvSpPr>
          <p:cNvPr id="39945" name="TextBox 8">
            <a:extLst>
              <a:ext uri="{FF2B5EF4-FFF2-40B4-BE49-F238E27FC236}">
                <a16:creationId xmlns:a16="http://schemas.microsoft.com/office/drawing/2014/main" id="{32C65570-1F6D-442D-BBDB-1EE3FB9D4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591" y="1651057"/>
            <a:ext cx="129594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14,  1000</a:t>
            </a:r>
          </a:p>
        </p:txBody>
      </p:sp>
      <p:sp>
        <p:nvSpPr>
          <p:cNvPr id="39946" name="TextBox 9">
            <a:extLst>
              <a:ext uri="{FF2B5EF4-FFF2-40B4-BE49-F238E27FC236}">
                <a16:creationId xmlns:a16="http://schemas.microsoft.com/office/drawing/2014/main" id="{A9F04AF1-04F3-4E7B-9A93-2FE910190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46" y="2331452"/>
            <a:ext cx="129594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3log</a:t>
            </a:r>
            <a:r>
              <a:rPr lang="en-US" altLang="ko-KR" sz="2100" 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+6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53634C3-0AE4-48EB-A2F3-07ED13DA2D87}"/>
              </a:ext>
            </a:extLst>
          </p:cNvPr>
          <p:cNvSpPr/>
          <p:nvPr/>
        </p:nvSpPr>
        <p:spPr bwMode="auto">
          <a:xfrm>
            <a:off x="6534151" y="1651001"/>
            <a:ext cx="257175" cy="468313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8BC679E1-0B2C-4B3E-BD6E-3EC2B35BDE1E}"/>
              </a:ext>
            </a:extLst>
          </p:cNvPr>
          <p:cNvSpPr/>
          <p:nvPr/>
        </p:nvSpPr>
        <p:spPr bwMode="auto">
          <a:xfrm>
            <a:off x="7286626" y="1651000"/>
            <a:ext cx="244475" cy="179863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49561BC8-B531-4A1B-B471-544C5CFC5DB2}"/>
              </a:ext>
            </a:extLst>
          </p:cNvPr>
          <p:cNvSpPr/>
          <p:nvPr/>
        </p:nvSpPr>
        <p:spPr bwMode="auto">
          <a:xfrm>
            <a:off x="5222875" y="1674814"/>
            <a:ext cx="319088" cy="102552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B1ECFE5D-7165-4344-B58A-35AE06F30D07}"/>
              </a:ext>
            </a:extLst>
          </p:cNvPr>
          <p:cNvSpPr/>
          <p:nvPr/>
        </p:nvSpPr>
        <p:spPr bwMode="auto">
          <a:xfrm>
            <a:off x="4243388" y="1630364"/>
            <a:ext cx="317500" cy="269557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F5A698B6-62C2-4C75-8EB5-4CD1B467735D}"/>
              </a:ext>
            </a:extLst>
          </p:cNvPr>
          <p:cNvSpPr/>
          <p:nvPr/>
        </p:nvSpPr>
        <p:spPr bwMode="auto">
          <a:xfrm>
            <a:off x="3370264" y="1630364"/>
            <a:ext cx="319087" cy="4010025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52" name="TextBox 15">
            <a:extLst>
              <a:ext uri="{FF2B5EF4-FFF2-40B4-BE49-F238E27FC236}">
                <a16:creationId xmlns:a16="http://schemas.microsoft.com/office/drawing/2014/main" id="{F368D149-5D7C-431E-AF7D-2E1EAA15B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993" y="3427626"/>
            <a:ext cx="87248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2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O(</a:t>
            </a:r>
            <a:r>
              <a:rPr lang="en-US" altLang="ko-KR" sz="2100" i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2100" b="1" i="1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 dirty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953" name="TextBox 16">
            <a:extLst>
              <a:ext uri="{FF2B5EF4-FFF2-40B4-BE49-F238E27FC236}">
                <a16:creationId xmlns:a16="http://schemas.microsoft.com/office/drawing/2014/main" id="{CF3D3977-DE8C-42F8-8C69-1FE14C75A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275" y="3116613"/>
            <a:ext cx="84992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2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O(</a:t>
            </a:r>
            <a:r>
              <a:rPr lang="en-US" altLang="ko-KR" sz="2100" i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2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),</a:t>
            </a:r>
          </a:p>
        </p:txBody>
      </p:sp>
      <p:sp>
        <p:nvSpPr>
          <p:cNvPr id="39954" name="TextBox 17">
            <a:extLst>
              <a:ext uri="{FF2B5EF4-FFF2-40B4-BE49-F238E27FC236}">
                <a16:creationId xmlns:a16="http://schemas.microsoft.com/office/drawing/2014/main" id="{ABC16D93-FC09-4798-9BDB-A9E1C93E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572" y="2787908"/>
            <a:ext cx="810345" cy="415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2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O(</a:t>
            </a:r>
            <a:r>
              <a:rPr lang="en-US" altLang="ko-KR" sz="2100" i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2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955" name="TextBox 18">
            <a:extLst>
              <a:ext uri="{FF2B5EF4-FFF2-40B4-BE49-F238E27FC236}">
                <a16:creationId xmlns:a16="http://schemas.microsoft.com/office/drawing/2014/main" id="{E488E6FD-990E-4054-99D9-F8DDF7F0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40" y="1955781"/>
            <a:ext cx="115195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2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O(</a:t>
            </a:r>
            <a:r>
              <a:rPr lang="en-US" altLang="ko-KR" sz="2100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log</a:t>
            </a:r>
            <a:r>
              <a:rPr lang="en-US" altLang="ko-KR" sz="2100" i="1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956" name="TextBox 19">
            <a:extLst>
              <a:ext uri="{FF2B5EF4-FFF2-40B4-BE49-F238E27FC236}">
                <a16:creationId xmlns:a16="http://schemas.microsoft.com/office/drawing/2014/main" id="{950D3E9C-7747-49D2-86ED-B54DED55A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410" y="1662889"/>
            <a:ext cx="76235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2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39957" name="TextBox 20">
            <a:extLst>
              <a:ext uri="{FF2B5EF4-FFF2-40B4-BE49-F238E27FC236}">
                <a16:creationId xmlns:a16="http://schemas.microsoft.com/office/drawing/2014/main" id="{E107C5AF-838F-49ED-9860-4266F42B7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705" y="2331452"/>
            <a:ext cx="69316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2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O(</a:t>
            </a:r>
            <a:r>
              <a:rPr lang="en-US" altLang="ko-KR" sz="2100" i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CFD5547C-A4D2-4CDA-9FD1-0142D3CE6004}"/>
              </a:ext>
            </a:extLst>
          </p:cNvPr>
          <p:cNvSpPr/>
          <p:nvPr/>
        </p:nvSpPr>
        <p:spPr bwMode="auto">
          <a:xfrm>
            <a:off x="7937501" y="1630364"/>
            <a:ext cx="358775" cy="3405187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959" name="TextBox 22">
            <a:extLst>
              <a:ext uri="{FF2B5EF4-FFF2-40B4-BE49-F238E27FC236}">
                <a16:creationId xmlns:a16="http://schemas.microsoft.com/office/drawing/2014/main" id="{96348935-D4DB-457D-BAA5-D8F0856E1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275" y="3125207"/>
            <a:ext cx="7779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ko-KR" sz="2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O(</a:t>
            </a:r>
            <a:r>
              <a:rPr lang="en-US" altLang="ko-KR" sz="2100" i="1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100" i="1" baseline="30000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21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E9E60421-C026-4D9B-B4E1-84A7B7C5C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</a:t>
            </a:r>
            <a:r>
              <a:rPr lang="en-US" altLang="ko-KR"/>
              <a:t> </a:t>
            </a:r>
            <a:r>
              <a:rPr lang="ko-KR" altLang="en-US"/>
              <a:t>증가율 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D7A4DC-1C8A-4455-93FA-F07C301AD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C8992A5-8A29-47DF-B0CE-86C4553D1128}" type="slidenum">
              <a:rPr lang="en-US" altLang="ko-KR" sz="1200">
                <a:latin typeface="Tahoma" panose="020B0604030504040204" pitchFamily="34" charset="0"/>
              </a:rPr>
              <a:pPr/>
              <a:t>38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_x340247704">
            <a:extLst>
              <a:ext uri="{FF2B5EF4-FFF2-40B4-BE49-F238E27FC236}">
                <a16:creationId xmlns:a16="http://schemas.microsoft.com/office/drawing/2014/main" id="{41016932-A1E7-4D16-99A8-EC0CA6182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644" y="1628800"/>
            <a:ext cx="8010712" cy="468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4E1E53D6-3282-4123-85CB-FA2224571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2.7 </a:t>
            </a:r>
            <a:r>
              <a:rPr lang="ko-KR" altLang="en-US"/>
              <a:t>효율적 알고리즘의 필요성</a:t>
            </a:r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4DC8A9D8-3401-42C5-8150-937E46EB6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/>
              <a:t>10</a:t>
            </a:r>
            <a:r>
              <a:rPr lang="ko-KR" altLang="en-US" sz="2400" dirty="0" err="1"/>
              <a:t>억개를</a:t>
            </a:r>
            <a:r>
              <a:rPr lang="ko-KR" altLang="en-US" sz="2400" dirty="0"/>
              <a:t> 정렬하는데 </a:t>
            </a:r>
            <a:r>
              <a:rPr lang="en-US" altLang="ko-KR" sz="2400" dirty="0"/>
              <a:t>PC</a:t>
            </a:r>
            <a:r>
              <a:rPr lang="ko-KR" altLang="en-US" sz="2400" dirty="0"/>
              <a:t>에서 </a:t>
            </a:r>
            <a:r>
              <a:rPr lang="en-US" altLang="ko-KR" sz="2400" b="0" dirty="0">
                <a:latin typeface="Consolas" panose="020B0609020204030204" pitchFamily="49" charset="0"/>
              </a:rPr>
              <a:t>O(n</a:t>
            </a:r>
            <a:r>
              <a:rPr lang="en-US" altLang="ko-KR" sz="2400" b="0" baseline="30000" dirty="0"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latin typeface="Consolas" panose="020B0609020204030204" pitchFamily="49" charset="0"/>
              </a:rPr>
              <a:t>) </a:t>
            </a:r>
            <a:r>
              <a:rPr lang="ko-KR" altLang="en-US" sz="2400" dirty="0"/>
              <a:t>알고리즘은 </a:t>
            </a:r>
            <a:r>
              <a:rPr lang="en-US" altLang="ko-KR" sz="2400" dirty="0"/>
              <a:t>300</a:t>
            </a:r>
            <a:r>
              <a:rPr lang="ko-KR" altLang="en-US" sz="2400" dirty="0"/>
              <a:t>년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b="0" dirty="0">
                <a:latin typeface="Consolas" panose="020B0609020204030204" pitchFamily="49" charset="0"/>
              </a:rPr>
              <a:t>O(</a:t>
            </a:r>
            <a:r>
              <a:rPr lang="en-US" altLang="ko-KR" sz="2400" b="0" dirty="0" err="1">
                <a:latin typeface="Consolas" panose="020B0609020204030204" pitchFamily="49" charset="0"/>
              </a:rPr>
              <a:t>nlogn</a:t>
            </a:r>
            <a:r>
              <a:rPr lang="en-US" altLang="ko-KR" sz="2400" b="0" dirty="0">
                <a:latin typeface="Consolas" panose="020B0609020204030204" pitchFamily="49" charset="0"/>
              </a:rPr>
              <a:t>)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알고리즘은 </a:t>
            </a:r>
            <a:r>
              <a:rPr lang="en-US" altLang="ko-KR" sz="2400" dirty="0"/>
              <a:t>5</a:t>
            </a:r>
            <a:r>
              <a:rPr lang="ko-KR" altLang="en-US" sz="2400" dirty="0"/>
              <a:t>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24C8EB-5150-4C79-BD95-1E3D1458B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BA4D28B-9A90-47D9-AA67-5A7573167348}" type="slidenum">
              <a:rPr lang="en-US" altLang="ko-KR" sz="1200">
                <a:latin typeface="Tahoma" panose="020B0604030504040204" pitchFamily="34" charset="0"/>
              </a:rPr>
              <a:pPr/>
              <a:t>39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CB4ED0-5002-4BD9-86DB-02DB802E3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58150"/>
              </p:ext>
            </p:extLst>
          </p:nvPr>
        </p:nvGraphicFramePr>
        <p:xfrm>
          <a:off x="3925769" y="3320921"/>
          <a:ext cx="4271964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O(n</a:t>
                      </a:r>
                      <a:r>
                        <a:rPr lang="en-US" sz="180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1,000</a:t>
                      </a: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백만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억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&lt; 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초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시간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300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년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슈퍼컴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&lt; 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초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초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주일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5C01CE-F4E5-4A2D-AA63-50981BA5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78459"/>
              </p:ext>
            </p:extLst>
          </p:nvPr>
        </p:nvGraphicFramePr>
        <p:xfrm>
          <a:off x="3960018" y="4919985"/>
          <a:ext cx="4271964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O(nlogn)</a:t>
                      </a: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1,000</a:t>
                      </a: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백만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억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PC</a:t>
                      </a: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B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&lt; 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초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B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&lt;1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초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B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분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슈퍼컴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&lt; 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초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&lt;1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초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&lt;1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초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91436" marR="91436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7B9B9892-B554-4D64-B34B-FF9499C87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일반적 특성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ECAB8027-B979-4955-BB89-FC3883BB4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정확성</a:t>
            </a:r>
            <a:endParaRPr lang="en-US" altLang="ko-KR" sz="2400" dirty="0"/>
          </a:p>
          <a:p>
            <a:pPr lvl="1"/>
            <a:r>
              <a:rPr lang="ko-KR" altLang="en-US" sz="2000" dirty="0"/>
              <a:t>알고리즘은 주어진 입력에 대해 </a:t>
            </a:r>
            <a:r>
              <a:rPr lang="ko-KR" altLang="en-US" sz="2000" dirty="0">
                <a:solidFill>
                  <a:srgbClr val="00B0F0"/>
                </a:solidFill>
              </a:rPr>
              <a:t>올바른 해</a:t>
            </a:r>
            <a:r>
              <a:rPr lang="ko-KR" altLang="en-US" sz="2000" dirty="0"/>
              <a:t>를 주어야</a:t>
            </a:r>
            <a:r>
              <a:rPr lang="en-US" altLang="ko-KR" sz="2000" dirty="0"/>
              <a:t>(</a:t>
            </a:r>
            <a:r>
              <a:rPr lang="ko-KR" altLang="en-US" sz="2000" dirty="0"/>
              <a:t>랜덤 알고리즘은 예외</a:t>
            </a:r>
            <a:r>
              <a:rPr lang="en-US" altLang="ko-KR" sz="2000" dirty="0"/>
              <a:t>)</a:t>
            </a:r>
          </a:p>
          <a:p>
            <a:r>
              <a:rPr lang="ko-KR" altLang="en-US" sz="2400" dirty="0" err="1"/>
              <a:t>수행성</a:t>
            </a:r>
            <a:endParaRPr lang="en-US" altLang="ko-KR" sz="2400" dirty="0"/>
          </a:p>
          <a:p>
            <a:pPr lvl="1"/>
            <a:r>
              <a:rPr lang="ko-KR" altLang="en-US" sz="2000" dirty="0"/>
              <a:t>알고리즘의 각 단계는 </a:t>
            </a:r>
            <a:r>
              <a:rPr lang="ko-KR" altLang="en-US" sz="2000" dirty="0">
                <a:solidFill>
                  <a:srgbClr val="00B0F0"/>
                </a:solidFill>
              </a:rPr>
              <a:t>컴퓨터에서 수행 가능</a:t>
            </a:r>
            <a:r>
              <a:rPr lang="ko-KR" altLang="en-US" sz="2000" dirty="0"/>
              <a:t>해야</a:t>
            </a:r>
            <a:endParaRPr lang="en-US" altLang="ko-KR" sz="2000" dirty="0"/>
          </a:p>
          <a:p>
            <a:r>
              <a:rPr lang="ko-KR" altLang="en-US" sz="2400" dirty="0"/>
              <a:t>유한성</a:t>
            </a:r>
            <a:endParaRPr lang="en-US" altLang="ko-KR" sz="2400" dirty="0"/>
          </a:p>
          <a:p>
            <a:pPr lvl="1"/>
            <a:r>
              <a:rPr lang="ko-KR" altLang="en-US" sz="2000" dirty="0"/>
              <a:t>알고리즘은 </a:t>
            </a:r>
            <a:r>
              <a:rPr lang="ko-KR" altLang="en-US" sz="2000" dirty="0">
                <a:solidFill>
                  <a:srgbClr val="00B0F0"/>
                </a:solidFill>
              </a:rPr>
              <a:t>유한 시간 내에 종료</a:t>
            </a:r>
            <a:r>
              <a:rPr lang="ko-KR" altLang="en-US" sz="2000" dirty="0"/>
              <a:t>되어야</a:t>
            </a:r>
            <a:endParaRPr lang="en-US" altLang="ko-KR" sz="2000" dirty="0"/>
          </a:p>
          <a:p>
            <a:r>
              <a:rPr lang="ko-KR" altLang="en-US" sz="2400" dirty="0"/>
              <a:t>효율성</a:t>
            </a:r>
            <a:endParaRPr lang="en-US" altLang="ko-KR" sz="2400" dirty="0"/>
          </a:p>
          <a:p>
            <a:pPr lvl="1"/>
            <a:r>
              <a:rPr lang="ko-KR" altLang="en-US" sz="2000" dirty="0"/>
              <a:t>알고리즘은 </a:t>
            </a:r>
            <a:r>
              <a:rPr lang="ko-KR" altLang="en-US" sz="2000" dirty="0">
                <a:solidFill>
                  <a:srgbClr val="00B0F0"/>
                </a:solidFill>
              </a:rPr>
              <a:t>효율적일수록</a:t>
            </a:r>
            <a:r>
              <a:rPr lang="ko-KR" altLang="en-US" sz="2000" dirty="0"/>
              <a:t> 그 가치가 높아진다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E290EC-4FAA-4B42-BA57-F266CB71C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933B18C-4CE8-4CC2-B3C7-65E9D9287B78}" type="slidenum">
              <a:rPr lang="en-US" altLang="ko-KR" sz="1200">
                <a:latin typeface="Tahoma" panose="020B0604030504040204" pitchFamily="34" charset="0"/>
              </a:rPr>
              <a:pPr/>
              <a:t>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3670AA1D-A6B9-402E-A819-52B695282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효율적 알고리즘의 필요성</a:t>
            </a:r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4F5353E5-40C5-4FD7-9619-0B3002F41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72817"/>
            <a:ext cx="7772400" cy="482324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효율적인 알고리즘은 슈퍼  컴퓨터보다 더 큰 가치가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값 비싼 </a:t>
            </a:r>
            <a:r>
              <a:rPr lang="en-US" altLang="ko-KR" sz="2400" dirty="0"/>
              <a:t>H/W</a:t>
            </a:r>
            <a:r>
              <a:rPr lang="ko-KR" altLang="en-US" sz="2400" dirty="0"/>
              <a:t> 기술 개발보다 효율적인 알고리즘 개발이 훨씬 더 경제적이다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96FB3-276F-4ABC-B8CB-D25D31583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40F6EB2-1322-4931-863F-30AE5DBC7C54}" type="slidenum">
              <a:rPr lang="en-US" altLang="ko-KR" sz="1200">
                <a:latin typeface="Tahoma" panose="020B0604030504040204" pitchFamily="34" charset="0"/>
              </a:rPr>
              <a:pPr/>
              <a:t>40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154DC3C5-4ECE-40C4-9EA7-54796C3D6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44035" name="내용 개체 틀 2">
            <a:extLst>
              <a:ext uri="{FF2B5EF4-FFF2-40B4-BE49-F238E27FC236}">
                <a16:creationId xmlns:a16="http://schemas.microsoft.com/office/drawing/2014/main" id="{9FBBCC7D-9997-45D5-AA65-11E48C10F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/>
              <a:t>알고리즘이란 문제를 해결하는 단계적 절차 또는 방법이다</a:t>
            </a:r>
            <a:r>
              <a:rPr lang="en-US" altLang="ko-KR" dirty="0"/>
              <a:t>.</a:t>
            </a:r>
          </a:p>
          <a:p>
            <a:pPr lvl="4" latinLnBrk="1">
              <a:lnSpc>
                <a:spcPct val="110000"/>
              </a:lnSpc>
              <a:spcAft>
                <a:spcPts val="600"/>
              </a:spcAft>
            </a:pPr>
            <a:endParaRPr lang="ko-KR" altLang="en-US" dirty="0"/>
          </a:p>
          <a:p>
            <a:pPr latinLnBrk="1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/>
              <a:t>알고리즘의 일반적인 특성</a:t>
            </a:r>
          </a:p>
          <a:p>
            <a:pPr lvl="1" latinLnBrk="1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>
                <a:solidFill>
                  <a:srgbClr val="00B0F0"/>
                </a:solidFill>
              </a:rPr>
              <a:t>정확성</a:t>
            </a:r>
            <a:r>
              <a:rPr lang="en-US" altLang="ko-KR" dirty="0"/>
              <a:t>: </a:t>
            </a:r>
            <a:r>
              <a:rPr lang="ko-KR" altLang="en-US" dirty="0"/>
              <a:t>주어진 입력에 대해 올바른 해를 주어야</a:t>
            </a:r>
          </a:p>
          <a:p>
            <a:pPr lvl="1" latinLnBrk="1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 err="1">
                <a:solidFill>
                  <a:srgbClr val="00B0F0"/>
                </a:solidFill>
              </a:rPr>
              <a:t>수행성</a:t>
            </a:r>
            <a:r>
              <a:rPr lang="en-US" altLang="ko-KR" dirty="0"/>
              <a:t>: </a:t>
            </a:r>
            <a:r>
              <a:rPr lang="ko-KR" altLang="en-US" dirty="0"/>
              <a:t>각 단계는 컴퓨터에서 수행 가능하여야</a:t>
            </a:r>
            <a:r>
              <a:rPr lang="en-US" altLang="ko-KR" dirty="0"/>
              <a:t>.</a:t>
            </a:r>
            <a:endParaRPr lang="ko-KR" altLang="en-US" dirty="0"/>
          </a:p>
          <a:p>
            <a:pPr lvl="1" latinLnBrk="1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>
                <a:solidFill>
                  <a:srgbClr val="00B0F0"/>
                </a:solidFill>
              </a:rPr>
              <a:t>유한성</a:t>
            </a:r>
            <a:r>
              <a:rPr lang="en-US" altLang="ko-KR" dirty="0"/>
              <a:t>: </a:t>
            </a:r>
            <a:r>
              <a:rPr lang="ko-KR" altLang="en-US" dirty="0"/>
              <a:t>유한 시간 내에 종료되어야</a:t>
            </a:r>
          </a:p>
          <a:p>
            <a:pPr lvl="1" latinLnBrk="1">
              <a:lnSpc>
                <a:spcPct val="110000"/>
              </a:lnSpc>
              <a:spcAft>
                <a:spcPts val="600"/>
              </a:spcAft>
            </a:pPr>
            <a:r>
              <a:rPr lang="ko-KR" altLang="en-US" dirty="0">
                <a:solidFill>
                  <a:srgbClr val="00B0F0"/>
                </a:solidFill>
              </a:rPr>
              <a:t>효율성</a:t>
            </a:r>
            <a:r>
              <a:rPr lang="en-US" altLang="ko-KR" dirty="0"/>
              <a:t>: </a:t>
            </a:r>
            <a:r>
              <a:rPr lang="ko-KR" altLang="en-US" dirty="0"/>
              <a:t>효율적일수록 그 가치가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8B90B-AE9B-4136-86FB-AD0CE3DE5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D5829B1-0878-49FC-A5AA-04B84FAF5F1D}" type="slidenum">
              <a:rPr lang="en-US" altLang="ko-KR" sz="1200">
                <a:latin typeface="Tahoma" panose="020B0604030504040204" pitchFamily="34" charset="0"/>
              </a:rPr>
              <a:pPr/>
              <a:t>41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C3E110-4710-48CB-80CA-92223D3C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42864"/>
            <a:ext cx="721603" cy="85885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D4B35-DA67-42A7-88B8-A71ACEDD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508" y="1268761"/>
            <a:ext cx="7772400" cy="5111279"/>
          </a:xfrm>
        </p:spPr>
        <p:txBody>
          <a:bodyPr>
            <a:normAutofit fontScale="92500" lnSpcReduction="10000"/>
          </a:bodyPr>
          <a:lstStyle/>
          <a:p>
            <a:pPr latinLnBrk="1">
              <a:lnSpc>
                <a:spcPct val="110000"/>
              </a:lnSpc>
              <a:defRPr/>
            </a:pPr>
            <a:r>
              <a:rPr lang="ko-KR" altLang="en-US" dirty="0"/>
              <a:t>알고리즘은 대부분 의사 코드</a:t>
            </a:r>
            <a:r>
              <a:rPr lang="en-US" altLang="ko-KR" dirty="0"/>
              <a:t>(pseudo code)</a:t>
            </a:r>
            <a:r>
              <a:rPr lang="ko-KR" altLang="en-US" dirty="0"/>
              <a:t> 형태로 표현된다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4" latinLnBrk="1">
              <a:lnSpc>
                <a:spcPct val="110000"/>
              </a:lnSpc>
              <a:defRPr/>
            </a:pPr>
            <a:endParaRPr lang="en-US" altLang="ko-KR" dirty="0"/>
          </a:p>
          <a:p>
            <a:pPr latinLnBrk="1">
              <a:lnSpc>
                <a:spcPct val="110000"/>
              </a:lnSpc>
              <a:defRPr/>
            </a:pPr>
            <a:r>
              <a:rPr lang="ko-KR" altLang="en-US" dirty="0"/>
              <a:t>알고리즘의 효율성은 주로 시간 복잡도 </a:t>
            </a:r>
            <a:r>
              <a:rPr lang="en-US" altLang="ko-KR" dirty="0"/>
              <a:t>(Time Complexity)</a:t>
            </a:r>
            <a:r>
              <a:rPr lang="ko-KR" altLang="en-US" dirty="0"/>
              <a:t>가 사용된다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4" latinLnBrk="1">
              <a:lnSpc>
                <a:spcPct val="110000"/>
              </a:lnSpc>
              <a:defRPr/>
            </a:pPr>
            <a:endParaRPr lang="en-US" altLang="ko-KR" dirty="0"/>
          </a:p>
          <a:p>
            <a:pPr latinLnBrk="1">
              <a:lnSpc>
                <a:spcPct val="110000"/>
              </a:lnSpc>
              <a:defRPr/>
            </a:pPr>
            <a:r>
              <a:rPr lang="ko-KR" altLang="en-US" dirty="0"/>
              <a:t>시간 복잡도는 알고리즘이 수행하는 </a:t>
            </a:r>
            <a:r>
              <a:rPr lang="ko-KR" altLang="en-US" dirty="0">
                <a:solidFill>
                  <a:srgbClr val="00B0F0"/>
                </a:solidFill>
              </a:rPr>
              <a:t>기본적인 연산 횟수</a:t>
            </a:r>
            <a:r>
              <a:rPr lang="ko-KR" altLang="en-US" dirty="0"/>
              <a:t>를 입력 크기에 대한 함수로 표현</a:t>
            </a:r>
            <a:endParaRPr lang="en-US" altLang="ko-KR" dirty="0"/>
          </a:p>
          <a:p>
            <a:pPr lvl="4" latinLnBrk="1">
              <a:lnSpc>
                <a:spcPct val="110000"/>
              </a:lnSpc>
              <a:defRPr/>
            </a:pPr>
            <a:endParaRPr lang="ko-KR" altLang="en-US" dirty="0"/>
          </a:p>
          <a:p>
            <a:pPr latinLnBrk="1">
              <a:lnSpc>
                <a:spcPct val="110000"/>
              </a:lnSpc>
              <a:defRPr/>
            </a:pPr>
            <a:r>
              <a:rPr lang="ko-KR" altLang="en-US" dirty="0"/>
              <a:t>알고리즘의 복잡도 표현 방법</a:t>
            </a:r>
            <a:r>
              <a:rPr lang="en-US" altLang="ko-KR" dirty="0"/>
              <a:t>:</a:t>
            </a:r>
            <a:endParaRPr lang="ko-KR" altLang="en-US" dirty="0"/>
          </a:p>
          <a:p>
            <a:pPr lvl="1" latinLnBrk="1">
              <a:lnSpc>
                <a:spcPct val="110000"/>
              </a:lnSpc>
              <a:defRPr/>
            </a:pPr>
            <a:r>
              <a:rPr lang="ko-KR" altLang="en-US" dirty="0"/>
              <a:t>최악 경우 분석</a:t>
            </a:r>
            <a:r>
              <a:rPr lang="en-US" altLang="ko-KR" dirty="0"/>
              <a:t>(Worst case Analysis)</a:t>
            </a:r>
            <a:endParaRPr lang="ko-KR" altLang="en-US" dirty="0"/>
          </a:p>
          <a:p>
            <a:pPr lvl="1" latinLnBrk="1">
              <a:lnSpc>
                <a:spcPct val="110000"/>
              </a:lnSpc>
              <a:defRPr/>
            </a:pPr>
            <a:r>
              <a:rPr lang="ko-KR" altLang="en-US" dirty="0"/>
              <a:t>평균 경우 분석</a:t>
            </a:r>
            <a:r>
              <a:rPr lang="en-US" altLang="ko-KR" dirty="0"/>
              <a:t>(Average case Analysis)</a:t>
            </a:r>
            <a:endParaRPr lang="ko-KR" altLang="en-US" dirty="0"/>
          </a:p>
          <a:p>
            <a:pPr lvl="1" latinLnBrk="1">
              <a:lnSpc>
                <a:spcPct val="110000"/>
              </a:lnSpc>
              <a:defRPr/>
            </a:pPr>
            <a:r>
              <a:rPr lang="ko-KR" altLang="en-US" dirty="0"/>
              <a:t>최선 경우 분석</a:t>
            </a:r>
            <a:r>
              <a:rPr lang="en-US" altLang="ko-KR" dirty="0"/>
              <a:t>(Best case Analysis)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B662A6-5AAC-4429-9BB8-5731189FF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35B369E-2DEF-441A-9443-91F68324DA8C}" type="slidenum">
              <a:rPr lang="en-US" altLang="ko-KR" sz="1200">
                <a:latin typeface="Tahoma" panose="020B0604030504040204" pitchFamily="34" charset="0"/>
              </a:rPr>
              <a:pPr/>
              <a:t>42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2C8F9-5644-47B4-AF23-BA0B5CA8D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44451"/>
            <a:ext cx="649288" cy="80906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C46F5B01-7E8E-40DB-BC3A-AE982CB4D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340769"/>
            <a:ext cx="7772400" cy="5111279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점근적</a:t>
            </a:r>
            <a:r>
              <a:rPr lang="ko-KR" altLang="en-US" sz="2400" dirty="0"/>
              <a:t> 표기</a:t>
            </a:r>
            <a:r>
              <a:rPr lang="en-US" altLang="ko-KR" sz="2400" dirty="0"/>
              <a:t>(Asymptotic Notation): </a:t>
            </a:r>
            <a:r>
              <a:rPr lang="ko-KR" altLang="en-US" sz="2400" dirty="0"/>
              <a:t>입력 크기</a:t>
            </a:r>
            <a:r>
              <a:rPr lang="ko-KR" altLang="en-US" sz="2400" dirty="0">
                <a:solidFill>
                  <a:srgbClr val="0000CC"/>
                </a:solidFill>
              </a:rPr>
              <a:t> </a:t>
            </a:r>
            <a:r>
              <a:rPr lang="en-US" altLang="ko-KR" sz="2400" dirty="0">
                <a:solidFill>
                  <a:srgbClr val="00B0F0"/>
                </a:solidFill>
              </a:rPr>
              <a:t>n</a:t>
            </a:r>
            <a:r>
              <a:rPr lang="ko-KR" altLang="en-US" sz="2400" dirty="0">
                <a:solidFill>
                  <a:srgbClr val="00B0F0"/>
                </a:solidFill>
              </a:rPr>
              <a:t>이</a:t>
            </a:r>
            <a:r>
              <a:rPr lang="ko-KR" altLang="en-US" sz="2400" dirty="0">
                <a:solidFill>
                  <a:srgbClr val="0000CC"/>
                </a:solidFill>
              </a:rPr>
              <a:t> </a:t>
            </a:r>
            <a:r>
              <a:rPr lang="ko-KR" altLang="en-US" sz="2400" dirty="0">
                <a:solidFill>
                  <a:srgbClr val="00B0F0"/>
                </a:solidFill>
              </a:rPr>
              <a:t>무한대로 커질 때</a:t>
            </a:r>
            <a:r>
              <a:rPr lang="ko-KR" altLang="en-US" sz="2400" dirty="0"/>
              <a:t>의 복잡도를 간단히 표현하기 위해 사용하는 표기법</a:t>
            </a:r>
          </a:p>
          <a:p>
            <a:pPr lvl="4" latinLnBrk="1"/>
            <a:endParaRPr lang="en-US" altLang="ko-KR" sz="1400" dirty="0"/>
          </a:p>
          <a:p>
            <a:pPr latinLnBrk="1"/>
            <a:r>
              <a:rPr lang="en-US" altLang="ko-KR" sz="2400" dirty="0"/>
              <a:t>O-(Big-Oh) </a:t>
            </a:r>
            <a:r>
              <a:rPr lang="ko-KR" altLang="en-US" sz="2400" dirty="0"/>
              <a:t>표기</a:t>
            </a:r>
            <a:r>
              <a:rPr lang="en-US" altLang="ko-KR" sz="2400" dirty="0"/>
              <a:t>: </a:t>
            </a:r>
            <a:r>
              <a:rPr lang="ko-KR" altLang="en-US" sz="2400" dirty="0" err="1">
                <a:solidFill>
                  <a:srgbClr val="00B0F0"/>
                </a:solidFill>
              </a:rPr>
              <a:t>점근적</a:t>
            </a:r>
            <a:r>
              <a:rPr lang="ko-KR" altLang="en-US" sz="2400" dirty="0">
                <a:solidFill>
                  <a:srgbClr val="00B0F0"/>
                </a:solidFill>
              </a:rPr>
              <a:t> 상한</a:t>
            </a:r>
          </a:p>
          <a:p>
            <a:pPr lvl="4" latinLnBrk="1"/>
            <a:endParaRPr lang="en-US" altLang="ko-KR" sz="1400" dirty="0"/>
          </a:p>
          <a:p>
            <a:pPr latinLnBrk="1"/>
            <a:r>
              <a:rPr lang="en-US" altLang="ko-KR" sz="2400" dirty="0"/>
              <a:t>Ω-(Big-Omega) </a:t>
            </a:r>
            <a:r>
              <a:rPr lang="ko-KR" altLang="en-US" sz="2400" dirty="0"/>
              <a:t>표기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 err="1">
                <a:solidFill>
                  <a:srgbClr val="00B0F0"/>
                </a:solidFill>
              </a:rPr>
              <a:t>점근적</a:t>
            </a:r>
            <a:r>
              <a:rPr lang="ko-KR" altLang="en-US" sz="2400" dirty="0">
                <a:solidFill>
                  <a:srgbClr val="00B0F0"/>
                </a:solidFill>
              </a:rPr>
              <a:t> 하한</a:t>
            </a:r>
          </a:p>
          <a:p>
            <a:pPr lvl="4" latinLnBrk="1"/>
            <a:endParaRPr lang="en-US" altLang="ko-KR" sz="1400" dirty="0"/>
          </a:p>
          <a:p>
            <a:pPr latinLnBrk="1"/>
            <a:r>
              <a:rPr lang="en-US" altLang="ko-KR" sz="2400" dirty="0"/>
              <a:t>Θ-(Theta) </a:t>
            </a:r>
            <a:r>
              <a:rPr lang="ko-KR" altLang="en-US" sz="2400" dirty="0"/>
              <a:t>표기</a:t>
            </a:r>
            <a:r>
              <a:rPr lang="en-US" altLang="ko-KR" sz="2400" dirty="0"/>
              <a:t>: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00B0F0"/>
                </a:solidFill>
              </a:rPr>
              <a:t>동일한 증가율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3A7A0D-640B-4F71-B57A-FCA3E1196D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7ABF52E-A023-44FC-9C78-F4607E72D57C}" type="slidenum">
              <a:rPr lang="en-US" altLang="ko-KR" sz="1200">
                <a:latin typeface="Tahoma" panose="020B0604030504040204" pitchFamily="34" charset="0"/>
              </a:rPr>
              <a:pPr/>
              <a:t>43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E8B67-589A-4F0A-926C-F4EA01FC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44451"/>
            <a:ext cx="649288" cy="8090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FFC071AD-A8B2-45A1-BC18-83FC17793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최초의 알고리즘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BC2C7246-542C-44FB-8BC5-4D94EEE7DC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유클리드</a:t>
            </a:r>
            <a:r>
              <a:rPr lang="en-US" altLang="ko-KR" sz="2400" dirty="0"/>
              <a:t>(Euclid)</a:t>
            </a:r>
            <a:r>
              <a:rPr lang="ko-KR" altLang="en-US" sz="2400" dirty="0"/>
              <a:t>의 최대공약수 알고리즘</a:t>
            </a:r>
            <a:endParaRPr lang="en-US" altLang="ko-KR" sz="2400" dirty="0"/>
          </a:p>
          <a:p>
            <a:pPr lvl="1"/>
            <a:r>
              <a:rPr lang="ko-KR" altLang="en-US" dirty="0"/>
              <a:t>기원전 </a:t>
            </a:r>
            <a:r>
              <a:rPr lang="en-US" altLang="ko-KR" dirty="0"/>
              <a:t>300</a:t>
            </a:r>
            <a:r>
              <a:rPr lang="ko-KR" altLang="en-US" dirty="0"/>
              <a:t>년경에 만들어진 가장 오래된 알고리즘</a:t>
            </a:r>
            <a:endParaRPr lang="en-US" altLang="ko-KR" dirty="0"/>
          </a:p>
          <a:p>
            <a:pPr lvl="1"/>
            <a:r>
              <a:rPr lang="ko-KR" altLang="en-US" dirty="0"/>
              <a:t>최대공약수란 </a:t>
            </a:r>
            <a:r>
              <a:rPr lang="en-US" altLang="ko-KR" dirty="0"/>
              <a:t>2</a:t>
            </a:r>
            <a:r>
              <a:rPr lang="ko-KR" altLang="en-US" dirty="0"/>
              <a:t>개의 자연수의 공약수들 중에서 가장 큰 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 algn="just">
              <a:buNone/>
            </a:pPr>
            <a:r>
              <a:rPr lang="en-US" altLang="ko-KR" dirty="0"/>
              <a:t>2</a:t>
            </a:r>
            <a:r>
              <a:rPr lang="ko-KR" altLang="en-US" dirty="0"/>
              <a:t>개의 자연수의 최대공약수는 큰 수에서 작은 수를 뺀 수와 작은 수와의 최대공약수와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DF65F-C2AC-488A-80EF-9487D78C6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F12A70F-F087-4147-B0F4-6969052C4AA3}" type="slidenum">
              <a:rPr lang="en-US" altLang="ko-KR" sz="1200">
                <a:latin typeface="Tahoma" panose="020B0604030504040204" pitchFamily="34" charset="0"/>
              </a:rPr>
              <a:pPr/>
              <a:t>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F70194-112E-4C77-9F90-7DEA72EC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33" y="3933056"/>
            <a:ext cx="4953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26CB46B3-A866-409A-904B-CD874F0AE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lvl="1"/>
            <a:r>
              <a:rPr lang="ko-KR" altLang="en-US" sz="280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최대공약수</a:t>
            </a:r>
            <a:r>
              <a:rPr lang="en-US" altLang="ko-KR" sz="280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(24, 14)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5E9C36D4-DCCC-4E34-8432-BBF0FB5271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238486"/>
            <a:ext cx="7772400" cy="51112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최대공약수</a:t>
            </a:r>
            <a:r>
              <a:rPr lang="en-US" altLang="ko-KR" dirty="0"/>
              <a:t>(24, 14)</a:t>
            </a:r>
          </a:p>
          <a:p>
            <a:pPr marL="457200" lvl="1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최대공약수</a:t>
            </a:r>
            <a:r>
              <a:rPr lang="en-US" altLang="ko-KR" dirty="0"/>
              <a:t>(24-14, 14)	=  </a:t>
            </a:r>
            <a:r>
              <a:rPr lang="ko-KR" altLang="en-US" dirty="0"/>
              <a:t>최대공약수</a:t>
            </a:r>
            <a:r>
              <a:rPr lang="en-US" altLang="ko-KR" dirty="0"/>
              <a:t>(10, 14)</a:t>
            </a:r>
          </a:p>
          <a:p>
            <a:pPr marL="457200" lvl="1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최대공약수</a:t>
            </a:r>
            <a:r>
              <a:rPr lang="en-US" altLang="ko-KR" dirty="0"/>
              <a:t>(14-10, 10)	=  </a:t>
            </a:r>
            <a:r>
              <a:rPr lang="ko-KR" altLang="en-US" dirty="0"/>
              <a:t>최대공약수</a:t>
            </a:r>
            <a:r>
              <a:rPr lang="en-US" altLang="ko-KR" dirty="0"/>
              <a:t>(4, 10)</a:t>
            </a:r>
          </a:p>
          <a:p>
            <a:pPr marL="457200" lvl="1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최대공약수</a:t>
            </a:r>
            <a:r>
              <a:rPr lang="en-US" altLang="ko-KR" dirty="0"/>
              <a:t>(10-4, 4)	=  </a:t>
            </a:r>
            <a:r>
              <a:rPr lang="ko-KR" altLang="en-US" dirty="0"/>
              <a:t>최대공약수</a:t>
            </a:r>
            <a:r>
              <a:rPr lang="en-US" altLang="ko-KR" dirty="0"/>
              <a:t>(6, 4)</a:t>
            </a:r>
          </a:p>
          <a:p>
            <a:pPr marL="457200" lvl="1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최대공약수</a:t>
            </a:r>
            <a:r>
              <a:rPr lang="en-US" altLang="ko-KR" dirty="0"/>
              <a:t>(6-4, 4)	=  </a:t>
            </a:r>
            <a:r>
              <a:rPr lang="ko-KR" altLang="en-US" dirty="0"/>
              <a:t>최대공약수</a:t>
            </a:r>
            <a:r>
              <a:rPr lang="en-US" altLang="ko-KR" dirty="0"/>
              <a:t>(2, 4)</a:t>
            </a:r>
          </a:p>
          <a:p>
            <a:pPr marL="457200" lvl="1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최대공약수</a:t>
            </a:r>
            <a:r>
              <a:rPr lang="en-US" altLang="ko-KR" dirty="0"/>
              <a:t>(4-2, 2)	=  </a:t>
            </a:r>
            <a:r>
              <a:rPr lang="ko-KR" altLang="en-US" dirty="0"/>
              <a:t>최대공약수</a:t>
            </a:r>
            <a:r>
              <a:rPr lang="en-US" altLang="ko-KR" dirty="0"/>
              <a:t>(2, 2)</a:t>
            </a:r>
          </a:p>
          <a:p>
            <a:pPr marL="457200" lvl="1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최대공약수</a:t>
            </a:r>
            <a:r>
              <a:rPr lang="en-US" altLang="ko-KR" dirty="0"/>
              <a:t>(2-2, 2)	=  </a:t>
            </a:r>
            <a:r>
              <a:rPr lang="ko-KR" altLang="en-US" dirty="0"/>
              <a:t>최대공약수</a:t>
            </a:r>
            <a:r>
              <a:rPr lang="en-US" altLang="ko-KR" dirty="0"/>
              <a:t>(0, 2)</a:t>
            </a:r>
          </a:p>
          <a:p>
            <a:pPr marL="457200" lvl="1" indent="0">
              <a:buNone/>
            </a:pPr>
            <a:r>
              <a:rPr lang="en-US" altLang="ko-KR" dirty="0"/>
              <a:t>= 2</a:t>
            </a:r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ko-KR" altLang="en-US" dirty="0"/>
              <a:t>유클리드의 최대공약수 알고리즘에서 </a:t>
            </a:r>
            <a:r>
              <a:rPr lang="ko-KR" altLang="en-US" dirty="0">
                <a:solidFill>
                  <a:srgbClr val="00B0F0"/>
                </a:solidFill>
              </a:rPr>
              <a:t>뺄셈 대신에 나눗셈을</a:t>
            </a:r>
            <a:r>
              <a:rPr lang="ko-KR" altLang="en-US" dirty="0"/>
              <a:t> 사용하면 빠르게 해를 찾는다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26134B-B1F7-4567-9402-EE5A5735C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74AF703-1D99-48E4-BD80-D601D746994B}" type="slidenum">
              <a:rPr lang="en-US" altLang="ko-KR" sz="1200">
                <a:latin typeface="Tahoma" panose="020B0604030504040204" pitchFamily="34" charset="0"/>
              </a:rPr>
              <a:pPr/>
              <a:t>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3CF41-42CE-4A01-B953-E0857546C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Euclid(a, b)</a:t>
            </a:r>
          </a:p>
          <a:p>
            <a:pPr marL="457200" lvl="1" indent="0">
              <a:buNone/>
              <a:defRPr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정수 </a:t>
            </a:r>
            <a:r>
              <a:rPr lang="en-US" altLang="ko-KR" b="0" dirty="0">
                <a:latin typeface="Consolas" panose="020B0609020204030204" pitchFamily="49" charset="0"/>
              </a:rPr>
              <a:t>a, b;  </a:t>
            </a:r>
            <a:r>
              <a:rPr lang="ko-KR" altLang="en-US" b="0" dirty="0">
                <a:latin typeface="Consolas" panose="020B0609020204030204" pitchFamily="49" charset="0"/>
              </a:rPr>
              <a:t>단</a:t>
            </a:r>
            <a:r>
              <a:rPr lang="en-US" altLang="ko-KR" b="0" dirty="0">
                <a:latin typeface="Consolas" panose="020B0609020204030204" pitchFamily="49" charset="0"/>
              </a:rPr>
              <a:t>, a</a:t>
            </a:r>
            <a:r>
              <a:rPr lang="en-US" altLang="ko-KR" b="0" dirty="0">
                <a:latin typeface="Consolas" panose="020B0609020204030204" pitchFamily="49" charset="0"/>
                <a:ea typeface="새굴림" panose="02030600000101010101" pitchFamily="18" charset="-127"/>
              </a:rPr>
              <a:t>≥b≥0</a:t>
            </a:r>
          </a:p>
          <a:p>
            <a:pPr marL="457200" lvl="1" indent="0">
              <a:buNone/>
              <a:defRPr/>
            </a:pPr>
            <a:r>
              <a:rPr lang="ko-KR" altLang="en-US" dirty="0">
                <a:latin typeface="Consolas" panose="020B0609020204030204" pitchFamily="49" charset="0"/>
              </a:rPr>
              <a:t>출력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최대공약수</a:t>
            </a:r>
            <a:r>
              <a:rPr lang="en-US" altLang="ko-KR" b="0" dirty="0">
                <a:latin typeface="Consolas" panose="020B0609020204030204" pitchFamily="49" charset="0"/>
              </a:rPr>
              <a:t>(a, b)</a:t>
            </a:r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914400" lvl="1" indent="-457200">
              <a:buFont typeface="Times New Roman" panose="02020603050405020304" pitchFamily="18" charset="0"/>
              <a:buAutoNum type="arabicPeriod"/>
              <a:defRPr/>
            </a:pP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latin typeface="Consolas" panose="020B0609020204030204" pitchFamily="49" charset="0"/>
              </a:rPr>
              <a:t> b==0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latin typeface="Consolas" panose="020B0609020204030204" pitchFamily="49" charset="0"/>
              </a:rPr>
              <a:t> a</a:t>
            </a:r>
          </a:p>
          <a:p>
            <a:pPr marL="914400" lvl="1" indent="-457200">
              <a:buFont typeface="Times New Roman" panose="02020603050405020304" pitchFamily="18" charset="0"/>
              <a:buAutoNum type="arabicPeriod"/>
              <a:defRPr/>
            </a:pP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latin typeface="Consolas" panose="020B0609020204030204" pitchFamily="49" charset="0"/>
              </a:rPr>
              <a:t> Euclid(b, a mod b)</a:t>
            </a:r>
          </a:p>
          <a:p>
            <a:pPr marL="914400" lvl="1" indent="-457200">
              <a:buFont typeface="Times New Roman" panose="02020603050405020304" pitchFamily="18" charset="0"/>
              <a:buAutoNum type="arabicPeriod"/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FFF151-A727-4249-B9F4-9B6BEAFFE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591C79F-D7D3-43B2-A878-CE377372FE19}" type="slidenum">
              <a:rPr lang="en-US" altLang="ko-KR" sz="1200">
                <a:latin typeface="Tahoma" panose="020B0604030504040204" pitchFamily="34" charset="0"/>
              </a:rPr>
              <a:pPr/>
              <a:t>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DE5794-8D95-4758-9B7D-36A8362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332657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923B1A4A-F7E4-4BC5-9093-642E5169D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유클리드의 최대공약수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DEF3E-DA1E-43D7-B7F9-2E655DF9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269" y="1238486"/>
            <a:ext cx="7772400" cy="5111279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Euclid(a, b)</a:t>
            </a:r>
          </a:p>
          <a:p>
            <a:pPr marL="457200" lvl="1" indent="0">
              <a:buNone/>
              <a:defRPr/>
            </a:pPr>
            <a:r>
              <a:rPr lang="ko-KR" altLang="en-US" dirty="0">
                <a:latin typeface="Consolas" panose="020B0609020204030204" pitchFamily="49" charset="0"/>
              </a:rPr>
              <a:t>입력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정수 </a:t>
            </a:r>
            <a:r>
              <a:rPr lang="en-US" altLang="ko-KR" b="0" dirty="0">
                <a:latin typeface="Consolas" panose="020B0609020204030204" pitchFamily="49" charset="0"/>
              </a:rPr>
              <a:t>a, b;</a:t>
            </a: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ko-KR" altLang="en-US" dirty="0">
                <a:latin typeface="Consolas" panose="020B0609020204030204" pitchFamily="49" charset="0"/>
              </a:rPr>
              <a:t>단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latin typeface="Consolas" panose="020B0609020204030204" pitchFamily="49" charset="0"/>
              </a:rPr>
              <a:t> a</a:t>
            </a:r>
            <a:r>
              <a:rPr lang="en-US" altLang="ko-KR" b="0" dirty="0">
                <a:latin typeface="Consolas" panose="020B0609020204030204" pitchFamily="49" charset="0"/>
                <a:ea typeface="새굴림" panose="02030600000101010101" pitchFamily="18" charset="-127"/>
              </a:rPr>
              <a:t>≥b≥0</a:t>
            </a:r>
          </a:p>
          <a:p>
            <a:pPr marL="457200" lvl="1" indent="0">
              <a:buNone/>
              <a:defRPr/>
            </a:pPr>
            <a:r>
              <a:rPr lang="ko-KR" altLang="en-US" dirty="0">
                <a:latin typeface="Consolas" panose="020B0609020204030204" pitchFamily="49" charset="0"/>
              </a:rPr>
              <a:t>출력</a:t>
            </a:r>
            <a:r>
              <a:rPr lang="en-US" altLang="ko-KR" dirty="0"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Consolas" panose="020B0609020204030204" pitchFamily="49" charset="0"/>
              </a:rPr>
              <a:t>최대공약수</a:t>
            </a:r>
            <a:r>
              <a:rPr lang="en-US" altLang="ko-KR" b="0" dirty="0">
                <a:latin typeface="Consolas" panose="020B0609020204030204" pitchFamily="49" charset="0"/>
              </a:rPr>
              <a:t>(a, b)</a:t>
            </a:r>
          </a:p>
          <a:p>
            <a:pPr marL="914400" lvl="1" indent="-457200">
              <a:buFont typeface="Times New Roman" panose="02020603050405020304" pitchFamily="18" charset="0"/>
              <a:buAutoNum type="arabicPeriod"/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if b==0 return a</a:t>
            </a:r>
          </a:p>
          <a:p>
            <a:pPr marL="914400" lvl="1" indent="-457200">
              <a:buFont typeface="Times New Roman" panose="02020603050405020304" pitchFamily="18" charset="0"/>
              <a:buAutoNum type="arabicPeriod"/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return Euclid(b, a mod b)</a:t>
            </a:r>
          </a:p>
          <a:p>
            <a:pPr marL="914400" lvl="1" indent="-457200">
              <a:buFont typeface="Times New Roman" panose="02020603050405020304" pitchFamily="18" charset="0"/>
              <a:buAutoNum type="arabicPeriod"/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r>
              <a:rPr lang="ko-KR" altLang="en-US" dirty="0"/>
              <a:t>최대공약수</a:t>
            </a:r>
            <a:r>
              <a:rPr lang="en-US" altLang="ko-KR" dirty="0"/>
              <a:t>(24, 14)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Line 1: </a:t>
            </a:r>
            <a:r>
              <a:rPr lang="en-US" altLang="ko-KR" b="0" dirty="0">
                <a:latin typeface="Consolas" panose="020B0609020204030204" pitchFamily="49" charset="0"/>
              </a:rPr>
              <a:t>b==14</a:t>
            </a:r>
            <a:r>
              <a:rPr lang="ko-KR" altLang="en-US" dirty="0"/>
              <a:t>이므로 </a:t>
            </a:r>
            <a:r>
              <a:rPr lang="en-US" altLang="ko-KR" b="0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-</a:t>
            </a:r>
            <a:r>
              <a:rPr lang="ko-KR" altLang="en-US" dirty="0"/>
              <a:t>조건이 </a:t>
            </a:r>
            <a:r>
              <a:rPr lang="en-US" altLang="ko-KR" dirty="0"/>
              <a:t>‘</a:t>
            </a:r>
            <a:r>
              <a:rPr lang="ko-KR" altLang="en-US" dirty="0"/>
              <a:t>거짓</a:t>
            </a:r>
            <a:r>
              <a:rPr lang="en-US" altLang="ko-KR" dirty="0"/>
              <a:t>‘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Line 2: </a:t>
            </a:r>
            <a:r>
              <a:rPr lang="en-US" altLang="ko-KR" b="0" dirty="0">
                <a:latin typeface="Consolas" panose="020B0609020204030204" pitchFamily="49" charset="0"/>
              </a:rPr>
              <a:t>Euclid(14, 24 mod 14) = Euclid(14, 10)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Line 1:</a:t>
            </a:r>
            <a:r>
              <a:rPr lang="en-US" altLang="ko-KR" b="0" dirty="0">
                <a:latin typeface="Consolas" panose="020B0609020204030204" pitchFamily="49" charset="0"/>
              </a:rPr>
              <a:t> b==10</a:t>
            </a:r>
            <a:r>
              <a:rPr lang="ko-KR" altLang="en-US" dirty="0"/>
              <a:t>이므로 </a:t>
            </a:r>
            <a:r>
              <a:rPr lang="en-US" altLang="ko-KR" dirty="0"/>
              <a:t>i</a:t>
            </a:r>
            <a:r>
              <a:rPr lang="en-US" altLang="ko-KR" b="0" dirty="0">
                <a:latin typeface="Consolas" panose="020B0609020204030204" pitchFamily="49" charset="0"/>
              </a:rPr>
              <a:t>f</a:t>
            </a:r>
            <a:r>
              <a:rPr lang="en-US" altLang="ko-KR" dirty="0"/>
              <a:t>-</a:t>
            </a:r>
            <a:r>
              <a:rPr lang="ko-KR" altLang="en-US" dirty="0"/>
              <a:t>조건이 </a:t>
            </a:r>
            <a:r>
              <a:rPr lang="en-US" altLang="ko-KR" dirty="0"/>
              <a:t>‘</a:t>
            </a:r>
            <a:r>
              <a:rPr lang="ko-KR" altLang="en-US" dirty="0"/>
              <a:t>거짓</a:t>
            </a:r>
            <a:r>
              <a:rPr lang="en-US" altLang="ko-KR" dirty="0"/>
              <a:t>‘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Line 2: </a:t>
            </a:r>
            <a:r>
              <a:rPr lang="en-US" altLang="ko-KR" b="0" dirty="0">
                <a:latin typeface="Consolas" panose="020B0609020204030204" pitchFamily="49" charset="0"/>
              </a:rPr>
              <a:t>Euclid(10, 14 mod 10) = Euclid(10, 4)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Line 1: </a:t>
            </a:r>
            <a:r>
              <a:rPr lang="en-US" altLang="ko-KR" b="0" dirty="0">
                <a:latin typeface="Consolas" panose="020B0609020204030204" pitchFamily="49" charset="0"/>
              </a:rPr>
              <a:t>b==4</a:t>
            </a:r>
            <a:r>
              <a:rPr lang="ko-KR" altLang="en-US" dirty="0"/>
              <a:t>이므로 </a:t>
            </a:r>
            <a:r>
              <a:rPr lang="en-US" altLang="ko-KR" b="0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-</a:t>
            </a:r>
            <a:r>
              <a:rPr lang="ko-KR" altLang="en-US" dirty="0"/>
              <a:t>조건이 </a:t>
            </a:r>
            <a:r>
              <a:rPr lang="en-US" altLang="ko-KR" dirty="0"/>
              <a:t>‘</a:t>
            </a:r>
            <a:r>
              <a:rPr lang="ko-KR" altLang="en-US" dirty="0"/>
              <a:t>거짓</a:t>
            </a:r>
            <a:r>
              <a:rPr lang="en-US" altLang="ko-KR" dirty="0"/>
              <a:t>‘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Line 2: </a:t>
            </a:r>
            <a:r>
              <a:rPr lang="en-US" altLang="ko-KR" b="0" dirty="0">
                <a:latin typeface="Consolas" panose="020B0609020204030204" pitchFamily="49" charset="0"/>
              </a:rPr>
              <a:t>Euclid(4, 10 mod 4) = Euclid(</a:t>
            </a:r>
            <a:r>
              <a:rPr lang="en-US" altLang="ko-KR" dirty="0"/>
              <a:t>4, 2)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Line 1:</a:t>
            </a:r>
            <a:r>
              <a:rPr lang="en-US" altLang="ko-KR" b="0" dirty="0">
                <a:latin typeface="Consolas" panose="020B0609020204030204" pitchFamily="49" charset="0"/>
              </a:rPr>
              <a:t> b==2</a:t>
            </a:r>
            <a:r>
              <a:rPr lang="ko-KR" altLang="en-US" dirty="0"/>
              <a:t>이므로 </a:t>
            </a:r>
            <a:r>
              <a:rPr lang="en-US" altLang="ko-KR" b="0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-</a:t>
            </a:r>
            <a:r>
              <a:rPr lang="ko-KR" altLang="en-US" dirty="0"/>
              <a:t>조건이 </a:t>
            </a:r>
            <a:r>
              <a:rPr lang="en-US" altLang="ko-KR" dirty="0"/>
              <a:t>‘</a:t>
            </a:r>
            <a:r>
              <a:rPr lang="ko-KR" altLang="en-US" dirty="0"/>
              <a:t>거짓</a:t>
            </a:r>
            <a:r>
              <a:rPr lang="en-US" altLang="ko-KR" dirty="0"/>
              <a:t>‘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Line 2: </a:t>
            </a:r>
            <a:r>
              <a:rPr lang="en-US" altLang="ko-KR" b="0" dirty="0">
                <a:latin typeface="Consolas" panose="020B0609020204030204" pitchFamily="49" charset="0"/>
              </a:rPr>
              <a:t>Euclid(2, 4 mod 2) = Euclid(2, 0)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Line 1: </a:t>
            </a:r>
            <a:r>
              <a:rPr lang="en-US" altLang="ko-KR" b="0" dirty="0">
                <a:latin typeface="Consolas" panose="020B0609020204030204" pitchFamily="49" charset="0"/>
              </a:rPr>
              <a:t>b==0</a:t>
            </a:r>
            <a:r>
              <a:rPr lang="ko-KR" altLang="en-US" dirty="0"/>
              <a:t>이므로 </a:t>
            </a:r>
            <a:r>
              <a:rPr lang="en-US" altLang="ko-KR" b="0" dirty="0">
                <a:latin typeface="Consolas" panose="020B0609020204030204" pitchFamily="49" charset="0"/>
              </a:rPr>
              <a:t>if</a:t>
            </a:r>
            <a:r>
              <a:rPr lang="en-US" altLang="ko-KR" dirty="0"/>
              <a:t>-</a:t>
            </a:r>
            <a:r>
              <a:rPr lang="ko-KR" altLang="en-US" dirty="0"/>
              <a:t>조건이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B0F0"/>
                </a:solidFill>
              </a:rPr>
              <a:t>참</a:t>
            </a:r>
            <a:r>
              <a:rPr lang="en-US" altLang="ko-KR" dirty="0"/>
              <a:t>’</a:t>
            </a:r>
            <a:r>
              <a:rPr lang="ko-KR" altLang="en-US" dirty="0"/>
              <a:t>이 되어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a=2</a:t>
            </a:r>
            <a:r>
              <a:rPr lang="ko-KR" altLang="en-US" dirty="0">
                <a:solidFill>
                  <a:srgbClr val="00B0F0"/>
                </a:solidFill>
              </a:rPr>
              <a:t>를 최종 리턴</a:t>
            </a:r>
            <a:endParaRPr lang="en-US" altLang="ko-KR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543693-3510-471F-979A-6D98ADE66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800D6BC-A035-433B-BE38-883BA4DF3CB1}" type="slidenum">
              <a:rPr lang="en-US" altLang="ko-KR" sz="1200">
                <a:latin typeface="Tahoma" panose="020B0604030504040204" pitchFamily="34" charset="0"/>
              </a:rPr>
              <a:pPr/>
              <a:t>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0A06B1F2-1842-4695-8563-9E78D36F4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2.3 </a:t>
            </a:r>
            <a:r>
              <a:rPr lang="ko-KR" altLang="en-US"/>
              <a:t>알고리즘의 표현 방법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C0908607-3CF9-47E4-B7CF-30C0A5D87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알고리즘의 형태는 단계별 절차이므로</a:t>
            </a:r>
            <a:r>
              <a:rPr lang="en-US" altLang="ko-KR" sz="2400" dirty="0"/>
              <a:t>, </a:t>
            </a:r>
            <a:r>
              <a:rPr lang="ko-KR" altLang="en-US" sz="2400" dirty="0"/>
              <a:t>마치 요리책의 요리를 만드는 절차와 유사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알고리즘의 각 단계는 보통 말로 서술할 수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컴퓨터 프로그래밍 언어로만 표현할 필요는 없음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일반적으로 알고리즘은 프로그래밍 언어와 유사한 </a:t>
            </a:r>
            <a:r>
              <a:rPr lang="ko-KR" altLang="en-US" sz="2400" dirty="0">
                <a:solidFill>
                  <a:srgbClr val="00B0F0"/>
                </a:solidFill>
              </a:rPr>
              <a:t>의사 코드</a:t>
            </a:r>
            <a:r>
              <a:rPr lang="en-US" altLang="ko-KR" sz="2400" dirty="0">
                <a:solidFill>
                  <a:srgbClr val="00B0F0"/>
                </a:solidFill>
              </a:rPr>
              <a:t>(pseudo code)</a:t>
            </a:r>
            <a:r>
              <a:rPr lang="ko-KR" altLang="en-US" sz="2400" dirty="0">
                <a:solidFill>
                  <a:srgbClr val="00B0F0"/>
                </a:solidFill>
              </a:rPr>
              <a:t>로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04252-1333-46B5-8D44-4135369C0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C219CE7-2FC3-4D06-9F7F-2D35FF0B4D64}" type="slidenum">
              <a:rPr lang="en-US" altLang="ko-KR" sz="1200">
                <a:latin typeface="Tahoma" panose="020B0604030504040204" pitchFamily="34" charset="0"/>
              </a:rPr>
              <a:pPr/>
              <a:t>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21058</TotalTime>
  <Words>2824</Words>
  <Application>Microsoft Office PowerPoint</Application>
  <PresentationFormat>와이드스크린</PresentationFormat>
  <Paragraphs>361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HY크리스탈M</vt:lpstr>
      <vt:lpstr>굴림</vt:lpstr>
      <vt:lpstr>맑은 고딕</vt:lpstr>
      <vt:lpstr>새굴림</vt:lpstr>
      <vt:lpstr>함초롬바탕</vt:lpstr>
      <vt:lpstr>Arial</vt:lpstr>
      <vt:lpstr>Consolas</vt:lpstr>
      <vt:lpstr>Tahoma</vt:lpstr>
      <vt:lpstr>Times New Roman</vt:lpstr>
      <vt:lpstr>Wingdings</vt:lpstr>
      <vt:lpstr>국가지정발표</vt:lpstr>
      <vt:lpstr>Chapter 2 알고리즘을 배우기 위한 준비</vt:lpstr>
      <vt:lpstr>차례</vt:lpstr>
      <vt:lpstr>2.1 알고리즘이란</vt:lpstr>
      <vt:lpstr>알고리즘의 일반적 특성</vt:lpstr>
      <vt:lpstr>2.2 최초의 알고리즘</vt:lpstr>
      <vt:lpstr>최대공약수(24, 14)</vt:lpstr>
      <vt:lpstr>PowerPoint 프레젠테이션</vt:lpstr>
      <vt:lpstr>유클리드의 최대공약수 알고리즘</vt:lpstr>
      <vt:lpstr>2.3 알고리즘의 표현 방법</vt:lpstr>
      <vt:lpstr>최대 숫자 찾기 문제를 위한 알고리즘</vt:lpstr>
      <vt:lpstr>보통 말로 표현된 알고리즘</vt:lpstr>
      <vt:lpstr>의사 코드로 표현된 알고리즘</vt:lpstr>
      <vt:lpstr>플로우 차트(flow chart)</vt:lpstr>
      <vt:lpstr>2.4 알고리즘의 분류</vt:lpstr>
      <vt:lpstr>알고리즘의 분류</vt:lpstr>
      <vt:lpstr>2.5 알고리즘의 효율성 표현</vt:lpstr>
      <vt:lpstr>시간 복잡도</vt:lpstr>
      <vt:lpstr>알고리즘의 복잡도 표현 방법</vt:lpstr>
      <vt:lpstr>알고리즘의 복잡도 표현 방법</vt:lpstr>
      <vt:lpstr>등교 시간 분석</vt:lpstr>
      <vt:lpstr>등교 시간 분석</vt:lpstr>
      <vt:lpstr>등교 시간 분석</vt:lpstr>
      <vt:lpstr>등교 시간 분석</vt:lpstr>
      <vt:lpstr>2.6 복잡도의 점근적 표기</vt:lpstr>
      <vt:lpstr>O(Big-Oh)-표기</vt:lpstr>
      <vt:lpstr>O(Big-Oh)-표기</vt:lpstr>
      <vt:lpstr>O(Big-Oh)-표기</vt:lpstr>
      <vt:lpstr>O-표기법 찾는 간단한 방법</vt:lpstr>
      <vt:lpstr>Ω(Big-Omega)-표기</vt:lpstr>
      <vt:lpstr>Ω(Big-Omega)-표기</vt:lpstr>
      <vt:lpstr>Θ(Theta)-표기</vt:lpstr>
      <vt:lpstr>Θ(Theta)-표기</vt:lpstr>
      <vt:lpstr>O(Big-Oh)-표기 예</vt:lpstr>
      <vt:lpstr>Ω(Big-Omega)-표기 예</vt:lpstr>
      <vt:lpstr>Θ(Theta)-표기 예</vt:lpstr>
      <vt:lpstr>자주 사용하는 O-표기</vt:lpstr>
      <vt:lpstr>O-표기의 포함 관계</vt:lpstr>
      <vt:lpstr>함수의 증가율 비교</vt:lpstr>
      <vt:lpstr>2.7 효율적 알고리즘의 필요성</vt:lpstr>
      <vt:lpstr>효율적 알고리즘의 필요성</vt:lpstr>
      <vt:lpstr>요약</vt:lpstr>
      <vt:lpstr>PowerPoint 프레젠테이션</vt:lpstr>
      <vt:lpstr>PowerPoint 프레젠테이션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SBGram</dc:creator>
  <cp:lastModifiedBy>Kim Kiyong</cp:lastModifiedBy>
  <cp:revision>1596</cp:revision>
  <cp:lastPrinted>2016-02-29T07:25:24Z</cp:lastPrinted>
  <dcterms:created xsi:type="dcterms:W3CDTF">1999-06-08T06:08:29Z</dcterms:created>
  <dcterms:modified xsi:type="dcterms:W3CDTF">2021-09-04T09:48:43Z</dcterms:modified>
</cp:coreProperties>
</file>