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1"/>
  </p:notesMasterIdLst>
  <p:handoutMasterIdLst>
    <p:handoutMasterId r:id="rId102"/>
  </p:handoutMasterIdLst>
  <p:sldIdLst>
    <p:sldId id="393" r:id="rId2"/>
    <p:sldId id="540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541" r:id="rId12"/>
    <p:sldId id="404" r:id="rId13"/>
    <p:sldId id="405" r:id="rId14"/>
    <p:sldId id="406" r:id="rId15"/>
    <p:sldId id="407" r:id="rId16"/>
    <p:sldId id="409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76" r:id="rId28"/>
    <p:sldId id="477" r:id="rId29"/>
    <p:sldId id="478" r:id="rId30"/>
    <p:sldId id="479" r:id="rId31"/>
    <p:sldId id="480" r:id="rId32"/>
    <p:sldId id="482" r:id="rId33"/>
    <p:sldId id="483" r:id="rId34"/>
    <p:sldId id="486" r:id="rId35"/>
    <p:sldId id="493" r:id="rId36"/>
    <p:sldId id="544" r:id="rId37"/>
    <p:sldId id="497" r:id="rId38"/>
    <p:sldId id="498" r:id="rId39"/>
    <p:sldId id="499" r:id="rId40"/>
    <p:sldId id="543" r:id="rId41"/>
    <p:sldId id="503" r:id="rId42"/>
    <p:sldId id="505" r:id="rId43"/>
    <p:sldId id="506" r:id="rId44"/>
    <p:sldId id="507" r:id="rId45"/>
    <p:sldId id="509" r:id="rId46"/>
    <p:sldId id="510" r:id="rId47"/>
    <p:sldId id="511" r:id="rId48"/>
    <p:sldId id="513" r:id="rId49"/>
    <p:sldId id="515" r:id="rId50"/>
    <p:sldId id="516" r:id="rId51"/>
    <p:sldId id="518" r:id="rId52"/>
    <p:sldId id="521" r:id="rId53"/>
    <p:sldId id="524" r:id="rId54"/>
    <p:sldId id="525" r:id="rId55"/>
    <p:sldId id="528" r:id="rId56"/>
    <p:sldId id="529" r:id="rId57"/>
    <p:sldId id="530" r:id="rId58"/>
    <p:sldId id="531" r:id="rId59"/>
    <p:sldId id="532" r:id="rId60"/>
    <p:sldId id="533" r:id="rId61"/>
    <p:sldId id="534" r:id="rId62"/>
    <p:sldId id="466" r:id="rId63"/>
    <p:sldId id="422" r:id="rId64"/>
    <p:sldId id="424" r:id="rId65"/>
    <p:sldId id="427" r:id="rId66"/>
    <p:sldId id="429" r:id="rId67"/>
    <p:sldId id="430" r:id="rId68"/>
    <p:sldId id="431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1" r:id="rId87"/>
    <p:sldId id="453" r:id="rId88"/>
    <p:sldId id="454" r:id="rId89"/>
    <p:sldId id="455" r:id="rId90"/>
    <p:sldId id="456" r:id="rId91"/>
    <p:sldId id="458" r:id="rId92"/>
    <p:sldId id="459" r:id="rId93"/>
    <p:sldId id="461" r:id="rId94"/>
    <p:sldId id="463" r:id="rId95"/>
    <p:sldId id="464" r:id="rId96"/>
    <p:sldId id="471" r:id="rId97"/>
    <p:sldId id="472" r:id="rId98"/>
    <p:sldId id="473" r:id="rId99"/>
    <p:sldId id="474" r:id="rId100"/>
  </p:sldIdLst>
  <p:sldSz cx="9144000" cy="6858000" type="screen4x3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FF"/>
    <a:srgbClr val="FFFF93"/>
    <a:srgbClr val="FF9966"/>
    <a:srgbClr val="C9FFE4"/>
    <a:srgbClr val="0000FF"/>
    <a:srgbClr val="99FF99"/>
    <a:srgbClr val="6666FF"/>
    <a:srgbClr val="00B400"/>
    <a:srgbClr val="33CC33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75" d="100"/>
          <a:sy n="75" d="100"/>
        </p:scale>
        <p:origin x="1052" y="44"/>
      </p:cViewPr>
      <p:guideLst>
        <p:guide orient="horz" pos="3974"/>
        <p:guide orient="horz" pos="89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EB3C0D93-7922-468D-88F2-258403DCFD0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1157F9C-E5BA-4F0D-B31A-E317250C3A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3337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4237A10B-A09B-45BA-B0CD-BE6371371BD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67B140-5C11-4A11-9C29-E3D12174E6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F948C766-AB32-4431-89F1-D90EF8D89C2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3903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22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>
              <a:defRPr sz="16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76A6FE-06F8-42D0-8103-E25716175E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1A8BE760-2896-4C90-B302-B2B22D319D6F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535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596063"/>
            <a:ext cx="79248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B761E8F-46F6-4A45-B6D5-197BD6594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</a:t>
            </a:r>
            <a:r>
              <a:rPr lang="ko-KR" altLang="en-US" dirty="0" err="1"/>
              <a:t>누르십시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8A61CD9-768F-420D-996A-1972A7762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lvl="3"/>
            <a:r>
              <a:rPr lang="ko-KR" altLang="en-US" dirty="0"/>
              <a:t>네째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" y="6597650"/>
            <a:ext cx="6492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96F23601-8F24-4101-A696-9EFFAA2B9D99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9144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400" b="1">
          <a:solidFill>
            <a:srgbClr val="00206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•"/>
        <a:defRPr kumimoji="1" sz="1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–"/>
        <a:defRPr kumimoji="1" sz="16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»"/>
        <a:defRPr kumimoji="1" sz="16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wmf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860D3F50-2D47-4B17-8553-9308820005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000" dirty="0">
                <a:solidFill>
                  <a:schemeClr val="tx1"/>
                </a:solidFill>
              </a:rPr>
              <a:t>Chapter 5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/>
              <a:t>동적 계획 알고리즘</a:t>
            </a:r>
            <a:endParaRPr lang="en-US" altLang="ko-KR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7F12B-011E-42F4-AFB7-9C5F22805540}"/>
              </a:ext>
            </a:extLst>
          </p:cNvPr>
          <p:cNvSpPr/>
          <p:nvPr/>
        </p:nvSpPr>
        <p:spPr bwMode="auto">
          <a:xfrm>
            <a:off x="899592" y="1700808"/>
            <a:ext cx="7704856" cy="946150"/>
          </a:xfrm>
          <a:prstGeom prst="rect">
            <a:avLst/>
          </a:prstGeom>
          <a:solidFill>
            <a:srgbClr val="FFFF00"/>
          </a:solidFill>
          <a:ln w="17526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290" name="제목 1">
            <a:extLst>
              <a:ext uri="{FF2B5EF4-FFF2-40B4-BE49-F238E27FC236}">
                <a16:creationId xmlns:a16="http://schemas.microsoft.com/office/drawing/2014/main" id="{CA349C8B-FA84-4460-B914-27A1A1E03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문제의 정의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72C2BA45-AD4A-49CD-A322-7ABEE48C2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spcAft>
                <a:spcPts val="1200"/>
              </a:spcAft>
              <a:defRPr/>
            </a:pPr>
            <a:r>
              <a:rPr lang="ko-KR" altLang="en-US" sz="2400" dirty="0"/>
              <a:t>그래프의 점이 </a:t>
            </a:r>
            <a:r>
              <a:rPr lang="en-US" altLang="ko-KR" sz="2400" dirty="0"/>
              <a:t>1, 2, 3, </a:t>
            </a:r>
            <a:r>
              <a:rPr lang="ko-KR" altLang="en-US" sz="2400" dirty="0"/>
              <a:t>⋯</a:t>
            </a:r>
            <a:r>
              <a:rPr lang="en-US" altLang="ko-KR" sz="2400" dirty="0"/>
              <a:t>, n</a:t>
            </a:r>
            <a:r>
              <a:rPr lang="ko-KR" altLang="en-US" sz="2400" dirty="0"/>
              <a:t>일 때</a:t>
            </a:r>
            <a:endParaRPr lang="en-US" altLang="ko-KR" sz="1800" dirty="0"/>
          </a:p>
          <a:p>
            <a:pPr marL="457200" lvl="1" indent="0" algn="just">
              <a:spcAft>
                <a:spcPts val="1200"/>
              </a:spcAft>
              <a:buFont typeface="Times New Roman" panose="02020603050405020304" pitchFamily="18" charset="0"/>
              <a:buNone/>
              <a:defRPr/>
            </a:pPr>
            <a:r>
              <a:rPr lang="en-US" altLang="ko-KR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sz="2400" baseline="30000" dirty="0">
                <a:solidFill>
                  <a:srgbClr val="0000CC"/>
                </a:solidFill>
              </a:rPr>
              <a:t>k </a:t>
            </a:r>
            <a:r>
              <a:rPr lang="en-US" altLang="ko-KR" sz="2400" dirty="0"/>
              <a:t>= </a:t>
            </a:r>
            <a:r>
              <a:rPr lang="ko-KR" altLang="en-US" sz="2400" dirty="0"/>
              <a:t>점 </a:t>
            </a:r>
            <a:r>
              <a:rPr lang="en-US" altLang="ko-KR" sz="2400" dirty="0"/>
              <a:t>{1, 2, </a:t>
            </a:r>
            <a:r>
              <a:rPr lang="ko-KR" altLang="en-US" sz="2400" dirty="0"/>
              <a:t>⋯</a:t>
            </a:r>
            <a:r>
              <a:rPr lang="en-US" altLang="ko-KR" sz="2400" dirty="0"/>
              <a:t>, k}</a:t>
            </a:r>
            <a:r>
              <a:rPr lang="ko-KR" altLang="en-US" sz="2400" dirty="0"/>
              <a:t>를 경유 가능한 점으로 고려하여</a:t>
            </a:r>
            <a:r>
              <a:rPr lang="en-US" altLang="ko-KR" sz="2400" dirty="0"/>
              <a:t>, </a:t>
            </a:r>
            <a:r>
              <a:rPr lang="ko-KR" altLang="en-US" sz="2400" dirty="0"/>
              <a:t>점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에서 점 </a:t>
            </a:r>
            <a:r>
              <a:rPr lang="en-US" altLang="ko-KR" sz="2400" dirty="0"/>
              <a:t>j</a:t>
            </a:r>
            <a:r>
              <a:rPr lang="ko-KR" altLang="en-US" sz="2400" dirty="0"/>
              <a:t>까지의 모든 경로 중에서 가장 짧은 경로의 거리</a:t>
            </a:r>
            <a:endParaRPr lang="en-US" altLang="ko-KR" sz="1800" dirty="0"/>
          </a:p>
          <a:p>
            <a:pPr lvl="1" algn="just">
              <a:defRPr/>
            </a:pPr>
            <a:r>
              <a:rPr lang="en-US" altLang="ko-KR" sz="2400" dirty="0"/>
              <a:t>[</a:t>
            </a:r>
            <a:r>
              <a:rPr lang="ko-KR" altLang="en-US" sz="2400" dirty="0"/>
              <a:t>주의</a:t>
            </a:r>
            <a:r>
              <a:rPr lang="en-US" altLang="ko-KR" sz="2400" dirty="0"/>
              <a:t>] </a:t>
            </a:r>
            <a:r>
              <a:rPr lang="ko-KR" altLang="en-US" sz="2400" dirty="0"/>
              <a:t>점 </a:t>
            </a:r>
            <a:r>
              <a:rPr lang="en-US" altLang="ko-KR" sz="2400" dirty="0"/>
              <a:t>1</a:t>
            </a:r>
            <a:r>
              <a:rPr lang="ko-KR" altLang="en-US" sz="2400" dirty="0"/>
              <a:t>에서 점 </a:t>
            </a:r>
            <a:r>
              <a:rPr lang="en-US" altLang="ko-KR" sz="2400" dirty="0"/>
              <a:t>k</a:t>
            </a:r>
            <a:r>
              <a:rPr lang="ko-KR" altLang="en-US" sz="2400" dirty="0"/>
              <a:t>까지의 </a:t>
            </a:r>
            <a:r>
              <a:rPr lang="ko-KR" altLang="en-US" sz="2400" u="sng" dirty="0">
                <a:solidFill>
                  <a:srgbClr val="00B0F0"/>
                </a:solidFill>
              </a:rPr>
              <a:t>모든 점을 반드시 경유하는 경로를 의미하는 것이 아니다</a:t>
            </a:r>
            <a:r>
              <a:rPr lang="en-US" altLang="ko-KR" sz="2400" dirty="0"/>
              <a:t>.</a:t>
            </a:r>
          </a:p>
          <a:p>
            <a:pPr lvl="1" algn="just">
              <a:defRPr/>
            </a:pPr>
            <a:r>
              <a:rPr lang="en-US" altLang="ko-KR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sz="2400" baseline="30000" dirty="0">
                <a:solidFill>
                  <a:srgbClr val="0000CC"/>
                </a:solidFill>
              </a:rPr>
              <a:t>k</a:t>
            </a:r>
            <a:r>
              <a:rPr lang="ko-KR" altLang="en-US" sz="2400" dirty="0"/>
              <a:t>는 </a:t>
            </a:r>
            <a:r>
              <a:rPr lang="en-US" altLang="ko-KR" sz="2400" dirty="0"/>
              <a:t>{1, 2, </a:t>
            </a:r>
            <a:r>
              <a:rPr lang="ko-KR" altLang="en-US" sz="2400" dirty="0"/>
              <a:t>⋯</a:t>
            </a:r>
            <a:r>
              <a:rPr lang="en-US" altLang="ko-KR" sz="2400" dirty="0"/>
              <a:t>, k}</a:t>
            </a:r>
            <a:r>
              <a:rPr lang="ko-KR" altLang="en-US" sz="2400" dirty="0"/>
              <a:t>을 하나도 경유하지 않으면서 점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에서 직접 점 </a:t>
            </a:r>
            <a:r>
              <a:rPr lang="en-US" altLang="ko-KR" sz="2400" dirty="0"/>
              <a:t>j</a:t>
            </a:r>
            <a:r>
              <a:rPr lang="ko-KR" altLang="en-US" sz="2400" dirty="0"/>
              <a:t>에 도달하는 간선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j)</a:t>
            </a:r>
            <a:r>
              <a:rPr lang="ko-KR" altLang="en-US" sz="2400" dirty="0"/>
              <a:t>가 가장 짧은 거리일수도</a:t>
            </a:r>
            <a:endParaRPr lang="en-US" altLang="ko-KR" sz="2400" dirty="0"/>
          </a:p>
          <a:p>
            <a:pPr lvl="1" algn="just">
              <a:defRPr/>
            </a:pPr>
            <a:r>
              <a:rPr lang="ko-KR" altLang="en-US" sz="2400" dirty="0"/>
              <a:t>단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k</a:t>
            </a:r>
            <a:r>
              <a:rPr lang="ko-KR" altLang="en-US" sz="2400" dirty="0"/>
              <a:t>≠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k</a:t>
            </a:r>
            <a:r>
              <a:rPr lang="ko-KR" altLang="en-US" sz="2400" dirty="0"/>
              <a:t>≠</a:t>
            </a:r>
            <a:r>
              <a:rPr lang="en-US" altLang="ko-KR" sz="2400" dirty="0"/>
              <a:t>j</a:t>
            </a:r>
            <a:r>
              <a:rPr lang="ko-KR" altLang="en-US" sz="2400" dirty="0"/>
              <a:t>이고</a:t>
            </a:r>
            <a:endParaRPr lang="en-US" altLang="ko-KR" sz="2400" dirty="0"/>
          </a:p>
          <a:p>
            <a:pPr lvl="1" algn="just">
              <a:defRPr/>
            </a:pPr>
            <a:r>
              <a:rPr lang="en-US" altLang="ko-KR" sz="2400" dirty="0"/>
              <a:t>k=0</a:t>
            </a:r>
            <a:r>
              <a:rPr lang="ko-KR" altLang="en-US" sz="2400" dirty="0"/>
              <a:t>인 경우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0000CC"/>
                </a:solidFill>
              </a:rPr>
              <a:t>점 </a:t>
            </a:r>
            <a:r>
              <a:rPr lang="en-US" altLang="ko-KR" sz="2400" dirty="0">
                <a:solidFill>
                  <a:srgbClr val="0000CC"/>
                </a:solidFill>
              </a:rPr>
              <a:t>0</a:t>
            </a:r>
            <a:r>
              <a:rPr lang="ko-KR" altLang="en-US" sz="2400" dirty="0"/>
              <a:t>은 그래프에 없으므로 어떤 점도 경유하지 않는다는 것을 의미</a:t>
            </a:r>
            <a:r>
              <a:rPr lang="en-US" altLang="ko-KR" sz="2400" dirty="0"/>
              <a:t>.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en-US" altLang="ko-KR" sz="24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2400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sz="2400" baseline="30000" dirty="0">
                <a:solidFill>
                  <a:srgbClr val="0000CC"/>
                </a:solidFill>
              </a:rPr>
              <a:t>0</a:t>
            </a:r>
            <a:r>
              <a:rPr lang="en-US" altLang="ko-KR" sz="2400" dirty="0">
                <a:solidFill>
                  <a:srgbClr val="0000CC"/>
                </a:solidFill>
              </a:rPr>
              <a:t> = </a:t>
            </a:r>
            <a:r>
              <a:rPr lang="ko-KR" altLang="en-US" sz="2400" dirty="0"/>
              <a:t>간선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j)</a:t>
            </a:r>
            <a:r>
              <a:rPr lang="ko-KR" altLang="en-US" sz="2400" dirty="0"/>
              <a:t>의 가중치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1CE80-6919-438D-80F4-E1533AB6E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BB828F3-471D-4B01-A67B-9B21CA09E6C3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9D91A-2CBE-4E9F-B5FE-F6C60654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+mn-lt"/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latin typeface="+mn-lt"/>
                <a:cs typeface="Times New Roman" panose="02020603050405020304" pitchFamily="18" charset="0"/>
              </a:rPr>
              <a:t>ij</a:t>
            </a:r>
            <a:r>
              <a:rPr lang="en-US" altLang="ko-KR" baseline="30000" dirty="0">
                <a:latin typeface="+mn-lt"/>
              </a:rPr>
              <a:t>1</a:t>
            </a:r>
            <a:endParaRPr lang="ko-KR" altLang="en-US" dirty="0">
              <a:latin typeface="+mn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8DE83-67AC-49C1-A63F-3B51D76A4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점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/>
              <a:t>j</a:t>
            </a:r>
            <a:r>
              <a:rPr lang="ko-KR" altLang="en-US" dirty="0"/>
              <a:t>까지 점 </a:t>
            </a:r>
            <a:r>
              <a:rPr lang="en-US" altLang="ko-KR" dirty="0"/>
              <a:t>1</a:t>
            </a:r>
            <a:r>
              <a:rPr lang="ko-KR" altLang="en-US" dirty="0"/>
              <a:t>을 경유하는 경우와</a:t>
            </a:r>
            <a:r>
              <a:rPr lang="en-US" altLang="ko-KR" dirty="0"/>
              <a:t> </a:t>
            </a:r>
            <a:r>
              <a:rPr lang="ko-KR" altLang="en-US" dirty="0"/>
              <a:t>직접 가는 경로 중에서 짧은 경로의 거리</a:t>
            </a:r>
            <a:endParaRPr lang="en-US" altLang="ko-KR" dirty="0"/>
          </a:p>
          <a:p>
            <a:pPr algn="just"/>
            <a:r>
              <a:rPr lang="ko-KR" altLang="en-US" dirty="0"/>
              <a:t>모든 점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에 대해 </a:t>
            </a:r>
            <a:r>
              <a:rPr lang="en-US" altLang="ko-KR" i="1" dirty="0">
                <a:solidFill>
                  <a:srgbClr val="0000CC"/>
                </a:solidFill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ij</a:t>
            </a:r>
            <a:r>
              <a:rPr lang="en-US" altLang="ko-KR" baseline="30000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를 계산하는 것이 </a:t>
            </a:r>
            <a:r>
              <a:rPr lang="ko-KR" altLang="en-US" dirty="0">
                <a:solidFill>
                  <a:srgbClr val="00B0F0"/>
                </a:solidFill>
              </a:rPr>
              <a:t>가장 작은 부분 문제</a:t>
            </a:r>
            <a:endParaRPr lang="en-US" altLang="ko-KR" dirty="0">
              <a:solidFill>
                <a:srgbClr val="00B0F0"/>
              </a:solidFill>
            </a:endParaRPr>
          </a:p>
          <a:p>
            <a:pPr algn="just"/>
            <a:r>
              <a:rPr lang="en-US" altLang="ko-KR" dirty="0" err="1"/>
              <a:t>i</a:t>
            </a:r>
            <a:r>
              <a:rPr lang="en-US" altLang="ko-KR" dirty="0"/>
              <a:t> ≠ 1, j ≠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  <a:p>
            <a:pPr algn="just"/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B861C-0FC8-444C-848F-405CD6851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A8BE760-2896-4C90-B302-B2B22D319D6F}" type="slidenum">
              <a:rPr lang="en-US" altLang="ko-KR" smtClean="0"/>
              <a:pPr/>
              <a:t>11</a:t>
            </a:fld>
            <a:r>
              <a:rPr lang="en-US" altLang="ko-KR"/>
              <a:t> -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BE1CE6-7F16-4DD4-8581-224B834A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17032"/>
            <a:ext cx="3890531" cy="15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E26FB7E3-9337-4446-AE98-D75279419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/>
              <a:t>2</a:t>
            </a:r>
            <a:endParaRPr lang="en-US" altLang="ko-KR" dirty="0"/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CF67DC1-FCB9-4419-8042-47C55AFEC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점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/>
              <a:t>를 경유하여 </a:t>
            </a:r>
            <a:r>
              <a:rPr lang="en-US" altLang="ko-KR" dirty="0"/>
              <a:t>j</a:t>
            </a:r>
            <a:r>
              <a:rPr lang="ko-KR" altLang="en-US" dirty="0"/>
              <a:t>로 가는 경로의 거리와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 err="1">
                <a:solidFill>
                  <a:srgbClr val="0000CC"/>
                </a:solidFill>
              </a:rPr>
              <a:t>1</a:t>
            </a:r>
            <a:r>
              <a:rPr lang="en-US" altLang="ko-KR" baseline="30000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중에서 짧은 경로의 거리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2</a:t>
            </a:r>
            <a:r>
              <a:rPr lang="ko-KR" altLang="en-US" dirty="0"/>
              <a:t>를 경유하는 경로의 거리는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 dirty="0" err="1">
                <a:solidFill>
                  <a:srgbClr val="0000CC"/>
                </a:solidFill>
              </a:rPr>
              <a:t>1</a:t>
            </a:r>
            <a:r>
              <a:rPr lang="en-US" altLang="ko-KR" baseline="30000" dirty="0">
                <a:solidFill>
                  <a:srgbClr val="0000CC"/>
                </a:solidFill>
              </a:rPr>
              <a:t> </a:t>
            </a:r>
            <a:r>
              <a:rPr lang="en-US" altLang="ko-KR" dirty="0"/>
              <a:t>+</a:t>
            </a:r>
            <a:r>
              <a:rPr lang="en-US" altLang="ko-KR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baseline="30000" dirty="0" err="1">
                <a:solidFill>
                  <a:srgbClr val="0000CC"/>
                </a:solidFill>
              </a:rPr>
              <a:t>1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≠ </a:t>
            </a:r>
            <a:r>
              <a:rPr lang="en-US" altLang="ko-KR" dirty="0"/>
              <a:t>2, j </a:t>
            </a:r>
            <a:r>
              <a:rPr lang="ko-KR" altLang="en-US" dirty="0"/>
              <a:t>≠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9E862-FC43-4521-9B37-BA286CD814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E7FFE9E-F407-4D94-906A-61CCFB8AB38F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EBEF51-C293-4B3F-A532-FC385532C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89040"/>
            <a:ext cx="4216698" cy="15044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B72D2A5C-0415-4ACE-B086-EE83D4EE1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/>
              <a:t>k</a:t>
            </a:r>
            <a:endParaRPr lang="en-US" altLang="ko-KR" dirty="0"/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7A0CB2B2-3570-43A8-9A76-5BEDF1861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점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에서 점 </a:t>
            </a:r>
            <a:r>
              <a:rPr lang="en-US" altLang="ko-KR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를 경유하여 </a:t>
            </a:r>
            <a:r>
              <a:rPr lang="en-US" altLang="ko-KR" dirty="0"/>
              <a:t>j</a:t>
            </a:r>
            <a:r>
              <a:rPr lang="ko-KR" altLang="en-US" dirty="0"/>
              <a:t>로 가는 경로의 거리와 </a:t>
            </a:r>
            <a:r>
              <a:rPr lang="en-US" altLang="ko-KR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>
                <a:solidFill>
                  <a:srgbClr val="0000CC"/>
                </a:solidFill>
              </a:rPr>
              <a:t>k-1 </a:t>
            </a:r>
            <a:r>
              <a:rPr lang="ko-KR" altLang="en-US" dirty="0"/>
              <a:t>중에서 짧은 경로의 거리</a:t>
            </a:r>
            <a:endParaRPr lang="en-US" altLang="ko-KR" dirty="0"/>
          </a:p>
          <a:p>
            <a:r>
              <a:rPr lang="ko-KR" altLang="en-US" dirty="0"/>
              <a:t>점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를 경유하는 경로의 거리는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baseline="30000" dirty="0" err="1">
                <a:solidFill>
                  <a:srgbClr val="0000CC"/>
                </a:solidFill>
              </a:rPr>
              <a:t>k</a:t>
            </a:r>
            <a:r>
              <a:rPr lang="en-US" altLang="ko-KR" baseline="30000" dirty="0">
                <a:solidFill>
                  <a:srgbClr val="0000CC"/>
                </a:solidFill>
              </a:rPr>
              <a:t>-1 </a:t>
            </a:r>
            <a:r>
              <a:rPr lang="en-US" altLang="ko-KR" dirty="0"/>
              <a:t>+</a:t>
            </a:r>
            <a:r>
              <a:rPr lang="en-US" altLang="ko-KR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ko-KR" baseline="30000" dirty="0" err="1">
                <a:solidFill>
                  <a:srgbClr val="0000CC"/>
                </a:solidFill>
              </a:rPr>
              <a:t>k</a:t>
            </a:r>
            <a:r>
              <a:rPr lang="en-US" altLang="ko-KR" baseline="30000" dirty="0">
                <a:solidFill>
                  <a:srgbClr val="0000CC"/>
                </a:solidFill>
              </a:rPr>
              <a:t>-1</a:t>
            </a:r>
            <a:r>
              <a:rPr lang="ko-KR" altLang="en-US" dirty="0"/>
              <a:t> 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/>
              <a:t>≠</a:t>
            </a:r>
            <a:r>
              <a:rPr lang="en-US" altLang="ko-KR" dirty="0"/>
              <a:t>k, j</a:t>
            </a:r>
            <a:r>
              <a:rPr lang="ko-KR" altLang="en-US" dirty="0"/>
              <a:t>≠</a:t>
            </a:r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D324C-C563-4BB6-8671-5B2C1431F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8DC1712-0203-4FB2-95B7-A472A3EDA007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3BA2E7-B71D-491B-B80C-77B3C724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429000"/>
            <a:ext cx="3571478" cy="15677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0FBEE0C8-3322-45EC-B12C-0D65D360C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 err="1"/>
              <a:t>n</a:t>
            </a:r>
            <a:endParaRPr lang="en-US" altLang="ko-KR" dirty="0"/>
          </a:p>
        </p:txBody>
      </p:sp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0A14E436-436B-4213-964E-EE7C1DF9B1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모든 점을 경유 가능한 점들로 고려한 모든 쌍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의 최단 경로의 거리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 err="1"/>
              <a:t>플로이드의</a:t>
            </a:r>
            <a:r>
              <a:rPr lang="ko-KR" altLang="en-US" dirty="0"/>
              <a:t> 모든 쌍 최단 경로 알고리즘은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n</a:t>
            </a:r>
            <a:r>
              <a:rPr lang="ko-KR" altLang="en-US" dirty="0"/>
              <a:t>이 될 때까지 </a:t>
            </a:r>
            <a:r>
              <a:rPr lang="en-US" altLang="ko-KR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ko-KR" altLang="en-US" dirty="0"/>
              <a:t>를 계산해서</a:t>
            </a:r>
            <a:r>
              <a:rPr lang="en-US" altLang="ko-KR" dirty="0"/>
              <a:t>, </a:t>
            </a:r>
            <a:r>
              <a:rPr lang="en-US" altLang="ko-KR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ko-KR" baseline="30000" dirty="0" err="1">
                <a:solidFill>
                  <a:srgbClr val="0000CC"/>
                </a:solidFill>
              </a:rPr>
              <a:t>n</a:t>
            </a:r>
            <a:r>
              <a:rPr lang="ko-KR" altLang="en-US" dirty="0"/>
              <a:t>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58E49-0137-4382-B658-A7C2737FD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9C5869-717E-4ED5-AA6A-AF992BE91D6E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632B6DE2-B46B-462A-8803-38CADCD02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 err="1">
                <a:solidFill>
                  <a:srgbClr val="0000FF"/>
                </a:solidFill>
              </a:rPr>
              <a:t>AllPairsShortest</a:t>
            </a:r>
            <a:endParaRPr lang="ko-KR" altLang="en-US" sz="2400" dirty="0">
              <a:solidFill>
                <a:srgbClr val="0000FF"/>
              </a:solidFill>
            </a:endParaRPr>
          </a:p>
          <a:p>
            <a:pPr marL="628650" indent="-628650" latinLnBrk="1"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입력</a:t>
            </a:r>
            <a:r>
              <a:rPr lang="en-US" altLang="ko-KR" sz="2000" dirty="0"/>
              <a:t>: 2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D, </a:t>
            </a:r>
            <a:r>
              <a:rPr lang="ko-KR" altLang="en-US" sz="2000" dirty="0"/>
              <a:t>단</a:t>
            </a:r>
            <a:r>
              <a:rPr lang="en-US" altLang="ko-KR" sz="2000" dirty="0"/>
              <a:t>, 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j] = </a:t>
            </a:r>
            <a:r>
              <a:rPr lang="ko-KR" altLang="en-US" sz="2000" dirty="0"/>
              <a:t>간선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j)</a:t>
            </a:r>
            <a:r>
              <a:rPr lang="ko-KR" altLang="en-US" sz="2000" dirty="0"/>
              <a:t>의 가중치</a:t>
            </a:r>
            <a:r>
              <a:rPr lang="en-US" altLang="ko-KR" sz="2000" dirty="0"/>
              <a:t>, </a:t>
            </a:r>
            <a:r>
              <a:rPr lang="ko-KR" altLang="en-US" sz="2000" dirty="0"/>
              <a:t>만일 간선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j)</a:t>
            </a:r>
            <a:r>
              <a:rPr lang="ko-KR" altLang="en-US" sz="2000" dirty="0"/>
              <a:t>가 없으면 </a:t>
            </a:r>
            <a:r>
              <a:rPr lang="en-US" altLang="ko-KR" sz="2000" dirty="0"/>
              <a:t>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j] = </a:t>
            </a:r>
            <a:r>
              <a:rPr lang="ko-KR" altLang="en-US" sz="2000" dirty="0"/>
              <a:t>∞</a:t>
            </a:r>
            <a:r>
              <a:rPr lang="en-US" altLang="ko-KR" sz="2000" dirty="0"/>
              <a:t>, </a:t>
            </a:r>
            <a:r>
              <a:rPr lang="ko-KR" altLang="en-US" sz="2000" dirty="0"/>
              <a:t>모든 </a:t>
            </a:r>
            <a:r>
              <a:rPr lang="en-US" altLang="ko-KR" sz="2000" dirty="0" err="1"/>
              <a:t>i</a:t>
            </a:r>
            <a:r>
              <a:rPr lang="ko-KR" altLang="en-US" sz="2000" dirty="0"/>
              <a:t>에 대하여 </a:t>
            </a:r>
            <a:r>
              <a:rPr lang="en-US" altLang="ko-KR" sz="2000" dirty="0"/>
              <a:t>D[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0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모든 쌍 최단 경로의 거리를 저장한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D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1.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k</a:t>
            </a:r>
            <a:r>
              <a:rPr lang="en-US" altLang="ko-KR" sz="2400" dirty="0"/>
              <a:t> = 1 to n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2.   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1 to n (</a:t>
            </a:r>
            <a:r>
              <a:rPr lang="en-US" altLang="ko-KR" sz="2400" dirty="0" err="1"/>
              <a:t>i</a:t>
            </a:r>
            <a:r>
              <a:rPr lang="ko-KR" altLang="en-US" sz="2400" dirty="0"/>
              <a:t>≠</a:t>
            </a:r>
            <a:r>
              <a:rPr lang="en-US" altLang="ko-KR" sz="2400" dirty="0"/>
              <a:t>k)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3.         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400" dirty="0"/>
              <a:t> j = 1 to n (j</a:t>
            </a:r>
            <a:r>
              <a:rPr lang="ko-KR" altLang="en-US" sz="2400" dirty="0"/>
              <a:t>≠</a:t>
            </a:r>
            <a:r>
              <a:rPr lang="en-US" altLang="ko-KR" sz="2400" dirty="0"/>
              <a:t>k, j</a:t>
            </a:r>
            <a:r>
              <a:rPr lang="ko-KR" altLang="en-US" sz="2400" dirty="0"/>
              <a:t>≠</a:t>
            </a:r>
            <a:r>
              <a:rPr lang="en-US" altLang="ko-KR" sz="2400" dirty="0" err="1"/>
              <a:t>i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4.                D[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j] = min{ D[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</a:t>
            </a:r>
            <a:r>
              <a:rPr lang="en-US" altLang="ko-KR" sz="2400" dirty="0">
                <a:solidFill>
                  <a:srgbClr val="C00000"/>
                </a:solidFill>
              </a:rPr>
              <a:t>k</a:t>
            </a:r>
            <a:r>
              <a:rPr lang="en-US" altLang="ko-KR" sz="2400" dirty="0"/>
              <a:t>]+D[</a:t>
            </a:r>
            <a:r>
              <a:rPr lang="en-US" altLang="ko-KR" sz="2400" dirty="0">
                <a:solidFill>
                  <a:srgbClr val="C00000"/>
                </a:solidFill>
              </a:rPr>
              <a:t>k</a:t>
            </a:r>
            <a:r>
              <a:rPr lang="en-US" altLang="ko-KR" sz="2400" dirty="0"/>
              <a:t>, j], D[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j] }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E3D47D-8065-4A83-AC00-7746F3E92A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6FCF59-2C2B-4D36-8753-6FDD420953C9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BA5F7A-1777-4839-9558-EF72CFC1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61937"/>
            <a:ext cx="1790700" cy="733425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01E5DC0D-65FF-4A47-873A-6C9180A4FA79}"/>
              </a:ext>
            </a:extLst>
          </p:cNvPr>
          <p:cNvSpPr/>
          <p:nvPr/>
        </p:nvSpPr>
        <p:spPr bwMode="auto">
          <a:xfrm>
            <a:off x="4932040" y="5426403"/>
            <a:ext cx="216024" cy="288032"/>
          </a:xfrm>
          <a:prstGeom prst="up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3989520-0589-4C6B-A8AC-CD02F66FABAB}"/>
              </a:ext>
            </a:extLst>
          </p:cNvPr>
          <p:cNvSpPr/>
          <p:nvPr/>
        </p:nvSpPr>
        <p:spPr bwMode="auto">
          <a:xfrm>
            <a:off x="1763688" y="3212976"/>
            <a:ext cx="216024" cy="288032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9E386594-2509-4B1B-8D7C-510ABC1A40CB}"/>
              </a:ext>
            </a:extLst>
          </p:cNvPr>
          <p:cNvSpPr/>
          <p:nvPr/>
        </p:nvSpPr>
        <p:spPr bwMode="auto">
          <a:xfrm>
            <a:off x="5652120" y="5444430"/>
            <a:ext cx="216024" cy="288032"/>
          </a:xfrm>
          <a:prstGeom prst="up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642D311-78D7-4D73-A659-95EB2E1E0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 간의 </a:t>
            </a:r>
            <a:r>
              <a:rPr lang="ko-KR" altLang="en-US" dirty="0">
                <a:solidFill>
                  <a:srgbClr val="00B0F0"/>
                </a:solidFill>
              </a:rPr>
              <a:t>함축적 순서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F4CCD71A-C393-4C1C-ADC7-5EBBE1A38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, j]</a:t>
            </a:r>
            <a:r>
              <a:rPr lang="ko-KR" altLang="en-US" dirty="0"/>
              <a:t>를 계산하기 위해서 미리 계산되어 있어야 할 부분 문제는 </a:t>
            </a:r>
            <a:r>
              <a:rPr lang="en-US" altLang="ko-KR" dirty="0"/>
              <a:t>D[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/>
              <a:t>]</a:t>
            </a:r>
            <a:r>
              <a:rPr lang="ko-KR" altLang="en-US" dirty="0"/>
              <a:t>와 </a:t>
            </a:r>
            <a:r>
              <a:rPr lang="en-US" altLang="ko-KR" dirty="0"/>
              <a:t>D[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ko-KR" dirty="0"/>
              <a:t>, j]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92F2A-42CC-4CAC-B365-DB5C54B75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66A062D-88C7-4F89-9EA4-95A5F66EA130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FECCC-1DB2-4EB6-94E3-706C98BE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09750"/>
            <a:ext cx="421005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B7492769-739B-4779-B520-A5B4AB256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5689E-F607-423A-93F9-550E9FFA0E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4D48D3E-7A6F-416E-98A0-6A6902F0DAF7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0485" name="_x201261552" descr="EMB00000ce010e9">
            <a:extLst>
              <a:ext uri="{FF2B5EF4-FFF2-40B4-BE49-F238E27FC236}">
                <a16:creationId xmlns:a16="http://schemas.microsoft.com/office/drawing/2014/main" id="{EBFF16DC-3084-43C8-89C4-A6CF442B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12" y="2236788"/>
            <a:ext cx="2655887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A210C3-E727-4079-82E5-03345515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6475"/>
            <a:ext cx="29241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E1993375-7DC3-4214-86B4-5534BBF55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1</a:t>
            </a:r>
            <a:r>
              <a:rPr lang="ko-KR" altLang="en-US" dirty="0"/>
              <a:t>일 때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24CACFAC-1164-414F-B726-CE2D8CF9A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latinLnBrk="1"/>
            <a:r>
              <a:rPr lang="en-US" altLang="ko-KR" sz="1800" dirty="0"/>
              <a:t>D[2,3] = min{D[2,3], D[2,1]+D[1,3]} = min{1, ∞+2} = 1</a:t>
            </a:r>
          </a:p>
          <a:p>
            <a:pPr lvl="1" latinLnBrk="1"/>
            <a:r>
              <a:rPr lang="en-US" altLang="ko-KR" sz="1800" dirty="0"/>
              <a:t>D[2,4] = min{D[2,4], D[2,1]+D[1,4]} = min{∞, ∞+5} = ∞</a:t>
            </a:r>
          </a:p>
          <a:p>
            <a:pPr lvl="1" latinLnBrk="1"/>
            <a:r>
              <a:rPr lang="en-US" altLang="ko-KR" sz="1800" dirty="0"/>
              <a:t>D[2,5] = min{D[2,5], D[2,1]+D[1,5]} = min{4, ∞+∞} = 4</a:t>
            </a:r>
          </a:p>
          <a:p>
            <a:pPr lvl="1" latinLnBrk="1"/>
            <a:r>
              <a:rPr lang="en-US" altLang="ko-KR" sz="1800" dirty="0"/>
              <a:t>D[3,2] = min{D[3,2], D[3,1]+D[1,2]} = min{3, 1+4} = 3</a:t>
            </a:r>
          </a:p>
          <a:p>
            <a:pPr lvl="1" latinLnBrk="1"/>
            <a:r>
              <a:rPr lang="en-US" altLang="ko-KR" sz="1800" dirty="0"/>
              <a:t>D[3,4] = min{D[3,4], D[3,1]+D[1,4]} = min{1, 1+5} = 1</a:t>
            </a:r>
          </a:p>
          <a:p>
            <a:pPr lvl="1" latinLnBrk="1"/>
            <a:r>
              <a:rPr lang="en-US" altLang="ko-KR" sz="1800" dirty="0"/>
              <a:t>D[3,5] = min{D[3,5], D[3,1]+D[1,5]} = min{2, 1+∞} = 2</a:t>
            </a:r>
          </a:p>
          <a:p>
            <a:pPr lvl="1" latinLnBrk="1"/>
            <a:r>
              <a:rPr lang="en-US" altLang="ko-KR" sz="1800" dirty="0">
                <a:solidFill>
                  <a:srgbClr val="0000CC"/>
                </a:solidFill>
              </a:rPr>
              <a:t>D[4,2] = min{D[4,2], D[4,1]+D[1,2]} = min{∞, -2+4} = 2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9854C-E550-4042-9EBB-A09A2C8B7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B745C0E-50A9-4659-A3F1-003F1696FE12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509" name="_x49600312" descr="EMB00000ce010ea">
            <a:extLst>
              <a:ext uri="{FF2B5EF4-FFF2-40B4-BE49-F238E27FC236}">
                <a16:creationId xmlns:a16="http://schemas.microsoft.com/office/drawing/2014/main" id="{6D03DD76-7A20-4490-A408-C3820CA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0" y="4221088"/>
            <a:ext cx="31686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직사각형 5">
            <a:extLst>
              <a:ext uri="{FF2B5EF4-FFF2-40B4-BE49-F238E27FC236}">
                <a16:creationId xmlns:a16="http://schemas.microsoft.com/office/drawing/2014/main" id="{C633AD09-850D-4E6E-A229-7C9324DA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3549504"/>
            <a:ext cx="1369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// </a:t>
            </a:r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갱신됨</a:t>
            </a:r>
          </a:p>
        </p:txBody>
      </p:sp>
      <p:pic>
        <p:nvPicPr>
          <p:cNvPr id="21511" name="_x201261552" descr="EMB00000ce010e9">
            <a:extLst>
              <a:ext uri="{FF2B5EF4-FFF2-40B4-BE49-F238E27FC236}">
                <a16:creationId xmlns:a16="http://schemas.microsoft.com/office/drawing/2014/main" id="{C92D6BD6-8006-4390-91CC-F73897351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231" y="4275988"/>
            <a:ext cx="2075179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6F17A599-1532-4919-96AF-407E7C2C2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1</a:t>
            </a:r>
            <a:r>
              <a:rPr lang="ko-KR" altLang="en-US" dirty="0"/>
              <a:t>일 때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C34A0042-9340-41C5-B560-F6D0CC373C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000" dirty="0">
                <a:solidFill>
                  <a:srgbClr val="0000CC"/>
                </a:solidFill>
              </a:rPr>
              <a:t>D[4,3] = min{D[4,3], D[4,1]+D[1,3]} = min{</a:t>
            </a:r>
            <a:r>
              <a:rPr lang="ko-KR" altLang="en-US" sz="2000" dirty="0">
                <a:solidFill>
                  <a:srgbClr val="0000CC"/>
                </a:solidFill>
              </a:rPr>
              <a:t>∞</a:t>
            </a:r>
            <a:r>
              <a:rPr lang="en-US" altLang="ko-KR" sz="2000" dirty="0">
                <a:solidFill>
                  <a:srgbClr val="0000CC"/>
                </a:solidFill>
              </a:rPr>
              <a:t>, -2+2} = 0</a:t>
            </a:r>
            <a:endParaRPr lang="ko-KR" altLang="en-US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sz="2000" dirty="0"/>
          </a:p>
          <a:p>
            <a:pPr lvl="1" latinLnBrk="1"/>
            <a:r>
              <a:rPr lang="en-US" altLang="ko-KR" sz="2000" dirty="0"/>
              <a:t>D[4,5] = min{D[4,5], D[4,1]+D[1,5]} = min{2, -2+∞} = 2</a:t>
            </a:r>
          </a:p>
          <a:p>
            <a:pPr lvl="1" latinLnBrk="1"/>
            <a:r>
              <a:rPr lang="en-US" altLang="ko-KR" sz="2000" dirty="0"/>
              <a:t>D[5,2] = min{D[5,2], D[5,1]+D[1,2]} = min{-3, ∞+4} = -3</a:t>
            </a:r>
          </a:p>
          <a:p>
            <a:pPr lvl="1" latinLnBrk="1"/>
            <a:r>
              <a:rPr lang="en-US" altLang="ko-KR" sz="2000" dirty="0"/>
              <a:t>D[5,3] = min{D[5,3], D[5,1]+D[1,3]} = min{3, ∞+2} = 3</a:t>
            </a:r>
          </a:p>
          <a:p>
            <a:pPr lvl="1" latinLnBrk="1"/>
            <a:r>
              <a:rPr lang="en-US" altLang="ko-KR" sz="2000" dirty="0"/>
              <a:t>D[5,4] = min{D[5,4], D[5,1]+D[1,4]} = min{1, ∞+5} = 1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39E66-8A15-4577-8216-D404BC699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2B21FFE-20D3-4888-B9C0-FD466107537D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2533" name="_x49600872" descr="EMB00000ce010eb">
            <a:extLst>
              <a:ext uri="{FF2B5EF4-FFF2-40B4-BE49-F238E27FC236}">
                <a16:creationId xmlns:a16="http://schemas.microsoft.com/office/drawing/2014/main" id="{64D28FC9-C6EE-444F-BBEC-D5ED5275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694" y="1845468"/>
            <a:ext cx="35718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_x201261552" descr="EMB00000ce010e9">
            <a:extLst>
              <a:ext uri="{FF2B5EF4-FFF2-40B4-BE49-F238E27FC236}">
                <a16:creationId xmlns:a16="http://schemas.microsoft.com/office/drawing/2014/main" id="{8FAB7641-4E19-4EF3-B43B-1FFEBD2E6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06" y="1842663"/>
            <a:ext cx="2092259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5">
            <a:extLst>
              <a:ext uri="{FF2B5EF4-FFF2-40B4-BE49-F238E27FC236}">
                <a16:creationId xmlns:a16="http://schemas.microsoft.com/office/drawing/2014/main" id="{D756C2F8-BB79-4169-BAD5-7054FD3BF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3476" y="1164709"/>
            <a:ext cx="13694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// </a:t>
            </a:r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갱신됨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5.1 </a:t>
            </a:r>
            <a:r>
              <a:rPr lang="ko-KR" altLang="en-US" dirty="0"/>
              <a:t>모든 쌍 최단 경로</a:t>
            </a:r>
          </a:p>
          <a:p>
            <a:pPr marL="0" indent="0">
              <a:buNone/>
            </a:pPr>
            <a:r>
              <a:rPr lang="en-US" altLang="ko-KR" dirty="0"/>
              <a:t>5.2 </a:t>
            </a:r>
            <a:r>
              <a:rPr lang="ko-KR" altLang="en-US" dirty="0"/>
              <a:t>연속 행렬 곱셈</a:t>
            </a:r>
          </a:p>
          <a:p>
            <a:pPr marL="0" indent="0">
              <a:buNone/>
            </a:pPr>
            <a:r>
              <a:rPr lang="en-US" altLang="ko-KR" dirty="0"/>
              <a:t>5.3 </a:t>
            </a:r>
            <a:r>
              <a:rPr lang="ko-KR" altLang="en-US" dirty="0"/>
              <a:t>편집 거리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5.4 </a:t>
            </a:r>
            <a:r>
              <a:rPr lang="ko-KR" altLang="en-US" dirty="0"/>
              <a:t>배낭 문제</a:t>
            </a:r>
          </a:p>
          <a:p>
            <a:pPr marL="0" indent="0">
              <a:buNone/>
            </a:pPr>
            <a:r>
              <a:rPr lang="en-US" altLang="ko-KR" dirty="0"/>
              <a:t>5.5 </a:t>
            </a:r>
            <a:r>
              <a:rPr lang="ko-KR" altLang="en-US" dirty="0"/>
              <a:t>동전 거스름돈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C770129B-468B-49B8-AAA2-B407DA6CF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1</a:t>
            </a:r>
            <a:r>
              <a:rPr lang="ko-KR" altLang="en-US" dirty="0"/>
              <a:t>일 때 수행 결과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B7F0C4AF-D51C-4E14-BE3C-6EF3E0442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lvl="1" indent="-360363" algn="just"/>
            <a:r>
              <a:rPr lang="en-US" altLang="ko-KR" dirty="0"/>
              <a:t>k=1</a:t>
            </a:r>
            <a:r>
              <a:rPr lang="ko-KR" altLang="en-US" dirty="0"/>
              <a:t>일 때 </a:t>
            </a:r>
            <a:r>
              <a:rPr lang="en-US" altLang="ko-KR" dirty="0"/>
              <a:t>D[4, 2], D[4, 3]</a:t>
            </a:r>
            <a:r>
              <a:rPr lang="ko-KR" altLang="en-US" dirty="0"/>
              <a:t>이 각각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갱신</a:t>
            </a:r>
            <a:r>
              <a:rPr lang="en-US" altLang="ko-KR" dirty="0"/>
              <a:t>, </a:t>
            </a:r>
            <a:r>
              <a:rPr lang="ko-KR" altLang="en-US" dirty="0"/>
              <a:t>다른 원소들은 변하지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90370-AA96-4099-BE40-772C4A76A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F427496-AED5-4A7A-A3D1-6DEB3D2576DF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B93F12D-52AE-49FC-9DDD-50C626EC5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852936"/>
            <a:ext cx="2924175" cy="242887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0877983-22EC-4F9C-9772-903F24AA8158}"/>
              </a:ext>
            </a:extLst>
          </p:cNvPr>
          <p:cNvSpPr/>
          <p:nvPr/>
        </p:nvSpPr>
        <p:spPr bwMode="auto">
          <a:xfrm>
            <a:off x="4211960" y="3860800"/>
            <a:ext cx="360040" cy="504056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A0217A-AC8B-43A2-B1FD-477D5E311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033" y="2852935"/>
            <a:ext cx="30003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2B3E4701-CB71-452F-A3CC-897CEB409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2</a:t>
            </a:r>
            <a:r>
              <a:rPr lang="ko-KR" altLang="en-US" dirty="0"/>
              <a:t>일 때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6B4073D7-A00C-4414-921F-F077212B0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/>
          <a:lstStyle/>
          <a:p>
            <a:pPr lvl="1"/>
            <a:r>
              <a:rPr lang="en-US" altLang="ko-KR" sz="2000" dirty="0"/>
              <a:t>D[1,5]</a:t>
            </a:r>
            <a:r>
              <a:rPr lang="ko-KR" altLang="en-US" sz="2000" dirty="0"/>
              <a:t>가 </a:t>
            </a:r>
            <a:r>
              <a:rPr lang="en-US" altLang="ko-KR" sz="2000" dirty="0"/>
              <a:t>1 </a:t>
            </a:r>
            <a:r>
              <a:rPr lang="ko-KR" altLang="en-US" sz="2000" dirty="0"/>
              <a:t>→ </a:t>
            </a:r>
            <a:r>
              <a:rPr lang="en-US" altLang="ko-KR" sz="2000" dirty="0"/>
              <a:t>2 </a:t>
            </a:r>
            <a:r>
              <a:rPr lang="ko-KR" altLang="en-US" sz="2000" dirty="0"/>
              <a:t>→ </a:t>
            </a:r>
            <a:r>
              <a:rPr lang="en-US" altLang="ko-KR" sz="2000" dirty="0"/>
              <a:t>5</a:t>
            </a:r>
            <a:r>
              <a:rPr lang="ko-KR" altLang="en-US" sz="2000" dirty="0"/>
              <a:t>의 거리인 </a:t>
            </a:r>
            <a:r>
              <a:rPr lang="en-US" altLang="ko-KR" sz="2000" dirty="0">
                <a:solidFill>
                  <a:srgbClr val="0000CC"/>
                </a:solidFill>
              </a:rPr>
              <a:t>8</a:t>
            </a:r>
            <a:r>
              <a:rPr lang="ko-KR" altLang="en-US" sz="2000" dirty="0"/>
              <a:t>로 갱신</a:t>
            </a:r>
          </a:p>
          <a:p>
            <a:pPr lvl="1"/>
            <a:r>
              <a:rPr lang="en-US" altLang="ko-KR" sz="2000" dirty="0"/>
              <a:t>D[5,3]</a:t>
            </a:r>
            <a:r>
              <a:rPr lang="ko-KR" altLang="en-US" sz="2000" dirty="0"/>
              <a:t>이 </a:t>
            </a:r>
            <a:r>
              <a:rPr lang="en-US" altLang="ko-KR" sz="2000" dirty="0"/>
              <a:t>5 </a:t>
            </a:r>
            <a:r>
              <a:rPr lang="ko-KR" altLang="en-US" sz="2000" dirty="0"/>
              <a:t>→ </a:t>
            </a:r>
            <a:r>
              <a:rPr lang="en-US" altLang="ko-KR" sz="2000" dirty="0"/>
              <a:t>2 </a:t>
            </a:r>
            <a:r>
              <a:rPr lang="ko-KR" altLang="en-US" sz="2000" dirty="0"/>
              <a:t>→ </a:t>
            </a:r>
            <a:r>
              <a:rPr lang="en-US" altLang="ko-KR" sz="2000" dirty="0"/>
              <a:t>3</a:t>
            </a:r>
            <a:r>
              <a:rPr lang="ko-KR" altLang="en-US" sz="2000" dirty="0"/>
              <a:t>의 거리인</a:t>
            </a:r>
            <a:r>
              <a:rPr lang="ko-KR" altLang="en-US" sz="2000" dirty="0">
                <a:solidFill>
                  <a:srgbClr val="0000CC"/>
                </a:solidFill>
              </a:rPr>
              <a:t> </a:t>
            </a:r>
            <a:r>
              <a:rPr lang="en-US" altLang="ko-KR" sz="2000" dirty="0">
                <a:solidFill>
                  <a:srgbClr val="0000CC"/>
                </a:solidFill>
              </a:rPr>
              <a:t>-2</a:t>
            </a:r>
            <a:r>
              <a:rPr lang="ko-KR" altLang="en-US" sz="2000" dirty="0"/>
              <a:t>로 갱신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2C59B-DF95-41DF-ADFE-6E7C7DD1B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EFC56D8-9493-4010-9ED7-BB4CBF209288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C87ACE-2BB2-4C1C-8596-A662DCFA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432" y="2764050"/>
            <a:ext cx="3096344" cy="24288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CA165BA-5FFC-4BBC-8944-C78833DACE97}"/>
              </a:ext>
            </a:extLst>
          </p:cNvPr>
          <p:cNvSpPr/>
          <p:nvPr/>
        </p:nvSpPr>
        <p:spPr bwMode="auto">
          <a:xfrm>
            <a:off x="4137813" y="3752391"/>
            <a:ext cx="360040" cy="504056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5F9FD4-4FD9-4CF4-B466-EF7267963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54" y="2734417"/>
            <a:ext cx="3000375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1976DC2C-B7E9-4EB6-AF8C-5E2BFAAAD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3</a:t>
            </a:r>
            <a:r>
              <a:rPr lang="ko-KR" altLang="en-US" dirty="0"/>
              <a:t>일 때</a:t>
            </a:r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B152D480-EB12-47BE-BC6F-5BBC5E0C9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개의 원소가 갱신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2F35C-3284-48EE-8F56-A7179C1C2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D0085C-EA22-4E16-8951-34A7979E65C6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A10377-0462-4388-A696-ACBBBBC5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13" y="2643553"/>
            <a:ext cx="3282271" cy="24118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7764EF-22F5-44D2-89D0-BE0AE9345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95" y="2641600"/>
            <a:ext cx="3124200" cy="24384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D3C1C1D-29A1-4A1D-BC10-5162A9528B06}"/>
              </a:ext>
            </a:extLst>
          </p:cNvPr>
          <p:cNvSpPr/>
          <p:nvPr/>
        </p:nvSpPr>
        <p:spPr bwMode="auto">
          <a:xfrm>
            <a:off x="4165390" y="3717032"/>
            <a:ext cx="360040" cy="504056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72B1A7E3-7680-4333-B69E-9F1FE73B5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4</a:t>
            </a:r>
            <a:r>
              <a:rPr lang="ko-KR" altLang="en-US" dirty="0"/>
              <a:t>일 때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E920B60A-6552-4972-BFC6-CA28351C56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원소가 갱신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50628-D58A-4FD7-AB7B-E767821F9D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71560CA-D267-4069-B1B6-717498A74915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5C4773-50C7-4914-A160-2CD8FF666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49018"/>
              </p:ext>
            </p:extLst>
          </p:nvPr>
        </p:nvGraphicFramePr>
        <p:xfrm>
          <a:off x="4932040" y="2636839"/>
          <a:ext cx="3403601" cy="2409828"/>
        </p:xfrm>
        <a:graphic>
          <a:graphicData uri="http://schemas.openxmlformats.org/drawingml/2006/table">
            <a:tbl>
              <a:tblPr/>
              <a:tblGrid>
                <a:gridCol w="56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FF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00E267EB-788D-4FF4-A84E-D6DEC009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85" y="2646362"/>
            <a:ext cx="3276600" cy="24288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C822FA-84D7-415F-9BB0-19E33A5CB0E6}"/>
              </a:ext>
            </a:extLst>
          </p:cNvPr>
          <p:cNvSpPr/>
          <p:nvPr/>
        </p:nvSpPr>
        <p:spPr bwMode="auto">
          <a:xfrm>
            <a:off x="4211961" y="3717032"/>
            <a:ext cx="360040" cy="504056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BAA054D7-629F-4DFA-B1F8-E91D449F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 = 5</a:t>
            </a:r>
            <a:r>
              <a:rPr lang="ko-KR" altLang="en-US" dirty="0"/>
              <a:t>일 때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27D6FC35-98D0-4B0A-B6F4-680CE2DF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개의 원소가 갱신되고</a:t>
            </a:r>
            <a:r>
              <a:rPr lang="en-US" altLang="ko-KR" dirty="0"/>
              <a:t>, </a:t>
            </a:r>
            <a:r>
              <a:rPr lang="ko-KR" altLang="en-US" dirty="0"/>
              <a:t>이것이 주어진 입력에 대한 </a:t>
            </a:r>
            <a:r>
              <a:rPr lang="ko-KR" altLang="en-US" dirty="0" err="1"/>
              <a:t>최종해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2E35EC-4851-41C3-852A-C7461456A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63DCC5A-6796-420B-94C0-7454F9817537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A24B21-E41B-40AE-912B-A6D7993E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85695"/>
              </p:ext>
            </p:extLst>
          </p:nvPr>
        </p:nvGraphicFramePr>
        <p:xfrm>
          <a:off x="684213" y="2764146"/>
          <a:ext cx="3403601" cy="2409828"/>
        </p:xfrm>
        <a:graphic>
          <a:graphicData uri="http://schemas.openxmlformats.org/drawingml/2006/table">
            <a:tbl>
              <a:tblPr/>
              <a:tblGrid>
                <a:gridCol w="567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5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D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-2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-3</a:t>
                      </a:r>
                      <a:endParaRPr lang="en-US" sz="1600" b="1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-3</a:t>
                      </a:r>
                      <a:endParaRPr lang="en-US" sz="1600" b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-2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-1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</a:t>
                      </a:r>
                      <a:endParaRPr lang="en-US" sz="1600" b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4743" marR="64743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1156842-C6A9-4507-9F1B-498674D6BAE6}"/>
              </a:ext>
            </a:extLst>
          </p:cNvPr>
          <p:cNvSpPr/>
          <p:nvPr/>
        </p:nvSpPr>
        <p:spPr bwMode="auto">
          <a:xfrm>
            <a:off x="4329907" y="3829573"/>
            <a:ext cx="360040" cy="504056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7CAB6A-E41D-4589-AC37-322EF897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205" y="2646399"/>
            <a:ext cx="3281679" cy="264532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79020DB9-BC3D-46F6-A0F8-A24071B74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AFF88D0D-26A5-40E8-A41B-4D1C4DE2D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각 </a:t>
            </a:r>
            <a:r>
              <a:rPr lang="en-US" altLang="ko-KR" dirty="0"/>
              <a:t>k</a:t>
            </a:r>
            <a:r>
              <a:rPr lang="ko-KR" altLang="en-US" dirty="0"/>
              <a:t>에 대해서 모든 </a:t>
            </a:r>
            <a:r>
              <a:rPr lang="en-US" altLang="ko-KR" dirty="0" err="1"/>
              <a:t>i</a:t>
            </a:r>
            <a:r>
              <a:rPr lang="en-US" altLang="ko-KR" dirty="0"/>
              <a:t>, j </a:t>
            </a:r>
            <a:r>
              <a:rPr lang="ko-KR" altLang="en-US" dirty="0"/>
              <a:t>쌍에 대해 계산되므로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n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n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n = </a:t>
            </a:r>
            <a:r>
              <a:rPr lang="en-US" altLang="ko-KR" dirty="0" err="1"/>
              <a:t>n</a:t>
            </a:r>
            <a:r>
              <a:rPr lang="en-US" altLang="ko-KR" baseline="30000" dirty="0" err="1"/>
              <a:t>3</a:t>
            </a:r>
            <a:r>
              <a:rPr lang="ko-KR" altLang="en-US" dirty="0"/>
              <a:t>회 계산이 이루어지고</a:t>
            </a:r>
            <a:r>
              <a:rPr lang="en-US" altLang="ko-KR" dirty="0"/>
              <a:t>, </a:t>
            </a:r>
            <a:r>
              <a:rPr lang="ko-KR" altLang="en-US" dirty="0"/>
              <a:t>각 계산은 </a:t>
            </a:r>
            <a:r>
              <a:rPr lang="en-US" altLang="ko-KR" dirty="0"/>
              <a:t>O(1)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2051A-6643-4897-9B2D-860BB57A5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E653E38-69D7-44F2-9EDF-C744BD98C171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AFCD03CE-3995-40F5-8BAA-A60C1DE6A1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25F3309C-6FCD-4E5C-9FC6-246CADB8E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35075"/>
            <a:ext cx="7772400" cy="547052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맵퀘스트</a:t>
            </a:r>
            <a:r>
              <a:rPr lang="en-US" altLang="ko-KR" sz="2400" dirty="0"/>
              <a:t>(MapQuest)</a:t>
            </a:r>
            <a:r>
              <a:rPr lang="ko-KR" altLang="en-US" sz="2400" dirty="0"/>
              <a:t>와 구글</a:t>
            </a:r>
            <a:r>
              <a:rPr lang="en-US" altLang="ko-KR" sz="2400" dirty="0"/>
              <a:t> </a:t>
            </a:r>
            <a:r>
              <a:rPr lang="ko-KR" altLang="en-US" sz="2400" dirty="0"/>
              <a:t>맵</a:t>
            </a:r>
          </a:p>
          <a:p>
            <a:r>
              <a:rPr lang="ko-KR" altLang="en-US" sz="2400" dirty="0"/>
              <a:t>자동차 네비게이션</a:t>
            </a:r>
          </a:p>
          <a:p>
            <a:r>
              <a:rPr lang="ko-KR" altLang="en-US" sz="2400" dirty="0"/>
              <a:t>지리 정보 시스템 </a:t>
            </a:r>
            <a:r>
              <a:rPr lang="en-US" altLang="ko-KR" sz="2400" dirty="0"/>
              <a:t>(GIS)</a:t>
            </a:r>
            <a:r>
              <a:rPr lang="ko-KR" altLang="en-US" sz="2400" dirty="0"/>
              <a:t>에서의 네트워크 분석</a:t>
            </a:r>
            <a:endParaRPr lang="en-US" altLang="ko-KR" sz="2400" dirty="0"/>
          </a:p>
          <a:p>
            <a:r>
              <a:rPr lang="ko-KR" altLang="en-US" sz="2400" dirty="0"/>
              <a:t>통신 네트워크와 모바일 통신 분야</a:t>
            </a:r>
            <a:endParaRPr lang="en-US" altLang="ko-KR" sz="2400" dirty="0"/>
          </a:p>
          <a:p>
            <a:r>
              <a:rPr lang="ko-KR" altLang="en-US" sz="2400" dirty="0"/>
              <a:t>게임</a:t>
            </a:r>
          </a:p>
          <a:p>
            <a:r>
              <a:rPr lang="ko-KR" altLang="en-US" sz="2400" dirty="0"/>
              <a:t>산업 공학</a:t>
            </a:r>
            <a:r>
              <a:rPr lang="en-US" altLang="ko-KR" sz="2400" dirty="0"/>
              <a:t>/</a:t>
            </a:r>
            <a:r>
              <a:rPr lang="ko-KR" altLang="en-US" sz="2400" dirty="0"/>
              <a:t>경영 공학의 운영 </a:t>
            </a:r>
            <a:r>
              <a:rPr lang="en-US" altLang="ko-KR" sz="2400" dirty="0"/>
              <a:t>(Operation) </a:t>
            </a:r>
            <a:r>
              <a:rPr lang="ko-KR" altLang="en-US" sz="2400" dirty="0"/>
              <a:t>연구</a:t>
            </a:r>
            <a:endParaRPr lang="en-US" altLang="ko-KR" sz="2400" dirty="0"/>
          </a:p>
          <a:p>
            <a:r>
              <a:rPr lang="ko-KR" altLang="en-US" sz="2400" dirty="0"/>
              <a:t>로봇 공학</a:t>
            </a:r>
          </a:p>
          <a:p>
            <a:r>
              <a:rPr lang="ko-KR" altLang="en-US" sz="2400" dirty="0"/>
              <a:t>교통 공학</a:t>
            </a:r>
          </a:p>
          <a:p>
            <a:r>
              <a:rPr lang="en-US" altLang="ko-KR" sz="2400" dirty="0"/>
              <a:t>VLSI </a:t>
            </a:r>
            <a:r>
              <a:rPr lang="ko-KR" altLang="en-US" sz="2400" dirty="0"/>
              <a:t>디자인 분야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4B2DAB-AD45-47EA-8793-3E24AA7882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39CD30A-6F65-4BB3-856F-B2B56A32D62B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B80B-4DAB-4402-81FF-C8856432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84" y="329965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2AD477-8B8C-416C-9EB2-3CE9A920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8C100386-C877-405F-B577-CC5830E22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ko-KR" altLang="en-US" dirty="0"/>
              <a:t>연속 행렬 곱셈</a:t>
            </a:r>
          </a:p>
        </p:txBody>
      </p:sp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5B80A11C-8B43-4786-B422-DE2C54840E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latinLnBrk="1"/>
            <a:r>
              <a:rPr lang="ko-KR" altLang="en-US" dirty="0"/>
              <a:t>연속 행렬 곱셈 </a:t>
            </a:r>
            <a:r>
              <a:rPr lang="en-US" altLang="ko-KR" dirty="0"/>
              <a:t>(Chained Matrix Multiplications) </a:t>
            </a:r>
            <a:r>
              <a:rPr lang="ko-KR" altLang="en-US" dirty="0"/>
              <a:t>문제는 </a:t>
            </a:r>
            <a:r>
              <a:rPr lang="ko-KR" altLang="en-US" dirty="0">
                <a:solidFill>
                  <a:srgbClr val="00B0F0"/>
                </a:solidFill>
              </a:rPr>
              <a:t>연속된 행렬들의 곱셈에 필요한 원소 간의 최소 곱셈 횟수를 찾는 문제</a:t>
            </a:r>
          </a:p>
          <a:p>
            <a:pPr algn="just" latinLnBrk="1"/>
            <a:r>
              <a:rPr lang="en-US" altLang="ko-KR" dirty="0" err="1"/>
              <a:t>10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20</a:t>
            </a:r>
            <a:r>
              <a:rPr lang="en-US" altLang="ko-KR" dirty="0"/>
              <a:t> </a:t>
            </a:r>
            <a:r>
              <a:rPr lang="ko-KR" altLang="en-US" dirty="0"/>
              <a:t>행렬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 err="1"/>
              <a:t>20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5</a:t>
            </a:r>
            <a:r>
              <a:rPr lang="en-US" altLang="ko-KR" dirty="0"/>
              <a:t> </a:t>
            </a:r>
            <a:r>
              <a:rPr lang="ko-KR" altLang="en-US" dirty="0"/>
              <a:t>행렬 </a:t>
            </a:r>
            <a:r>
              <a:rPr lang="en-US" altLang="ko-KR" dirty="0"/>
              <a:t>B</a:t>
            </a:r>
            <a:r>
              <a:rPr lang="ko-KR" altLang="en-US" dirty="0"/>
              <a:t>를 곱하는데 원소 간의 곱셈 횟수는 </a:t>
            </a:r>
            <a:r>
              <a:rPr lang="en-US" altLang="ko-KR" dirty="0"/>
              <a:t>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 = 1,000. </a:t>
            </a:r>
          </a:p>
          <a:p>
            <a:pPr algn="just" latinLnBrk="1"/>
            <a:r>
              <a:rPr lang="ko-KR" altLang="en-US" dirty="0"/>
              <a:t>두 행렬을 곱한 결과 행렬 </a:t>
            </a:r>
            <a:r>
              <a:rPr lang="en-US" altLang="ko-KR" dirty="0"/>
              <a:t>C</a:t>
            </a:r>
            <a:r>
              <a:rPr lang="ko-KR" altLang="en-US" dirty="0"/>
              <a:t>는 </a:t>
            </a:r>
            <a:r>
              <a:rPr lang="en-US" altLang="ko-KR" dirty="0" err="1"/>
              <a:t>10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59F36-124A-4AD2-B4A4-D67257D9A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432AE91-37A1-4E85-88B2-BB03D555ED62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0725" name="_x223122176" descr="EMB0000170048c8">
            <a:extLst>
              <a:ext uri="{FF2B5EF4-FFF2-40B4-BE49-F238E27FC236}">
                <a16:creationId xmlns:a16="http://schemas.microsoft.com/office/drawing/2014/main" id="{4EA9E72F-C52B-4587-AD1C-420C323D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47450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7F0A11F8-49CD-4605-8411-277BF6245E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곱셈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27357EDE-ECA5-47D0-997A-B82605933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dirty="0"/>
              <a:t>3</a:t>
            </a:r>
            <a:r>
              <a:rPr lang="ko-KR" altLang="en-US" dirty="0"/>
              <a:t>개의 행렬을 곱해야 하는 경우</a:t>
            </a:r>
            <a:endParaRPr lang="en-US" altLang="ko-KR" dirty="0"/>
          </a:p>
          <a:p>
            <a:pPr algn="just">
              <a:defRPr/>
            </a:pPr>
            <a:r>
              <a:rPr lang="ko-KR" altLang="en-US" dirty="0"/>
              <a:t>연속된 행렬의 곱셈에는 </a:t>
            </a:r>
            <a:r>
              <a:rPr lang="ko-KR" altLang="en-US" dirty="0">
                <a:solidFill>
                  <a:srgbClr val="00B0F0"/>
                </a:solidFill>
              </a:rPr>
              <a:t>결합 법칙 허용</a:t>
            </a:r>
            <a:endParaRPr lang="en-US" altLang="ko-KR" dirty="0">
              <a:solidFill>
                <a:srgbClr val="00B0F0"/>
              </a:solidFill>
            </a:endParaRPr>
          </a:p>
          <a:p>
            <a:pPr algn="just">
              <a:defRPr/>
            </a:pPr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B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en-US" altLang="ko-KR" dirty="0"/>
              <a:t> = (</a:t>
            </a:r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B</a:t>
            </a:r>
            <a:r>
              <a:rPr lang="en-US" altLang="ko-KR" dirty="0"/>
              <a:t>)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en-US" altLang="ko-KR" dirty="0"/>
              <a:t> = A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(</a:t>
            </a:r>
            <a:r>
              <a:rPr lang="en-US" altLang="ko-KR" dirty="0" err="1"/>
              <a:t>B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en-US" altLang="ko-KR" dirty="0"/>
              <a:t>)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en-US" altLang="ko-KR" sz="200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D8507-6891-4002-9E97-7873FEFBE4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82D25DA-15BA-4C08-B942-90874C850DF6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1749" name="_x223121216" descr="EMB0000170048d0">
            <a:extLst>
              <a:ext uri="{FF2B5EF4-FFF2-40B4-BE49-F238E27FC236}">
                <a16:creationId xmlns:a16="http://schemas.microsoft.com/office/drawing/2014/main" id="{4A9B1838-86D7-4C40-AF4D-1565B77AC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284984"/>
            <a:ext cx="473710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A5139EC0-D1AD-4ED1-8CA2-9DA5C6AE4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</a:t>
            </a:r>
            <a:r>
              <a:rPr lang="en-US" altLang="ko-KR" sz="4000" b="0" dirty="0" err="1">
                <a:latin typeface="+mn-ea"/>
              </a:rPr>
              <a:t>x</a:t>
            </a:r>
            <a:r>
              <a:rPr lang="en-US" altLang="ko-KR" dirty="0" err="1"/>
              <a:t>B</a:t>
            </a:r>
            <a:r>
              <a:rPr lang="ko-KR" altLang="en-US" dirty="0"/>
              <a:t>를 계산한 후에 </a:t>
            </a:r>
            <a:r>
              <a:rPr lang="en-US" altLang="ko-KR" dirty="0"/>
              <a:t>C</a:t>
            </a:r>
            <a:r>
              <a:rPr lang="ko-KR" altLang="en-US" dirty="0"/>
              <a:t>를 곱하기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2473CFFD-3471-43ED-9749-855D14E0D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B</a:t>
            </a:r>
            <a:r>
              <a:rPr lang="ko-KR" altLang="en-US" dirty="0"/>
              <a:t>를 계산하는데 </a:t>
            </a:r>
            <a:r>
              <a:rPr lang="en-US" altLang="ko-KR" dirty="0"/>
              <a:t>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 = 1,000</a:t>
            </a:r>
            <a:r>
              <a:rPr lang="ko-KR" altLang="en-US" dirty="0"/>
              <a:t>번</a:t>
            </a:r>
            <a:endParaRPr lang="en-US" altLang="ko-KR" dirty="0"/>
          </a:p>
          <a:p>
            <a:pPr latinLnBrk="1"/>
            <a:r>
              <a:rPr lang="ko-KR" altLang="en-US" dirty="0"/>
              <a:t>결과 행렬의 크기가 </a:t>
            </a:r>
            <a:r>
              <a:rPr lang="en-US" altLang="ko-KR" dirty="0"/>
              <a:t>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이에 행렬 </a:t>
            </a:r>
            <a:r>
              <a:rPr lang="en-US" altLang="ko-KR" dirty="0"/>
              <a:t>C</a:t>
            </a:r>
            <a:r>
              <a:rPr lang="ko-KR" altLang="en-US" dirty="0"/>
              <a:t>를 곱하면 </a:t>
            </a:r>
            <a:r>
              <a:rPr lang="en-US" altLang="ko-KR" dirty="0"/>
              <a:t>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15 = 750</a:t>
            </a:r>
            <a:r>
              <a:rPr lang="ko-KR" altLang="en-US" dirty="0"/>
              <a:t>번</a:t>
            </a:r>
            <a:endParaRPr lang="en-US" altLang="ko-KR" dirty="0"/>
          </a:p>
          <a:p>
            <a:pPr latinLnBrk="1"/>
            <a:r>
              <a:rPr lang="en-US" altLang="ko-KR" dirty="0"/>
              <a:t>1,000 + 750 = </a:t>
            </a:r>
            <a:r>
              <a:rPr lang="en-US" altLang="ko-KR" dirty="0">
                <a:solidFill>
                  <a:srgbClr val="00B0F0"/>
                </a:solidFill>
              </a:rPr>
              <a:t>1,750</a:t>
            </a:r>
            <a:r>
              <a:rPr lang="ko-KR" altLang="en-US" dirty="0"/>
              <a:t>회의 원소의 곱셈이 필요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D96D1-9B37-41F9-9FA6-55FF1FE22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BD48975-5D11-4701-82E6-6CC824F8E931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2773" name="_x223122416" descr="EMB0000170048d6">
            <a:extLst>
              <a:ext uri="{FF2B5EF4-FFF2-40B4-BE49-F238E27FC236}">
                <a16:creationId xmlns:a16="http://schemas.microsoft.com/office/drawing/2014/main" id="{295474D5-CDD2-4B17-85BC-EEA383F2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56992"/>
            <a:ext cx="51387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AA927740-4EDE-4F16-9726-0517CE474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계획 알고리즘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4574DCCD-F402-4BCA-84E6-48DC086A4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Dynamic Programming(</a:t>
            </a:r>
            <a:r>
              <a:rPr lang="en-US" altLang="ko-KR" dirty="0">
                <a:solidFill>
                  <a:srgbClr val="00B0F0"/>
                </a:solidFill>
              </a:rPr>
              <a:t>DP</a:t>
            </a:r>
            <a:r>
              <a:rPr lang="en-US" altLang="ko-KR" dirty="0"/>
              <a:t>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입력 크기가 작은 부분 문제들을 해결한 후에</a:t>
            </a:r>
            <a:endParaRPr lang="en-US" altLang="ko-KR" dirty="0"/>
          </a:p>
          <a:p>
            <a:pPr lvl="1"/>
            <a:r>
              <a:rPr lang="ko-KR" altLang="en-US" dirty="0"/>
              <a:t>그 해들을 이용하여 보다 큰 크기의 부분 문제들을 해결하여</a:t>
            </a:r>
            <a:endParaRPr lang="en-US" altLang="ko-KR" dirty="0"/>
          </a:p>
          <a:p>
            <a:pPr lvl="1"/>
            <a:r>
              <a:rPr lang="ko-KR" altLang="en-US" dirty="0"/>
              <a:t>최종적으로 원래 주어진 입력의 문제를 해결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31966-61A5-43A0-9944-457DCD21D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52EBA2E-9A44-4797-9C71-6B98914CDFFA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CE1547F8-78ED-4CE0-B721-51775CF16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sz="4000" b="0" dirty="0" err="1">
                <a:latin typeface="+mn-ea"/>
              </a:rPr>
              <a:t>x</a:t>
            </a:r>
            <a:r>
              <a:rPr lang="en-US" altLang="ko-KR" dirty="0" err="1"/>
              <a:t>C</a:t>
            </a:r>
            <a:r>
              <a:rPr lang="ko-KR" altLang="en-US" dirty="0"/>
              <a:t>를 계산한 후에 </a:t>
            </a:r>
            <a:r>
              <a:rPr lang="en-US" altLang="ko-KR" dirty="0"/>
              <a:t>A</a:t>
            </a:r>
            <a:r>
              <a:rPr lang="ko-KR" altLang="en-US" dirty="0"/>
              <a:t>를 곱하기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95D4E731-87FD-48C9-BD5A-F45D9759E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ko-KR" altLang="en-US" dirty="0"/>
              <a:t>를 계산하는데 </a:t>
            </a:r>
            <a:r>
              <a:rPr lang="en-US" altLang="ko-KR" dirty="0"/>
              <a:t>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15 = 1,500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그 결과 </a:t>
            </a:r>
            <a:r>
              <a:rPr lang="en-US" altLang="ko-KR" dirty="0" err="1"/>
              <a:t>20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15</a:t>
            </a:r>
            <a:r>
              <a:rPr lang="en-US" altLang="ko-KR" dirty="0"/>
              <a:t> </a:t>
            </a:r>
            <a:r>
              <a:rPr lang="ko-KR" altLang="en-US" dirty="0"/>
              <a:t>행렬이 만들어지고</a:t>
            </a:r>
            <a:r>
              <a:rPr lang="en-US" altLang="ko-KR" dirty="0"/>
              <a:t>,</a:t>
            </a:r>
            <a:r>
              <a:rPr lang="ko-KR" altLang="en-US" dirty="0"/>
              <a:t> 이를 행렬 </a:t>
            </a:r>
            <a:r>
              <a:rPr lang="en-US" altLang="ko-KR" dirty="0"/>
              <a:t>A</a:t>
            </a:r>
            <a:r>
              <a:rPr lang="ko-KR" altLang="en-US" dirty="0"/>
              <a:t>와 곱하면 </a:t>
            </a:r>
            <a:r>
              <a:rPr lang="en-US" altLang="ko-KR" dirty="0"/>
              <a:t>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15 = 3,000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1,500 + 3,000 = </a:t>
            </a:r>
            <a:r>
              <a:rPr lang="en-US" altLang="ko-KR" dirty="0">
                <a:solidFill>
                  <a:srgbClr val="00B0F0"/>
                </a:solidFill>
              </a:rPr>
              <a:t>4,500</a:t>
            </a:r>
            <a:r>
              <a:rPr lang="ko-KR" altLang="en-US" dirty="0"/>
              <a:t>회의 곱셈이 필요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3B178-40B7-4C68-913A-B81134EA4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9B150E9-592A-48A1-9850-34DF1CF92B1D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3797" name="_x221004728" descr="EMB0000170048dd">
            <a:extLst>
              <a:ext uri="{FF2B5EF4-FFF2-40B4-BE49-F238E27FC236}">
                <a16:creationId xmlns:a16="http://schemas.microsoft.com/office/drawing/2014/main" id="{AA523393-AA1A-48BA-B970-B06369C9E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56709"/>
            <a:ext cx="496887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28ABEA9E-7612-4431-BB2C-2D47E9789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20000"/>
              </a:lnSpc>
              <a:spcAft>
                <a:spcPts val="1800"/>
              </a:spcAft>
              <a:defRPr/>
            </a:pPr>
            <a:r>
              <a:rPr lang="en-US" altLang="ko-KR" dirty="0"/>
              <a:t>[</a:t>
            </a:r>
            <a:r>
              <a:rPr lang="ko-KR" altLang="en-US" dirty="0"/>
              <a:t>주의</a:t>
            </a:r>
            <a:r>
              <a:rPr lang="en-US" altLang="ko-KR" dirty="0"/>
              <a:t>] </a:t>
            </a:r>
            <a:r>
              <a:rPr lang="ko-KR" altLang="en-US" dirty="0"/>
              <a:t>주어진 행렬의 순서를 지켜서 </a:t>
            </a:r>
            <a:r>
              <a:rPr lang="ko-KR" altLang="en-US" dirty="0">
                <a:solidFill>
                  <a:srgbClr val="00B0F0"/>
                </a:solidFill>
              </a:rPr>
              <a:t>반드시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>
                <a:solidFill>
                  <a:srgbClr val="00B0F0"/>
                </a:solidFill>
              </a:rPr>
              <a:t>이웃하는 행렬끼리</a:t>
            </a:r>
            <a:r>
              <a:rPr lang="ko-KR" altLang="en-US" dirty="0"/>
              <a:t> 곱해야</a:t>
            </a:r>
            <a:endParaRPr lang="en-US" altLang="ko-KR" dirty="0"/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B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D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en-US" altLang="ko-KR" dirty="0" err="1"/>
              <a:t>E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1" latinLnBrk="1">
              <a:spcAft>
                <a:spcPts val="1800"/>
              </a:spcAft>
              <a:defRPr/>
            </a:pPr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C</a:t>
            </a:r>
            <a:r>
              <a:rPr lang="ko-KR" altLang="en-US" dirty="0"/>
              <a:t>를 수행하거나</a:t>
            </a:r>
            <a:r>
              <a:rPr lang="en-US" altLang="ko-KR" dirty="0"/>
              <a:t>, </a:t>
            </a:r>
            <a:r>
              <a:rPr lang="en-US" altLang="ko-KR" dirty="0" err="1"/>
              <a:t>A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D</a:t>
            </a:r>
            <a:r>
              <a:rPr lang="ko-KR" altLang="en-US" dirty="0"/>
              <a:t>를 먼저 수행할 수 없음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2956A-D045-4259-84F9-D44F42D71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4A955E4-AC47-4B74-A765-A7340D4CBD1D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196D07E7-7589-4C36-A400-152990564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46F3AF7A-E2EB-4631-98B7-160F0FA42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3A50E-F614-4AA5-B7BF-6FBAAE276A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D690FB1-2CCB-4133-BB9C-9925542AE667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70C63B-C5E0-4765-B4AD-2AA0F9F7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72816"/>
            <a:ext cx="7311678" cy="359623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70B0892C-1C37-4AE0-8511-0D64F1AFA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/>
              <a:t>연속된 행렬 </a:t>
            </a:r>
            <a:r>
              <a:rPr lang="en-US" altLang="ko-KR" sz="2800" dirty="0"/>
              <a:t>A</a:t>
            </a:r>
            <a:r>
              <a:rPr lang="en-US" altLang="ko-KR" sz="2800" baseline="-25000" dirty="0"/>
              <a:t>1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A</a:t>
            </a:r>
            <a:r>
              <a:rPr lang="en-US" altLang="ko-KR" sz="2800" baseline="-25000" dirty="0"/>
              <a:t>2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⋯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A</a:t>
            </a:r>
            <a:r>
              <a:rPr lang="en-US" altLang="ko-KR" sz="2800" baseline="-25000" dirty="0"/>
              <a:t>n</a:t>
            </a:r>
            <a:r>
              <a:rPr lang="en-US" altLang="ko-KR" sz="2800" dirty="0"/>
              <a:t>,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         </a:t>
            </a:r>
            <a:r>
              <a:rPr lang="ko-KR" altLang="en-US" sz="2800" dirty="0"/>
              <a:t>단</a:t>
            </a:r>
            <a:r>
              <a:rPr lang="en-US" altLang="ko-KR" sz="2800" dirty="0"/>
              <a:t>, A</a:t>
            </a:r>
            <a:r>
              <a:rPr lang="en-US" altLang="ko-KR" sz="2800" baseline="-25000" dirty="0"/>
              <a:t>1</a:t>
            </a:r>
            <a:r>
              <a:rPr lang="ko-KR" altLang="en-US" sz="2800" dirty="0"/>
              <a:t>은 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0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1</a:t>
            </a:r>
            <a:r>
              <a:rPr lang="en-US" altLang="ko-KR" sz="2800" dirty="0"/>
              <a:t>, A</a:t>
            </a:r>
            <a:r>
              <a:rPr lang="en-US" altLang="ko-KR" sz="2800" baseline="-25000" dirty="0"/>
              <a:t>2</a:t>
            </a:r>
            <a:r>
              <a:rPr lang="ko-KR" altLang="en-US" sz="2800" dirty="0"/>
              <a:t>는 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1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2</a:t>
            </a:r>
            <a:r>
              <a:rPr lang="en-US" altLang="ko-KR" sz="2800" dirty="0"/>
              <a:t>, ⋯, A</a:t>
            </a:r>
            <a:r>
              <a:rPr lang="en-US" altLang="ko-KR" sz="2800" baseline="-25000" dirty="0"/>
              <a:t>n</a:t>
            </a:r>
            <a:r>
              <a:rPr lang="ko-KR" altLang="en-US" sz="2800" dirty="0"/>
              <a:t>은 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n-1</a:t>
            </a:r>
            <a:r>
              <a:rPr lang="en-US" altLang="ko-KR" sz="2800" dirty="0">
                <a:latin typeface="+mn-ea"/>
                <a:ea typeface="+mn-ea"/>
              </a:rPr>
              <a:t>x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n</a:t>
            </a:r>
            <a:r>
              <a:rPr lang="ko-KR" altLang="en-US" sz="2800" dirty="0"/>
              <a:t>이다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/>
              <a:t>입력의 행렬 곱셈에 필요한 원소의 최소 곱셈 횟수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1.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= 1 to n 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2.         C[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] = 0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3.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800" dirty="0"/>
              <a:t> L = 1 to n-1 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 // L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</a:rPr>
              <a:t>은 부분 문제의 크기를 조절하는 인덱스이다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4.      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= 1 to n-L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5.              j =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+ L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6.             C[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j] = ∞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7.            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800" dirty="0"/>
              <a:t>k = </a:t>
            </a:r>
            <a:r>
              <a:rPr lang="en-US" altLang="ko-KR" sz="2800" dirty="0" err="1"/>
              <a:t>i</a:t>
            </a:r>
            <a:r>
              <a:rPr lang="en-US" altLang="ko-KR" sz="2800" dirty="0"/>
              <a:t> to j-1 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8.                     temp = C[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k] + C[k+1, j] + d</a:t>
            </a:r>
            <a:r>
              <a:rPr lang="en-US" altLang="ko-KR" sz="2800" baseline="-25000" dirty="0"/>
              <a:t>i-1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k</a:t>
            </a:r>
            <a:r>
              <a:rPr lang="en-US" altLang="ko-KR" sz="2800" dirty="0"/>
              <a:t>d</a:t>
            </a:r>
            <a:r>
              <a:rPr lang="en-US" altLang="ko-KR" sz="2800" baseline="-25000" dirty="0"/>
              <a:t>j</a:t>
            </a:r>
            <a:endParaRPr lang="en-US" altLang="ko-KR" sz="28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9.                   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2800" dirty="0"/>
              <a:t> (temp &lt; C[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j])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10.                             C[</a:t>
            </a:r>
            <a:r>
              <a:rPr lang="en-US" altLang="ko-KR" sz="2800" dirty="0" err="1"/>
              <a:t>i</a:t>
            </a:r>
            <a:r>
              <a:rPr lang="en-US" altLang="ko-KR" sz="2800" dirty="0"/>
              <a:t>, j] = temp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11.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800" dirty="0"/>
              <a:t> C[1,n]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E32A5B-6550-4C7A-8CE0-F5423C747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3997AD0-453B-4591-BB66-744E62DEC40B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D47CA0-7A13-4290-8D43-258475F2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6193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989B490C-275F-46B9-B0A1-9CD63F18E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FAA46B-C29B-4246-A1F8-21770E2A2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27BA2DC-99B5-4B72-BBAB-5CE4AE65D3CD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0965" name="_x221006968" descr="EMB0000170048fa">
            <a:extLst>
              <a:ext uri="{FF2B5EF4-FFF2-40B4-BE49-F238E27FC236}">
                <a16:creationId xmlns:a16="http://schemas.microsoft.com/office/drawing/2014/main" id="{E9FE3C2E-33FD-4109-8A9A-DF509C6F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28" y="1079842"/>
            <a:ext cx="8123404" cy="26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6E5F45-3556-443A-BFC7-216B0F008656}"/>
              </a:ext>
            </a:extLst>
          </p:cNvPr>
          <p:cNvSpPr txBox="1"/>
          <p:nvPr/>
        </p:nvSpPr>
        <p:spPr>
          <a:xfrm>
            <a:off x="1155026" y="4797151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…</a:t>
            </a:r>
            <a:endParaRPr lang="ko-KR" altLang="en-US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7AFB83-9EA7-4F60-A1BE-292093383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3845859"/>
            <a:ext cx="539115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EEFE93-E4BA-4596-BED4-BB9B950F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2" y="3861048"/>
            <a:ext cx="6445747" cy="2478032"/>
          </a:xfrm>
          <a:prstGeom prst="rect">
            <a:avLst/>
          </a:prstGeom>
        </p:spPr>
      </p:pic>
      <p:sp>
        <p:nvSpPr>
          <p:cNvPr id="48130" name="제목 1">
            <a:extLst>
              <a:ext uri="{FF2B5EF4-FFF2-40B4-BE49-F238E27FC236}">
                <a16:creationId xmlns:a16="http://schemas.microsoft.com/office/drawing/2014/main" id="{EFC9A780-3568-4F0B-AC59-8ED436C89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 7</a:t>
            </a:r>
            <a:r>
              <a:rPr lang="ko-KR" altLang="en-US" dirty="0"/>
              <a:t>의 </a:t>
            </a:r>
            <a:r>
              <a:rPr lang="en-US" altLang="ko-KR" dirty="0"/>
              <a:t>for-</a:t>
            </a:r>
            <a:r>
              <a:rPr lang="ko-KR" altLang="en-US" dirty="0"/>
              <a:t>루프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79B73-A6AA-4F2F-BC74-4252C9B4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97198A9-CD44-450D-9F36-9D36F134FB62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8133" name="_x221005848" descr="EMB000017004910">
            <a:extLst>
              <a:ext uri="{FF2B5EF4-FFF2-40B4-BE49-F238E27FC236}">
                <a16:creationId xmlns:a16="http://schemas.microsoft.com/office/drawing/2014/main" id="{7C6E0D3E-9821-48E9-A95A-4BD20BC3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6" y="1124744"/>
            <a:ext cx="5196433" cy="247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직사각형 6">
            <a:extLst>
              <a:ext uri="{FF2B5EF4-FFF2-40B4-BE49-F238E27FC236}">
                <a16:creationId xmlns:a16="http://schemas.microsoft.com/office/drawing/2014/main" id="{58B274B7-BCE3-4EC8-A806-2767DBE84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119" y="5229200"/>
            <a:ext cx="135629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함축적 </a:t>
            </a:r>
            <a:endParaRPr lang="en-US" altLang="ko-KR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순서</a:t>
            </a:r>
            <a:endParaRPr lang="en-US" altLang="en-US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5A24-C46C-43DB-99A4-BE2D01B7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수행 순서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73383-21D4-4E3B-86FD-AE0387CD9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1A8BE760-2896-4C90-B302-B2B22D319D6F}" type="slidenum">
              <a:rPr lang="en-US" altLang="ko-KR" smtClean="0"/>
              <a:pPr/>
              <a:t>36</a:t>
            </a:fld>
            <a:r>
              <a:rPr lang="en-US" altLang="ko-KR"/>
              <a:t> -</a:t>
            </a:r>
          </a:p>
        </p:txBody>
      </p:sp>
      <p:sp>
        <p:nvSpPr>
          <p:cNvPr id="72" name="Rectangle 28">
            <a:extLst>
              <a:ext uri="{FF2B5EF4-FFF2-40B4-BE49-F238E27FC236}">
                <a16:creationId xmlns:a16="http://schemas.microsoft.com/office/drawing/2014/main" id="{80FD2C07-035C-4D97-923D-2CC1A929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431" y="3286199"/>
            <a:ext cx="288925" cy="28733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ko-KR" sz="2400">
              <a:solidFill>
                <a:srgbClr val="40458C"/>
              </a:solidFill>
              <a:ea typeface="굴림" panose="020B0600000101010101" pitchFamily="34" charset="-127"/>
            </a:endParaRPr>
          </a:p>
        </p:txBody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87A8D430-714A-461D-A158-1CFAFEFC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606" y="2654374"/>
            <a:ext cx="320675" cy="342900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4" name="Rectangle 28">
            <a:extLst>
              <a:ext uri="{FF2B5EF4-FFF2-40B4-BE49-F238E27FC236}">
                <a16:creationId xmlns:a16="http://schemas.microsoft.com/office/drawing/2014/main" id="{F7CB6B41-7652-44DA-A728-415727DBE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94" y="2997274"/>
            <a:ext cx="265112" cy="288925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5" name="Rectangle 29">
            <a:extLst>
              <a:ext uri="{FF2B5EF4-FFF2-40B4-BE49-F238E27FC236}">
                <a16:creationId xmlns:a16="http://schemas.microsoft.com/office/drawing/2014/main" id="{0DA7B325-A742-42C1-BD91-51DBECAD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206" y="3275087"/>
            <a:ext cx="304800" cy="315912"/>
          </a:xfrm>
          <a:prstGeom prst="rect">
            <a:avLst/>
          </a:prstGeom>
          <a:solidFill>
            <a:srgbClr val="BE2D00"/>
          </a:solidFill>
          <a:ln w="19050">
            <a:solidFill>
              <a:srgbClr val="ECD882">
                <a:lumMod val="20000"/>
                <a:lumOff val="8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76" name="Rectangle 30">
            <a:extLst>
              <a:ext uri="{FF2B5EF4-FFF2-40B4-BE49-F238E27FC236}">
                <a16:creationId xmlns:a16="http://schemas.microsoft.com/office/drawing/2014/main" id="{83B73E27-FB88-4832-956B-2474757EC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006" y="3568774"/>
            <a:ext cx="304800" cy="304800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7" name="Rectangle 31">
            <a:extLst>
              <a:ext uri="{FF2B5EF4-FFF2-40B4-BE49-F238E27FC236}">
                <a16:creationId xmlns:a16="http://schemas.microsoft.com/office/drawing/2014/main" id="{4E0DEDA0-9ADD-4062-9D25-AA58257C3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806" y="3873574"/>
            <a:ext cx="355600" cy="304800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E157DA5F-4029-421B-A57B-B48BE1949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969" y="4178374"/>
            <a:ext cx="280987" cy="279400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79" name="Rectangle 33">
            <a:extLst>
              <a:ext uri="{FF2B5EF4-FFF2-40B4-BE49-F238E27FC236}">
                <a16:creationId xmlns:a16="http://schemas.microsoft.com/office/drawing/2014/main" id="{62D4B83A-652C-4EAA-95A5-51BA551B9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956" y="4457774"/>
            <a:ext cx="303213" cy="269875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80" name="Rectangle 34">
            <a:extLst>
              <a:ext uri="{FF2B5EF4-FFF2-40B4-BE49-F238E27FC236}">
                <a16:creationId xmlns:a16="http://schemas.microsoft.com/office/drawing/2014/main" id="{425DA4C5-458E-4702-B0D9-9640E8D58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94" y="4751462"/>
            <a:ext cx="382587" cy="334962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81" name="Rectangle 35">
            <a:extLst>
              <a:ext uri="{FF2B5EF4-FFF2-40B4-BE49-F238E27FC236}">
                <a16:creationId xmlns:a16="http://schemas.microsoft.com/office/drawing/2014/main" id="{C253A17B-A018-45B1-B4C1-260915695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006" y="5014987"/>
            <a:ext cx="346075" cy="360362"/>
          </a:xfrm>
          <a:prstGeom prst="rect">
            <a:avLst/>
          </a:prstGeom>
          <a:solidFill>
            <a:srgbClr val="BE2D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굴림" panose="020B0600000101010101" pitchFamily="34" charset="-127"/>
            </a:endParaRPr>
          </a:p>
        </p:txBody>
      </p:sp>
      <p:sp>
        <p:nvSpPr>
          <p:cNvPr id="82" name="Text Box 38">
            <a:extLst>
              <a:ext uri="{FF2B5EF4-FFF2-40B4-BE49-F238E27FC236}">
                <a16:creationId xmlns:a16="http://schemas.microsoft.com/office/drawing/2014/main" id="{3BDBA5F0-89E9-4D34-9E42-8AE8873A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107" y="2307010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2400" dirty="0">
                <a:solidFill>
                  <a:srgbClr val="40458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83" name="Text Box 41">
            <a:extLst>
              <a:ext uri="{FF2B5EF4-FFF2-40B4-BE49-F238E27FC236}">
                <a16:creationId xmlns:a16="http://schemas.microsoft.com/office/drawing/2014/main" id="{D9D80D9D-D808-4C5A-B021-6660C6B11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44" y="2660724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1</a:t>
            </a:r>
          </a:p>
        </p:txBody>
      </p:sp>
      <p:sp>
        <p:nvSpPr>
          <p:cNvPr id="84" name="Text Box 42">
            <a:extLst>
              <a:ext uri="{FF2B5EF4-FFF2-40B4-BE49-F238E27FC236}">
                <a16:creationId xmlns:a16="http://schemas.microsoft.com/office/drawing/2014/main" id="{039BD23A-2F07-4FC2-811C-73469B0F6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44" y="2997274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2</a:t>
            </a:r>
          </a:p>
        </p:txBody>
      </p:sp>
      <p:sp>
        <p:nvSpPr>
          <p:cNvPr id="85" name="Text Box 45">
            <a:extLst>
              <a:ext uri="{FF2B5EF4-FFF2-40B4-BE49-F238E27FC236}">
                <a16:creationId xmlns:a16="http://schemas.microsoft.com/office/drawing/2014/main" id="{BBF85116-93A7-43DF-BD61-3EEBCF94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581" y="50133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solidFill>
                  <a:srgbClr val="40458C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endParaRPr kumimoji="0" lang="en-US" altLang="ko-KR" sz="1800">
              <a:solidFill>
                <a:srgbClr val="40458C"/>
              </a:solidFill>
              <a:ea typeface="굴림" panose="020B0600000101010101" pitchFamily="34" charset="-127"/>
            </a:endParaRPr>
          </a:p>
        </p:txBody>
      </p:sp>
      <p:sp>
        <p:nvSpPr>
          <p:cNvPr id="86" name="Text Box 47">
            <a:extLst>
              <a:ext uri="{FF2B5EF4-FFF2-40B4-BE49-F238E27FC236}">
                <a16:creationId xmlns:a16="http://schemas.microsoft.com/office/drawing/2014/main" id="{4FF17CCD-1702-4D67-B8D5-42DF1179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869" y="2270199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800" b="1" i="1">
                <a:solidFill>
                  <a:srgbClr val="40458C"/>
                </a:solidFill>
                <a:latin typeface="Times New Roman" panose="02020603050405020304" pitchFamily="18" charset="0"/>
                <a:ea typeface="굴림" panose="020B0600000101010101" pitchFamily="34" charset="-127"/>
              </a:rPr>
              <a:t>n</a:t>
            </a:r>
            <a:endParaRPr kumimoji="0" lang="en-US" altLang="ko-KR" sz="1800">
              <a:solidFill>
                <a:srgbClr val="40458C"/>
              </a:solidFill>
              <a:ea typeface="굴림" panose="020B0600000101010101" pitchFamily="34" charset="-127"/>
            </a:endParaRPr>
          </a:p>
        </p:txBody>
      </p:sp>
      <p:sp>
        <p:nvSpPr>
          <p:cNvPr id="87" name="Text Box 48">
            <a:extLst>
              <a:ext uri="{FF2B5EF4-FFF2-40B4-BE49-F238E27FC236}">
                <a16:creationId xmlns:a16="http://schemas.microsoft.com/office/drawing/2014/main" id="{17CA9D5A-4EB1-445E-B968-7717DE492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6556" y="2278137"/>
            <a:ext cx="296863" cy="3397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600" dirty="0">
                <a:solidFill>
                  <a:srgbClr val="40458C"/>
                </a:solidFill>
                <a:latin typeface="Tahoma"/>
              </a:rPr>
              <a:t>6</a:t>
            </a:r>
          </a:p>
        </p:txBody>
      </p:sp>
      <p:sp>
        <p:nvSpPr>
          <p:cNvPr id="89" name="Line 60">
            <a:extLst>
              <a:ext uri="{FF2B5EF4-FFF2-40B4-BE49-F238E27FC236}">
                <a16:creationId xmlns:a16="http://schemas.microsoft.com/office/drawing/2014/main" id="{43956882-FDB0-439D-81E5-208E18CD58D8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2976637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0" name="Line 71">
            <a:extLst>
              <a:ext uri="{FF2B5EF4-FFF2-40B4-BE49-F238E27FC236}">
                <a16:creationId xmlns:a16="http://schemas.microsoft.com/office/drawing/2014/main" id="{C200109F-07CC-4A9E-8B07-95E672B40E63}"/>
              </a:ext>
            </a:extLst>
          </p:cNvPr>
          <p:cNvSpPr>
            <a:spLocks noChangeShapeType="1"/>
          </p:cNvSpPr>
          <p:nvPr/>
        </p:nvSpPr>
        <p:spPr bwMode="white">
          <a:xfrm>
            <a:off x="3075731" y="2636912"/>
            <a:ext cx="15875" cy="2765425"/>
          </a:xfrm>
          <a:prstGeom prst="line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1" name="Line 5">
            <a:extLst>
              <a:ext uri="{FF2B5EF4-FFF2-40B4-BE49-F238E27FC236}">
                <a16:creationId xmlns:a16="http://schemas.microsoft.com/office/drawing/2014/main" id="{31452838-8842-4DFD-9F7A-C4E0E2A123C9}"/>
              </a:ext>
            </a:extLst>
          </p:cNvPr>
          <p:cNvSpPr>
            <a:spLocks noChangeShapeType="1"/>
          </p:cNvSpPr>
          <p:nvPr/>
        </p:nvSpPr>
        <p:spPr bwMode="white">
          <a:xfrm>
            <a:off x="3420219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2" name="Line 13">
            <a:extLst>
              <a:ext uri="{FF2B5EF4-FFF2-40B4-BE49-F238E27FC236}">
                <a16:creationId xmlns:a16="http://schemas.microsoft.com/office/drawing/2014/main" id="{21DA5A62-FA6C-4D4B-84BA-898AD9309312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2636912"/>
            <a:ext cx="2836862" cy="20637"/>
          </a:xfrm>
          <a:prstGeom prst="line">
            <a:avLst/>
          </a:prstGeom>
          <a:noFill/>
          <a:ln w="19050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3" name="Line 16">
            <a:extLst>
              <a:ext uri="{FF2B5EF4-FFF2-40B4-BE49-F238E27FC236}">
                <a16:creationId xmlns:a16="http://schemas.microsoft.com/office/drawing/2014/main" id="{8D836D75-7497-49B1-9162-907E0EE8593A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3862462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4" name="Line 20">
            <a:extLst>
              <a:ext uri="{FF2B5EF4-FFF2-40B4-BE49-F238E27FC236}">
                <a16:creationId xmlns:a16="http://schemas.microsoft.com/office/drawing/2014/main" id="{A306DE6D-2E38-439F-B477-1C5FADDAEC4D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5065787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5" name="Line 21">
            <a:extLst>
              <a:ext uri="{FF2B5EF4-FFF2-40B4-BE49-F238E27FC236}">
                <a16:creationId xmlns:a16="http://schemas.microsoft.com/office/drawing/2014/main" id="{8BE117DA-5A2E-4137-B7DC-5A76C4259FBF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5375349"/>
            <a:ext cx="2836862" cy="2063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96" name="AutoShape 24">
            <a:extLst>
              <a:ext uri="{FF2B5EF4-FFF2-40B4-BE49-F238E27FC236}">
                <a16:creationId xmlns:a16="http://schemas.microsoft.com/office/drawing/2014/main" id="{D731C3FC-AD8A-42E5-9275-E508D748022C}"/>
              </a:ext>
            </a:extLst>
          </p:cNvPr>
          <p:cNvSpPr>
            <a:spLocks noChangeArrowheads="1"/>
          </p:cNvSpPr>
          <p:nvPr/>
        </p:nvSpPr>
        <p:spPr bwMode="auto">
          <a:xfrm rot="2779933">
            <a:off x="3051125" y="2359893"/>
            <a:ext cx="533400" cy="160338"/>
          </a:xfrm>
          <a:prstGeom prst="rightArrow">
            <a:avLst>
              <a:gd name="adj1" fmla="val 50000"/>
              <a:gd name="adj2" fmla="val 207674"/>
            </a:avLst>
          </a:prstGeom>
          <a:solidFill>
            <a:srgbClr val="ECD882">
              <a:lumMod val="75000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97" name="Text Box 38">
            <a:extLst>
              <a:ext uri="{FF2B5EF4-FFF2-40B4-BE49-F238E27FC236}">
                <a16:creationId xmlns:a16="http://schemas.microsoft.com/office/drawing/2014/main" id="{4DCCAB1C-0767-4284-87E4-7D203828F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44" y="3286199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98" name="Text Box 39">
            <a:extLst>
              <a:ext uri="{FF2B5EF4-FFF2-40B4-BE49-F238E27FC236}">
                <a16:creationId xmlns:a16="http://schemas.microsoft.com/office/drawing/2014/main" id="{92A8F7ED-6383-4216-A780-C25C01488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969" y="227813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3</a:t>
            </a:r>
          </a:p>
        </p:txBody>
      </p:sp>
      <p:sp>
        <p:nvSpPr>
          <p:cNvPr id="99" name="Text Box 38">
            <a:extLst>
              <a:ext uri="{FF2B5EF4-FFF2-40B4-BE49-F238E27FC236}">
                <a16:creationId xmlns:a16="http://schemas.microsoft.com/office/drawing/2014/main" id="{C2B62F80-2AFE-4768-82F2-F1899F29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44" y="3575124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101" name="Text Box 38">
            <a:extLst>
              <a:ext uri="{FF2B5EF4-FFF2-40B4-BE49-F238E27FC236}">
                <a16:creationId xmlns:a16="http://schemas.microsoft.com/office/drawing/2014/main" id="{4124EA7B-3261-42B3-9721-3F891C3BA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881" y="2281312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4</a:t>
            </a:r>
          </a:p>
        </p:txBody>
      </p:sp>
      <p:sp>
        <p:nvSpPr>
          <p:cNvPr id="102" name="Text Box 38">
            <a:extLst>
              <a:ext uri="{FF2B5EF4-FFF2-40B4-BE49-F238E27FC236}">
                <a16:creationId xmlns:a16="http://schemas.microsoft.com/office/drawing/2014/main" id="{6673D015-B61A-4318-8489-999EE826B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869" y="2278137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5</a:t>
            </a:r>
          </a:p>
        </p:txBody>
      </p:sp>
      <p:sp>
        <p:nvSpPr>
          <p:cNvPr id="103" name="Text Box 38">
            <a:extLst>
              <a:ext uri="{FF2B5EF4-FFF2-40B4-BE49-F238E27FC236}">
                <a16:creationId xmlns:a16="http://schemas.microsoft.com/office/drawing/2014/main" id="{2B9749BB-DDA3-485B-8FDF-A46FE0883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231" y="3868812"/>
            <a:ext cx="2984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5</a:t>
            </a:r>
          </a:p>
        </p:txBody>
      </p:sp>
      <p:sp>
        <p:nvSpPr>
          <p:cNvPr id="104" name="Text Box 38">
            <a:extLst>
              <a:ext uri="{FF2B5EF4-FFF2-40B4-BE49-F238E27FC236}">
                <a16:creationId xmlns:a16="http://schemas.microsoft.com/office/drawing/2014/main" id="{31AB110F-8436-42F3-A321-DA2A6B33A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44" y="4175199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>
                <a:solidFill>
                  <a:srgbClr val="40458C"/>
                </a:solidFill>
                <a:ea typeface="굴림" panose="020B0600000101010101" pitchFamily="34" charset="-127"/>
              </a:rPr>
              <a:t>6</a:t>
            </a:r>
          </a:p>
        </p:txBody>
      </p:sp>
      <p:sp>
        <p:nvSpPr>
          <p:cNvPr id="105" name="Rectangle 27">
            <a:extLst>
              <a:ext uri="{FF2B5EF4-FFF2-40B4-BE49-F238E27FC236}">
                <a16:creationId xmlns:a16="http://schemas.microsoft.com/office/drawing/2014/main" id="{C5F2B7B1-7672-4D64-840C-71FCFA13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094" y="2655962"/>
            <a:ext cx="287337" cy="342900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6" name="Rectangle 28">
            <a:extLst>
              <a:ext uri="{FF2B5EF4-FFF2-40B4-BE49-F238E27FC236}">
                <a16:creationId xmlns:a16="http://schemas.microsoft.com/office/drawing/2014/main" id="{CB60288B-63AC-48A5-9102-30A7F692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431" y="2997274"/>
            <a:ext cx="282575" cy="288925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7" name="Rectangle 29">
            <a:extLst>
              <a:ext uri="{FF2B5EF4-FFF2-40B4-BE49-F238E27FC236}">
                <a16:creationId xmlns:a16="http://schemas.microsoft.com/office/drawing/2014/main" id="{0321B97E-2286-4163-98F1-861E6FD9C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894" y="3286199"/>
            <a:ext cx="304800" cy="288925"/>
          </a:xfrm>
          <a:prstGeom prst="rect">
            <a:avLst/>
          </a:prstGeom>
          <a:solidFill>
            <a:srgbClr val="ECD882">
              <a:lumMod val="75000"/>
            </a:srgbClr>
          </a:solidFill>
          <a:ln w="19050">
            <a:solidFill>
              <a:srgbClr val="ECD882">
                <a:lumMod val="75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8" name="Rectangle 30">
            <a:extLst>
              <a:ext uri="{FF2B5EF4-FFF2-40B4-BE49-F238E27FC236}">
                <a16:creationId xmlns:a16="http://schemas.microsoft.com/office/drawing/2014/main" id="{BB549EC3-3518-4AD7-A6D0-FCF2A0458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569" y="3590999"/>
            <a:ext cx="279400" cy="277813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09" name="Line 8">
            <a:extLst>
              <a:ext uri="{FF2B5EF4-FFF2-40B4-BE49-F238E27FC236}">
                <a16:creationId xmlns:a16="http://schemas.microsoft.com/office/drawing/2014/main" id="{FAD0B601-70F8-4455-9D86-E5E2BE6001BC}"/>
              </a:ext>
            </a:extLst>
          </p:cNvPr>
          <p:cNvSpPr>
            <a:spLocks noChangeShapeType="1"/>
          </p:cNvSpPr>
          <p:nvPr/>
        </p:nvSpPr>
        <p:spPr bwMode="white">
          <a:xfrm>
            <a:off x="4299694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5078407B-047E-488E-8CB0-40F237F1C980}"/>
              </a:ext>
            </a:extLst>
          </p:cNvPr>
          <p:cNvSpPr>
            <a:spLocks noChangeShapeType="1"/>
          </p:cNvSpPr>
          <p:nvPr/>
        </p:nvSpPr>
        <p:spPr bwMode="white">
          <a:xfrm>
            <a:off x="3996481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id="{0B78B981-892C-4E9A-83E7-D985FF3BD1E0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3573537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2" name="Line 14">
            <a:extLst>
              <a:ext uri="{FF2B5EF4-FFF2-40B4-BE49-F238E27FC236}">
                <a16:creationId xmlns:a16="http://schemas.microsoft.com/office/drawing/2014/main" id="{7FD803D0-B6A7-4FA8-BAEC-40879F99B91A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3265562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52D3F60E-CC03-4379-9281-FBA448E5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969" y="3871987"/>
            <a:ext cx="280987" cy="279400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14" name="Rectangle 33">
            <a:extLst>
              <a:ext uri="{FF2B5EF4-FFF2-40B4-BE49-F238E27FC236}">
                <a16:creationId xmlns:a16="http://schemas.microsoft.com/office/drawing/2014/main" id="{0C560F39-6124-45F0-A12C-24B14DE00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019" y="4160912"/>
            <a:ext cx="303212" cy="268287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15" name="Line 17">
            <a:extLst>
              <a:ext uri="{FF2B5EF4-FFF2-40B4-BE49-F238E27FC236}">
                <a16:creationId xmlns:a16="http://schemas.microsoft.com/office/drawing/2014/main" id="{119D7D3D-DA3E-45BE-83D9-97D934D81F52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4149799"/>
            <a:ext cx="2836862" cy="2063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6" name="Rectangle 34">
            <a:extLst>
              <a:ext uri="{FF2B5EF4-FFF2-40B4-BE49-F238E27FC236}">
                <a16:creationId xmlns:a16="http://schemas.microsoft.com/office/drawing/2014/main" id="{22426109-64BA-46AA-9C1A-52761164A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169" y="4446662"/>
            <a:ext cx="344487" cy="287337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17" name="Rectangle 35">
            <a:extLst>
              <a:ext uri="{FF2B5EF4-FFF2-40B4-BE49-F238E27FC236}">
                <a16:creationId xmlns:a16="http://schemas.microsoft.com/office/drawing/2014/main" id="{3656C5BB-0FB8-4BEC-BD48-CB5101101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356" y="4726062"/>
            <a:ext cx="347663" cy="339725"/>
          </a:xfrm>
          <a:prstGeom prst="rect">
            <a:avLst/>
          </a:prstGeom>
          <a:solidFill>
            <a:srgbClr val="ECD882">
              <a:lumMod val="75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18" name="Line 12">
            <a:extLst>
              <a:ext uri="{FF2B5EF4-FFF2-40B4-BE49-F238E27FC236}">
                <a16:creationId xmlns:a16="http://schemas.microsoft.com/office/drawing/2014/main" id="{8AF310C5-FAE2-4064-8903-82ADA1F6DDF7}"/>
              </a:ext>
            </a:extLst>
          </p:cNvPr>
          <p:cNvSpPr>
            <a:spLocks noChangeShapeType="1"/>
          </p:cNvSpPr>
          <p:nvPr/>
        </p:nvSpPr>
        <p:spPr bwMode="white">
          <a:xfrm>
            <a:off x="5523656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19" name="Line 22">
            <a:extLst>
              <a:ext uri="{FF2B5EF4-FFF2-40B4-BE49-F238E27FC236}">
                <a16:creationId xmlns:a16="http://schemas.microsoft.com/office/drawing/2014/main" id="{F93B3B16-CD8F-41F5-9F96-1111161F37C3}"/>
              </a:ext>
            </a:extLst>
          </p:cNvPr>
          <p:cNvSpPr>
            <a:spLocks noChangeShapeType="1"/>
          </p:cNvSpPr>
          <p:nvPr/>
        </p:nvSpPr>
        <p:spPr bwMode="white">
          <a:xfrm>
            <a:off x="5868144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20" name="Line 19">
            <a:extLst>
              <a:ext uri="{FF2B5EF4-FFF2-40B4-BE49-F238E27FC236}">
                <a16:creationId xmlns:a16="http://schemas.microsoft.com/office/drawing/2014/main" id="{F436D39E-2866-48A7-A982-B33108B0CDEB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4726062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21" name="Line 6">
            <a:extLst>
              <a:ext uri="{FF2B5EF4-FFF2-40B4-BE49-F238E27FC236}">
                <a16:creationId xmlns:a16="http://schemas.microsoft.com/office/drawing/2014/main" id="{2AB5B756-D261-421A-8D7A-2CBB19CBE835}"/>
              </a:ext>
            </a:extLst>
          </p:cNvPr>
          <p:cNvSpPr>
            <a:spLocks noChangeShapeType="1"/>
          </p:cNvSpPr>
          <p:nvPr/>
        </p:nvSpPr>
        <p:spPr bwMode="white">
          <a:xfrm>
            <a:off x="3707556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22" name="Line 9">
            <a:extLst>
              <a:ext uri="{FF2B5EF4-FFF2-40B4-BE49-F238E27FC236}">
                <a16:creationId xmlns:a16="http://schemas.microsoft.com/office/drawing/2014/main" id="{C170CAD5-3BB2-4994-A92E-24EA53DDF7EA}"/>
              </a:ext>
            </a:extLst>
          </p:cNvPr>
          <p:cNvSpPr>
            <a:spLocks noChangeShapeType="1"/>
          </p:cNvSpPr>
          <p:nvPr/>
        </p:nvSpPr>
        <p:spPr bwMode="white">
          <a:xfrm>
            <a:off x="4587031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23" name="TextBox 1">
            <a:extLst>
              <a:ext uri="{FF2B5EF4-FFF2-40B4-BE49-F238E27FC236}">
                <a16:creationId xmlns:a16="http://schemas.microsoft.com/office/drawing/2014/main" id="{19EE95FF-94F2-45D1-8194-71003CADD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044" y="1881262"/>
            <a:ext cx="669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L=1</a:t>
            </a:r>
          </a:p>
        </p:txBody>
      </p:sp>
      <p:sp>
        <p:nvSpPr>
          <p:cNvPr id="124" name="TextBox 98">
            <a:extLst>
              <a:ext uri="{FF2B5EF4-FFF2-40B4-BE49-F238E27FC236}">
                <a16:creationId xmlns:a16="http://schemas.microsoft.com/office/drawing/2014/main" id="{4AD4C1F9-963A-4757-A7D0-83E11F176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620" y="1868360"/>
            <a:ext cx="66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18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=2</a:t>
            </a:r>
          </a:p>
        </p:txBody>
      </p:sp>
      <p:sp>
        <p:nvSpPr>
          <p:cNvPr id="125" name="AutoShape 24">
            <a:extLst>
              <a:ext uri="{FF2B5EF4-FFF2-40B4-BE49-F238E27FC236}">
                <a16:creationId xmlns:a16="http://schemas.microsoft.com/office/drawing/2014/main" id="{F53AF53A-10ED-43D1-AEB2-7965D6C65B27}"/>
              </a:ext>
            </a:extLst>
          </p:cNvPr>
          <p:cNvSpPr>
            <a:spLocks noChangeArrowheads="1"/>
          </p:cNvSpPr>
          <p:nvPr/>
        </p:nvSpPr>
        <p:spPr bwMode="auto">
          <a:xfrm rot="2779933">
            <a:off x="3411488" y="2382118"/>
            <a:ext cx="533400" cy="160337"/>
          </a:xfrm>
          <a:prstGeom prst="rightArrow">
            <a:avLst>
              <a:gd name="adj1" fmla="val 50000"/>
              <a:gd name="adj2" fmla="val 207674"/>
            </a:avLst>
          </a:prstGeom>
          <a:solidFill>
            <a:srgbClr val="ECD882">
              <a:lumMod val="50000"/>
            </a:srgb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CBAB9ED3-403F-4A44-9F17-064561D61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844" y="2660724"/>
            <a:ext cx="273050" cy="325438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4D150B7A-16DF-46F8-B689-66E1AACD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56" y="2998862"/>
            <a:ext cx="274638" cy="287337"/>
          </a:xfrm>
          <a:prstGeom prst="rect">
            <a:avLst/>
          </a:prstGeom>
          <a:solidFill>
            <a:srgbClr val="ECD882">
              <a:lumMod val="50000"/>
            </a:srgbClr>
          </a:solidFill>
          <a:ln w="19050">
            <a:solidFill>
              <a:srgbClr val="ECD882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920FC970-97FD-4601-92FA-9DA003A8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7631" y="3286199"/>
            <a:ext cx="279400" cy="288925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29" name="Rectangle 32">
            <a:extLst>
              <a:ext uri="{FF2B5EF4-FFF2-40B4-BE49-F238E27FC236}">
                <a16:creationId xmlns:a16="http://schemas.microsoft.com/office/drawing/2014/main" id="{5CBD8772-FB27-45E0-9DB6-1BF56B2B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031" y="3583062"/>
            <a:ext cx="306388" cy="279400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0" name="Rectangle 33">
            <a:extLst>
              <a:ext uri="{FF2B5EF4-FFF2-40B4-BE49-F238E27FC236}">
                <a16:creationId xmlns:a16="http://schemas.microsoft.com/office/drawing/2014/main" id="{362BB774-2075-4424-9D42-814BB9D0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956" y="3881512"/>
            <a:ext cx="303213" cy="269875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635D62DC-15AA-48C1-8FD1-D3C34F0ED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169" y="4151387"/>
            <a:ext cx="360362" cy="287337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2" name="Rectangle 35">
            <a:extLst>
              <a:ext uri="{FF2B5EF4-FFF2-40B4-BE49-F238E27FC236}">
                <a16:creationId xmlns:a16="http://schemas.microsoft.com/office/drawing/2014/main" id="{6626EEF9-DFC9-4496-9B73-406C6F2C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881" y="4438724"/>
            <a:ext cx="323850" cy="298450"/>
          </a:xfrm>
          <a:prstGeom prst="rect">
            <a:avLst/>
          </a:prstGeom>
          <a:solidFill>
            <a:srgbClr val="ECD882">
              <a:lumMod val="50000"/>
            </a:srgbClr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</a:endParaRPr>
          </a:p>
        </p:txBody>
      </p:sp>
      <p:sp>
        <p:nvSpPr>
          <p:cNvPr id="133" name="TextBox 107">
            <a:extLst>
              <a:ext uri="{FF2B5EF4-FFF2-40B4-BE49-F238E27FC236}">
                <a16:creationId xmlns:a16="http://schemas.microsoft.com/office/drawing/2014/main" id="{80B85FF6-B9FF-46A3-8E8B-148F96B5D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7394" y="1919362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kumimoji="0" lang="en-US" altLang="en-US" sz="18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US" altLang="en-US" sz="1800" b="1" i="1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US" altLang="en-US" sz="1800" dirty="0">
                <a:solidFill>
                  <a:srgbClr val="40458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34" name="AutoShape 24">
            <a:extLst>
              <a:ext uri="{FF2B5EF4-FFF2-40B4-BE49-F238E27FC236}">
                <a16:creationId xmlns:a16="http://schemas.microsoft.com/office/drawing/2014/main" id="{89D4594E-6B95-483A-9FFC-8217E89B3E95}"/>
              </a:ext>
            </a:extLst>
          </p:cNvPr>
          <p:cNvSpPr>
            <a:spLocks noChangeArrowheads="1"/>
          </p:cNvSpPr>
          <p:nvPr/>
        </p:nvSpPr>
        <p:spPr bwMode="auto">
          <a:xfrm rot="2779933">
            <a:off x="5256956" y="2351162"/>
            <a:ext cx="534987" cy="160338"/>
          </a:xfrm>
          <a:prstGeom prst="rightArrow">
            <a:avLst>
              <a:gd name="adj1" fmla="val 50000"/>
              <a:gd name="adj2" fmla="val 207921"/>
            </a:avLst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ko-KR" sz="2400">
              <a:solidFill>
                <a:srgbClr val="40458C"/>
              </a:solidFill>
              <a:ea typeface="굴림" panose="020B0600000101010101" pitchFamily="34" charset="-127"/>
            </a:endParaRPr>
          </a:p>
        </p:txBody>
      </p:sp>
      <p:sp>
        <p:nvSpPr>
          <p:cNvPr id="135" name="Line 10">
            <a:extLst>
              <a:ext uri="{FF2B5EF4-FFF2-40B4-BE49-F238E27FC236}">
                <a16:creationId xmlns:a16="http://schemas.microsoft.com/office/drawing/2014/main" id="{30CC8A8F-2584-4E29-997F-34588AED21CE}"/>
              </a:ext>
            </a:extLst>
          </p:cNvPr>
          <p:cNvSpPr>
            <a:spLocks noChangeShapeType="1"/>
          </p:cNvSpPr>
          <p:nvPr/>
        </p:nvSpPr>
        <p:spPr bwMode="white">
          <a:xfrm>
            <a:off x="4875956" y="2636912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36" name="Line 11">
            <a:extLst>
              <a:ext uri="{FF2B5EF4-FFF2-40B4-BE49-F238E27FC236}">
                <a16:creationId xmlns:a16="http://schemas.microsoft.com/office/drawing/2014/main" id="{E84E7EF6-0635-4CAF-8891-100C7B78340B}"/>
              </a:ext>
            </a:extLst>
          </p:cNvPr>
          <p:cNvSpPr>
            <a:spLocks noChangeShapeType="1"/>
          </p:cNvSpPr>
          <p:nvPr/>
        </p:nvSpPr>
        <p:spPr bwMode="white">
          <a:xfrm>
            <a:off x="5163294" y="2638499"/>
            <a:ext cx="15875" cy="27654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37" name="Line 18">
            <a:extLst>
              <a:ext uri="{FF2B5EF4-FFF2-40B4-BE49-F238E27FC236}">
                <a16:creationId xmlns:a16="http://schemas.microsoft.com/office/drawing/2014/main" id="{7CE0022F-2069-4652-8275-A8CD8017D1CD}"/>
              </a:ext>
            </a:extLst>
          </p:cNvPr>
          <p:cNvSpPr>
            <a:spLocks noChangeShapeType="1"/>
          </p:cNvSpPr>
          <p:nvPr/>
        </p:nvSpPr>
        <p:spPr bwMode="white">
          <a:xfrm flipV="1">
            <a:off x="3004294" y="4437137"/>
            <a:ext cx="2836862" cy="2063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anose="020B0604030504040204" pitchFamily="34" charset="0"/>
              <a:ea typeface="+mn-ea"/>
            </a:endParaRPr>
          </a:p>
        </p:txBody>
      </p:sp>
      <p:sp>
        <p:nvSpPr>
          <p:cNvPr id="138" name="Rectangle 34">
            <a:extLst>
              <a:ext uri="{FF2B5EF4-FFF2-40B4-BE49-F238E27FC236}">
                <a16:creationId xmlns:a16="http://schemas.microsoft.com/office/drawing/2014/main" id="{A4678600-941F-4607-BD11-1ED99C698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844" y="2638499"/>
            <a:ext cx="360362" cy="360363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rgbClr val="0B0C17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rgbClr val="0B0C17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rgbClr val="0B0C17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ko-KR" altLang="ko-KR" sz="2400">
              <a:solidFill>
                <a:schemeClr val="accent1">
                  <a:lumMod val="50000"/>
                </a:schemeClr>
              </a:solidFill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4012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DF948791-29A7-4E76-85B4-A27C27FF3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4F505C-8578-43DA-B1B0-D653C1ED8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50E5A1-FDCB-4A23-8BA3-002E4BC5A3CA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2229" name="_x221004328" descr="EMB000017004924">
            <a:extLst>
              <a:ext uri="{FF2B5EF4-FFF2-40B4-BE49-F238E27FC236}">
                <a16:creationId xmlns:a16="http://schemas.microsoft.com/office/drawing/2014/main" id="{8B327054-D075-47BF-AFC6-20900403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7392988" cy="25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>
            <a:extLst>
              <a:ext uri="{FF2B5EF4-FFF2-40B4-BE49-F238E27FC236}">
                <a16:creationId xmlns:a16="http://schemas.microsoft.com/office/drawing/2014/main" id="{24CC5CE7-4B41-4A5B-8A00-6BCF47518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L=1</a:t>
            </a:r>
            <a:r>
              <a:rPr lang="ko-KR" altLang="en-US" dirty="0"/>
              <a:t>일 때</a:t>
            </a:r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AB916B97-3978-4345-AF8E-4834FEB33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200"/>
              </a:spcAft>
              <a:defRPr/>
            </a:pPr>
            <a:r>
              <a:rPr lang="en-US" altLang="ko-KR" dirty="0"/>
              <a:t>C[1, 2] = d</a:t>
            </a:r>
            <a:r>
              <a:rPr lang="en-US" altLang="ko-KR" baseline="-25000" dirty="0"/>
              <a:t>0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d</a:t>
            </a:r>
            <a:r>
              <a:rPr lang="en-US" altLang="ko-KR" baseline="-25000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= 10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 = </a:t>
            </a:r>
            <a:r>
              <a:rPr lang="en-US" altLang="ko-KR" dirty="0">
                <a:solidFill>
                  <a:srgbClr val="00B0F0"/>
                </a:solidFill>
              </a:rPr>
              <a:t>1,000</a:t>
            </a:r>
            <a:endParaRPr lang="en-US" altLang="ko-KR" dirty="0"/>
          </a:p>
          <a:p>
            <a:pPr latinLnBrk="1">
              <a:spcAft>
                <a:spcPts val="1200"/>
              </a:spcAft>
              <a:defRPr/>
            </a:pPr>
            <a:r>
              <a:rPr lang="en-US" altLang="ko-KR" dirty="0"/>
              <a:t>C[2, 3] = 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5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15 = </a:t>
            </a:r>
            <a:r>
              <a:rPr lang="en-US" altLang="ko-KR" dirty="0">
                <a:solidFill>
                  <a:srgbClr val="00B0F0"/>
                </a:solidFill>
              </a:rPr>
              <a:t>1,500</a:t>
            </a:r>
            <a:endParaRPr lang="ko-KR" altLang="en-US" sz="1600" dirty="0">
              <a:solidFill>
                <a:srgbClr val="00B0F0"/>
              </a:solidFill>
            </a:endParaRPr>
          </a:p>
          <a:p>
            <a:pPr latinLnBrk="1">
              <a:spcAft>
                <a:spcPts val="1200"/>
              </a:spcAft>
              <a:defRPr/>
            </a:pPr>
            <a:r>
              <a:rPr lang="en-US" altLang="ko-KR" dirty="0"/>
              <a:t>C[3, 4] = 5</a:t>
            </a:r>
            <a:r>
              <a:rPr lang="en-US" altLang="ko-KR" dirty="0">
                <a:latin typeface="+mn-ea"/>
              </a:rPr>
              <a:t>x1</a:t>
            </a:r>
            <a:r>
              <a:rPr lang="en-US" altLang="ko-KR" dirty="0"/>
              <a:t>5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/>
              <a:t>30 = </a:t>
            </a:r>
            <a:r>
              <a:rPr lang="en-US" altLang="ko-KR" dirty="0">
                <a:solidFill>
                  <a:srgbClr val="00B0F0"/>
                </a:solidFill>
              </a:rPr>
              <a:t>2,250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664628-9C52-4A24-B0C9-31EE44A49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830A17D-D1CD-4253-B171-CDB63D607475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9B1A48-8043-4367-9FE5-77429D29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060" y="2996952"/>
            <a:ext cx="3145879" cy="3365359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80D9589-30C5-4133-8B24-2CEBE78B0439}"/>
              </a:ext>
            </a:extLst>
          </p:cNvPr>
          <p:cNvSpPr/>
          <p:nvPr/>
        </p:nvSpPr>
        <p:spPr bwMode="auto">
          <a:xfrm>
            <a:off x="4673600" y="1333893"/>
            <a:ext cx="2778840" cy="2997962"/>
          </a:xfrm>
          <a:custGeom>
            <a:avLst/>
            <a:gdLst>
              <a:gd name="connsiteX0" fmla="*/ 1311564 w 2778840"/>
              <a:gd name="connsiteY0" fmla="*/ 33089 h 2997962"/>
              <a:gd name="connsiteX1" fmla="*/ 2743200 w 2778840"/>
              <a:gd name="connsiteY1" fmla="*/ 421016 h 2997962"/>
              <a:gd name="connsiteX2" fmla="*/ 0 w 2778840"/>
              <a:gd name="connsiteY2" fmla="*/ 2997962 h 299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8840" h="2997962">
                <a:moveTo>
                  <a:pt x="1311564" y="33089"/>
                </a:moveTo>
                <a:cubicBezTo>
                  <a:pt x="2136679" y="-20021"/>
                  <a:pt x="2961794" y="-73130"/>
                  <a:pt x="2743200" y="421016"/>
                </a:cubicBezTo>
                <a:cubicBezTo>
                  <a:pt x="2524606" y="915162"/>
                  <a:pt x="1262303" y="1956562"/>
                  <a:pt x="0" y="2997962"/>
                </a:cubicBezTo>
              </a:path>
            </a:pathLst>
          </a:custGeom>
          <a:noFill/>
          <a:ln w="19050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D3DE9EB-0E4A-442C-8CC2-034BEA24C8EA}"/>
              </a:ext>
            </a:extLst>
          </p:cNvPr>
          <p:cNvSpPr/>
          <p:nvPr/>
        </p:nvSpPr>
        <p:spPr bwMode="auto">
          <a:xfrm>
            <a:off x="4572000" y="1874191"/>
            <a:ext cx="3083141" cy="2956427"/>
          </a:xfrm>
          <a:custGeom>
            <a:avLst/>
            <a:gdLst>
              <a:gd name="connsiteX0" fmla="*/ 0 w 3083141"/>
              <a:gd name="connsiteY0" fmla="*/ 120864 h 2956427"/>
              <a:gd name="connsiteX1" fmla="*/ 3075709 w 3083141"/>
              <a:gd name="connsiteY1" fmla="*/ 333300 h 2956427"/>
              <a:gd name="connsiteX2" fmla="*/ 692727 w 3083141"/>
              <a:gd name="connsiteY2" fmla="*/ 2956427 h 2956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83141" h="2956427">
                <a:moveTo>
                  <a:pt x="0" y="120864"/>
                </a:moveTo>
                <a:cubicBezTo>
                  <a:pt x="1480127" y="-9215"/>
                  <a:pt x="2960255" y="-139294"/>
                  <a:pt x="3075709" y="333300"/>
                </a:cubicBezTo>
                <a:cubicBezTo>
                  <a:pt x="3191164" y="805894"/>
                  <a:pt x="1941945" y="1881160"/>
                  <a:pt x="692727" y="2956427"/>
                </a:cubicBezTo>
              </a:path>
            </a:pathLst>
          </a:custGeom>
          <a:noFill/>
          <a:ln w="19050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1C10A3F-6F00-47A6-835C-AA3BF66DE8F7}"/>
              </a:ext>
            </a:extLst>
          </p:cNvPr>
          <p:cNvSpPr/>
          <p:nvPr/>
        </p:nvSpPr>
        <p:spPr bwMode="auto">
          <a:xfrm>
            <a:off x="4636655" y="2400119"/>
            <a:ext cx="3329395" cy="3049336"/>
          </a:xfrm>
          <a:custGeom>
            <a:avLst/>
            <a:gdLst>
              <a:gd name="connsiteX0" fmla="*/ 0 w 3329395"/>
              <a:gd name="connsiteY0" fmla="*/ 204536 h 3049336"/>
              <a:gd name="connsiteX1" fmla="*/ 3306618 w 3329395"/>
              <a:gd name="connsiteY1" fmla="*/ 296899 h 3049336"/>
              <a:gd name="connsiteX2" fmla="*/ 1200727 w 3329395"/>
              <a:gd name="connsiteY2" fmla="*/ 3049336 h 304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9395" h="3049336">
                <a:moveTo>
                  <a:pt x="0" y="204536"/>
                </a:moveTo>
                <a:cubicBezTo>
                  <a:pt x="1553248" y="13651"/>
                  <a:pt x="3106497" y="-177234"/>
                  <a:pt x="3306618" y="296899"/>
                </a:cubicBezTo>
                <a:cubicBezTo>
                  <a:pt x="3506739" y="771032"/>
                  <a:pt x="2353733" y="1910184"/>
                  <a:pt x="1200727" y="3049336"/>
                </a:cubicBezTo>
              </a:path>
            </a:pathLst>
          </a:custGeom>
          <a:noFill/>
          <a:ln w="19050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7576F-7507-43CB-A275-768B31EE34D6}"/>
              </a:ext>
            </a:extLst>
          </p:cNvPr>
          <p:cNvSpPr txBox="1"/>
          <p:nvPr/>
        </p:nvSpPr>
        <p:spPr>
          <a:xfrm>
            <a:off x="7306208" y="1308779"/>
            <a:ext cx="729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</a:t>
            </a:r>
            <a:r>
              <a:rPr lang="ko-KR" altLang="en-US" b="1" dirty="0"/>
              <a:t> </a:t>
            </a:r>
            <a:r>
              <a:rPr lang="en-US" altLang="ko-KR" b="1" dirty="0"/>
              <a:t>=1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E4CF5-5FE2-4ED5-B52B-7B3B7F48857B}"/>
              </a:ext>
            </a:extLst>
          </p:cNvPr>
          <p:cNvSpPr txBox="1"/>
          <p:nvPr/>
        </p:nvSpPr>
        <p:spPr>
          <a:xfrm>
            <a:off x="7554040" y="1970578"/>
            <a:ext cx="729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</a:t>
            </a:r>
            <a:r>
              <a:rPr lang="ko-KR" altLang="en-US" b="1" dirty="0"/>
              <a:t> </a:t>
            </a:r>
            <a:r>
              <a:rPr lang="en-US" altLang="ko-KR" b="1" dirty="0"/>
              <a:t>=2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63FF-F4CA-495F-919A-25159C61D53E}"/>
              </a:ext>
            </a:extLst>
          </p:cNvPr>
          <p:cNvSpPr txBox="1"/>
          <p:nvPr/>
        </p:nvSpPr>
        <p:spPr>
          <a:xfrm>
            <a:off x="7866449" y="2632377"/>
            <a:ext cx="7297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</a:t>
            </a:r>
            <a:r>
              <a:rPr lang="ko-KR" altLang="en-US" b="1" dirty="0"/>
              <a:t> </a:t>
            </a:r>
            <a:r>
              <a:rPr lang="en-US" altLang="ko-KR" b="1" dirty="0"/>
              <a:t>=3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2FF7C476-2675-481F-AF76-D569AECB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L=2, </a:t>
            </a:r>
            <a:r>
              <a:rPr lang="en-US" altLang="ko-KR" dirty="0" err="1"/>
              <a:t>i</a:t>
            </a:r>
            <a:r>
              <a:rPr lang="en-US" altLang="ko-KR" dirty="0"/>
              <a:t>=1</a:t>
            </a:r>
            <a:r>
              <a:rPr lang="ko-KR" altLang="en-US" dirty="0"/>
              <a:t>일 때</a:t>
            </a:r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128AC140-EA30-49A1-84BD-D99B748A2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latinLnBrk="1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ko-KR" altLang="en-US" dirty="0"/>
              <a:t>을 계산한다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C[1, 3] =1,750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94D0D-7C87-4B95-8427-C0292614A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5254E15-F536-4FCC-8F4E-B8AEA35E4980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4277" name="_x223121216" descr="EMB000017004930">
            <a:extLst>
              <a:ext uri="{FF2B5EF4-FFF2-40B4-BE49-F238E27FC236}">
                <a16:creationId xmlns:a16="http://schemas.microsoft.com/office/drawing/2014/main" id="{28A9B0B8-9C5C-4786-BA8D-B364B116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033" y="4401073"/>
            <a:ext cx="5907088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221006008" descr="EMB000017004935">
            <a:extLst>
              <a:ext uri="{FF2B5EF4-FFF2-40B4-BE49-F238E27FC236}">
                <a16:creationId xmlns:a16="http://schemas.microsoft.com/office/drawing/2014/main" id="{EF3D740B-4A77-4206-BE40-A7B4AFF97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6211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B362C3-9846-49BD-B871-A4A4839BA075}"/>
              </a:ext>
            </a:extLst>
          </p:cNvPr>
          <p:cNvSpPr txBox="1"/>
          <p:nvPr/>
        </p:nvSpPr>
        <p:spPr>
          <a:xfrm>
            <a:off x="1115616" y="1994379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ECCE1-9F77-4CEF-BD51-E09080FADF03}"/>
              </a:ext>
            </a:extLst>
          </p:cNvPr>
          <p:cNvSpPr txBox="1"/>
          <p:nvPr/>
        </p:nvSpPr>
        <p:spPr>
          <a:xfrm>
            <a:off x="1115616" y="4448124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=2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A31447-B4AF-4CCF-BC4E-931306B9C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836712"/>
            <a:ext cx="2009775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E3BCBB-218F-494E-A54E-2BFBE19707D7}"/>
              </a:ext>
            </a:extLst>
          </p:cNvPr>
          <p:cNvSpPr txBox="1"/>
          <p:nvPr/>
        </p:nvSpPr>
        <p:spPr>
          <a:xfrm>
            <a:off x="6216410" y="3992377"/>
            <a:ext cx="2382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1,750</a:t>
            </a:r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4,500</a:t>
            </a:r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</a:t>
            </a:r>
            <a:endParaRPr lang="en-US" altLang="ko-KR" sz="2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작으므로</a:t>
            </a:r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7F1202D-A6F9-4295-90A7-3082E48DFF8F}"/>
              </a:ext>
            </a:extLst>
          </p:cNvPr>
          <p:cNvSpPr/>
          <p:nvPr/>
        </p:nvSpPr>
        <p:spPr bwMode="auto">
          <a:xfrm>
            <a:off x="6973455" y="3445164"/>
            <a:ext cx="945081" cy="2004291"/>
          </a:xfrm>
          <a:custGeom>
            <a:avLst/>
            <a:gdLst>
              <a:gd name="connsiteX0" fmla="*/ 240145 w 945081"/>
              <a:gd name="connsiteY0" fmla="*/ 0 h 2004291"/>
              <a:gd name="connsiteX1" fmla="*/ 942109 w 945081"/>
              <a:gd name="connsiteY1" fmla="*/ 1025236 h 2004291"/>
              <a:gd name="connsiteX2" fmla="*/ 0 w 945081"/>
              <a:gd name="connsiteY2" fmla="*/ 2004291 h 200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081" h="2004291">
                <a:moveTo>
                  <a:pt x="240145" y="0"/>
                </a:moveTo>
                <a:cubicBezTo>
                  <a:pt x="611139" y="345594"/>
                  <a:pt x="982133" y="691188"/>
                  <a:pt x="942109" y="1025236"/>
                </a:cubicBezTo>
                <a:cubicBezTo>
                  <a:pt x="902085" y="1359285"/>
                  <a:pt x="451042" y="1681788"/>
                  <a:pt x="0" y="2004291"/>
                </a:cubicBezTo>
              </a:path>
            </a:pathLst>
          </a:custGeom>
          <a:noFill/>
          <a:ln w="17526" cap="flat" cmpd="sng" algn="ctr">
            <a:solidFill>
              <a:srgbClr val="92D05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1B75D805-38F1-42C7-9667-AC6FCEB15342}"/>
              </a:ext>
            </a:extLst>
          </p:cNvPr>
          <p:cNvSpPr/>
          <p:nvPr/>
        </p:nvSpPr>
        <p:spPr bwMode="auto">
          <a:xfrm>
            <a:off x="7250545" y="1754909"/>
            <a:ext cx="1542932" cy="1643803"/>
          </a:xfrm>
          <a:custGeom>
            <a:avLst/>
            <a:gdLst>
              <a:gd name="connsiteX0" fmla="*/ 0 w 1542932"/>
              <a:gd name="connsiteY0" fmla="*/ 1560946 h 1643803"/>
              <a:gd name="connsiteX1" fmla="*/ 1514764 w 1542932"/>
              <a:gd name="connsiteY1" fmla="*/ 1468582 h 1643803"/>
              <a:gd name="connsiteX2" fmla="*/ 840510 w 1542932"/>
              <a:gd name="connsiteY2" fmla="*/ 0 h 164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932" h="1643803">
                <a:moveTo>
                  <a:pt x="0" y="1560946"/>
                </a:moveTo>
                <a:cubicBezTo>
                  <a:pt x="687339" y="1644842"/>
                  <a:pt x="1374679" y="1728739"/>
                  <a:pt x="1514764" y="1468582"/>
                </a:cubicBezTo>
                <a:cubicBezTo>
                  <a:pt x="1654849" y="1208425"/>
                  <a:pt x="1247679" y="604212"/>
                  <a:pt x="840510" y="0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603DB9F6-B6FF-45AC-BEB5-5A88FFE49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분할 정복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43DC5-8986-4DDF-BAA2-6F135649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ko-KR" altLang="en-US" dirty="0"/>
              <a:t>분할 정복 알고리즘과 </a:t>
            </a:r>
            <a:r>
              <a:rPr lang="en-US" altLang="ko-KR" dirty="0"/>
              <a:t>DP</a:t>
            </a:r>
            <a:r>
              <a:rPr lang="ko-KR" altLang="en-US" dirty="0"/>
              <a:t> 알고리즘의 전형적인 부분 문제들 사이의 관계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분할 정복 알고리즘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로 분할되고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와 </a:t>
            </a:r>
            <a:r>
              <a:rPr lang="en-US" altLang="ko-KR" dirty="0"/>
              <a:t>E</a:t>
            </a:r>
            <a:r>
              <a:rPr lang="ko-KR" altLang="en-US" dirty="0"/>
              <a:t>로 분할되는데</a:t>
            </a:r>
            <a:r>
              <a:rPr lang="en-US" altLang="ko-KR" dirty="0"/>
              <a:t>, D</a:t>
            </a:r>
            <a:r>
              <a:rPr lang="ko-KR" altLang="en-US" dirty="0"/>
              <a:t>와 </a:t>
            </a:r>
            <a:r>
              <a:rPr lang="en-US" altLang="ko-KR" dirty="0"/>
              <a:t>E</a:t>
            </a:r>
            <a:r>
              <a:rPr lang="ko-KR" altLang="en-US" dirty="0"/>
              <a:t>의 해를 취합하여 </a:t>
            </a:r>
            <a:r>
              <a:rPr lang="en-US" altLang="ko-KR" dirty="0"/>
              <a:t>B</a:t>
            </a:r>
            <a:r>
              <a:rPr lang="ko-KR" altLang="en-US" dirty="0"/>
              <a:t>의 해를 구한다</a:t>
            </a:r>
            <a:r>
              <a:rPr lang="en-US" altLang="ko-KR" dirty="0"/>
              <a:t>.</a:t>
            </a:r>
          </a:p>
          <a:p>
            <a:pPr lvl="3">
              <a:defRPr/>
            </a:pPr>
            <a:r>
              <a:rPr lang="ko-KR" altLang="en-US" dirty="0"/>
              <a:t>단</a:t>
            </a:r>
            <a:r>
              <a:rPr lang="en-US" altLang="ko-KR" dirty="0"/>
              <a:t>, D, E, F, G</a:t>
            </a:r>
            <a:r>
              <a:rPr lang="ko-KR" altLang="en-US" dirty="0"/>
              <a:t>는 각각 더 이상 분할할 수 없는 </a:t>
            </a:r>
            <a:r>
              <a:rPr lang="en-US" altLang="ko-KR" dirty="0"/>
              <a:t>(</a:t>
            </a:r>
            <a:r>
              <a:rPr lang="ko-KR" altLang="en-US" dirty="0"/>
              <a:t>또는 가장 작은 크기의</a:t>
            </a:r>
            <a:r>
              <a:rPr lang="en-US" altLang="ko-KR" dirty="0"/>
              <a:t>) </a:t>
            </a:r>
            <a:r>
              <a:rPr lang="ko-KR" altLang="en-US" dirty="0"/>
              <a:t>부분 문제들이다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마찬가지로 </a:t>
            </a:r>
            <a:r>
              <a:rPr lang="en-US" altLang="ko-KR" dirty="0"/>
              <a:t>F</a:t>
            </a:r>
            <a:r>
              <a:rPr lang="ko-KR" altLang="en-US" dirty="0"/>
              <a:t>와 </a:t>
            </a:r>
            <a:r>
              <a:rPr lang="en-US" altLang="ko-KR" dirty="0"/>
              <a:t>G</a:t>
            </a:r>
            <a:r>
              <a:rPr lang="ko-KR" altLang="en-US" dirty="0"/>
              <a:t>의 해를 취합하여 </a:t>
            </a:r>
            <a:r>
              <a:rPr lang="en-US" altLang="ko-KR" dirty="0"/>
              <a:t>C</a:t>
            </a:r>
            <a:r>
              <a:rPr lang="ko-KR" altLang="en-US" dirty="0"/>
              <a:t>의 해를 구하고</a:t>
            </a:r>
            <a:r>
              <a:rPr lang="en-US" altLang="ko-KR" dirty="0"/>
              <a:t>, </a:t>
            </a:r>
            <a:r>
              <a:rPr lang="ko-KR" altLang="en-US" dirty="0"/>
              <a:t>마지막으로 </a:t>
            </a:r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의 해를 취합하여 </a:t>
            </a:r>
            <a:r>
              <a:rPr lang="en-US" altLang="ko-KR" dirty="0"/>
              <a:t>A</a:t>
            </a:r>
            <a:r>
              <a:rPr lang="ko-KR" altLang="en-US" dirty="0"/>
              <a:t>의 해를 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82F95-7E88-4802-8F7C-4DB4F269F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8F0F39E-EFEC-40F2-BD3D-7330BD700397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149" name="_x206180744" descr="EMB00000cf8324d">
            <a:extLst>
              <a:ext uri="{FF2B5EF4-FFF2-40B4-BE49-F238E27FC236}">
                <a16:creationId xmlns:a16="http://schemas.microsoft.com/office/drawing/2014/main" id="{A37FE1AF-3CA5-4789-8438-C01407CA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2055813"/>
            <a:ext cx="5148263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_x223120896" descr="EMB000017004941">
            <a:extLst>
              <a:ext uri="{FF2B5EF4-FFF2-40B4-BE49-F238E27FC236}">
                <a16:creationId xmlns:a16="http://schemas.microsoft.com/office/drawing/2014/main" id="{4CC9E3D1-DD93-4B29-8033-5926C810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80" y="4418283"/>
            <a:ext cx="59086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_x221004328" descr="EMB00001700493c">
            <a:extLst>
              <a:ext uri="{FF2B5EF4-FFF2-40B4-BE49-F238E27FC236}">
                <a16:creationId xmlns:a16="http://schemas.microsoft.com/office/drawing/2014/main" id="{8C34DA84-496B-4191-9986-87E1945D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29" y="2283578"/>
            <a:ext cx="6227763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제목 1">
            <a:extLst>
              <a:ext uri="{FF2B5EF4-FFF2-40B4-BE49-F238E27FC236}">
                <a16:creationId xmlns:a16="http://schemas.microsoft.com/office/drawing/2014/main" id="{2FF7C476-2675-481F-AF76-D569AECB0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L=2, </a:t>
            </a:r>
            <a:r>
              <a:rPr lang="en-US" altLang="ko-KR" dirty="0" err="1"/>
              <a:t>i</a:t>
            </a:r>
            <a:r>
              <a:rPr lang="en-US" altLang="ko-KR" dirty="0"/>
              <a:t>=2</a:t>
            </a:r>
            <a:r>
              <a:rPr lang="ko-KR" altLang="en-US" dirty="0"/>
              <a:t>일 때</a:t>
            </a:r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128AC140-EA30-49A1-84BD-D99B748A2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latinLnBrk="1"/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C[2, 4] =5,250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94D0D-7C87-4B95-8427-C0292614AD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5254E15-F536-4FCC-8F4E-B8AEA35E4980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362C3-9846-49BD-B871-A4A4839BA075}"/>
              </a:ext>
            </a:extLst>
          </p:cNvPr>
          <p:cNvSpPr txBox="1"/>
          <p:nvPr/>
        </p:nvSpPr>
        <p:spPr>
          <a:xfrm>
            <a:off x="1115616" y="1994379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ECCE1-9F77-4CEF-BD51-E09080FADF03}"/>
              </a:ext>
            </a:extLst>
          </p:cNvPr>
          <p:cNvSpPr txBox="1"/>
          <p:nvPr/>
        </p:nvSpPr>
        <p:spPr>
          <a:xfrm>
            <a:off x="1115616" y="4448124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E3BCBB-218F-494E-A54E-2BFBE19707D7}"/>
              </a:ext>
            </a:extLst>
          </p:cNvPr>
          <p:cNvSpPr txBox="1"/>
          <p:nvPr/>
        </p:nvSpPr>
        <p:spPr>
          <a:xfrm>
            <a:off x="6405443" y="4043573"/>
            <a:ext cx="262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5,250</a:t>
            </a:r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10,500</a:t>
            </a:r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보다 </a:t>
            </a:r>
            <a:endParaRPr lang="en-US" altLang="ko-KR" sz="2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작으므로</a:t>
            </a:r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7F1202D-A6F9-4295-90A7-3082E48DFF8F}"/>
              </a:ext>
            </a:extLst>
          </p:cNvPr>
          <p:cNvSpPr/>
          <p:nvPr/>
        </p:nvSpPr>
        <p:spPr bwMode="auto">
          <a:xfrm>
            <a:off x="6973455" y="3445164"/>
            <a:ext cx="945081" cy="2004291"/>
          </a:xfrm>
          <a:custGeom>
            <a:avLst/>
            <a:gdLst>
              <a:gd name="connsiteX0" fmla="*/ 240145 w 945081"/>
              <a:gd name="connsiteY0" fmla="*/ 0 h 2004291"/>
              <a:gd name="connsiteX1" fmla="*/ 942109 w 945081"/>
              <a:gd name="connsiteY1" fmla="*/ 1025236 h 2004291"/>
              <a:gd name="connsiteX2" fmla="*/ 0 w 945081"/>
              <a:gd name="connsiteY2" fmla="*/ 2004291 h 2004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5081" h="2004291">
                <a:moveTo>
                  <a:pt x="240145" y="0"/>
                </a:moveTo>
                <a:cubicBezTo>
                  <a:pt x="611139" y="345594"/>
                  <a:pt x="982133" y="691188"/>
                  <a:pt x="942109" y="1025236"/>
                </a:cubicBezTo>
                <a:cubicBezTo>
                  <a:pt x="902085" y="1359285"/>
                  <a:pt x="451042" y="1681788"/>
                  <a:pt x="0" y="2004291"/>
                </a:cubicBezTo>
              </a:path>
            </a:pathLst>
          </a:custGeom>
          <a:noFill/>
          <a:ln w="17526" cap="flat" cmpd="sng" algn="ctr">
            <a:solidFill>
              <a:srgbClr val="92D05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EFB675-AFE5-4526-B255-3AD19294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589" y="953399"/>
            <a:ext cx="2000250" cy="2181225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1DEE916-1E23-48C2-8A71-73EF5B05F82F}"/>
              </a:ext>
            </a:extLst>
          </p:cNvPr>
          <p:cNvSpPr/>
          <p:nvPr/>
        </p:nvSpPr>
        <p:spPr bwMode="auto">
          <a:xfrm>
            <a:off x="7185891" y="2235200"/>
            <a:ext cx="1641623" cy="1173018"/>
          </a:xfrm>
          <a:custGeom>
            <a:avLst/>
            <a:gdLst>
              <a:gd name="connsiteX0" fmla="*/ 0 w 1641623"/>
              <a:gd name="connsiteY0" fmla="*/ 1173018 h 1173018"/>
              <a:gd name="connsiteX1" fmla="*/ 1570182 w 1641623"/>
              <a:gd name="connsiteY1" fmla="*/ 942109 h 1173018"/>
              <a:gd name="connsiteX2" fmla="*/ 1228436 w 1641623"/>
              <a:gd name="connsiteY2" fmla="*/ 0 h 117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1623" h="1173018">
                <a:moveTo>
                  <a:pt x="0" y="1173018"/>
                </a:moveTo>
                <a:cubicBezTo>
                  <a:pt x="682721" y="1155315"/>
                  <a:pt x="1365443" y="1137612"/>
                  <a:pt x="1570182" y="942109"/>
                </a:cubicBezTo>
                <a:cubicBezTo>
                  <a:pt x="1774921" y="746606"/>
                  <a:pt x="1501678" y="373303"/>
                  <a:pt x="1228436" y="0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621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0C89AFBB-8F32-4F85-BC58-56929FC83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L=3</a:t>
            </a:r>
            <a:r>
              <a:rPr lang="ko-KR" altLang="en-US" dirty="0"/>
              <a:t>일 때</a:t>
            </a:r>
          </a:p>
        </p:txBody>
      </p:sp>
      <p:sp>
        <p:nvSpPr>
          <p:cNvPr id="58371" name="내용 개체 틀 2">
            <a:extLst>
              <a:ext uri="{FF2B5EF4-FFF2-40B4-BE49-F238E27FC236}">
                <a16:creationId xmlns:a16="http://schemas.microsoft.com/office/drawing/2014/main" id="{FAFEF10A-B4D1-42D7-A6B9-EC4FA5DE6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598671"/>
          </a:xfrm>
        </p:spPr>
        <p:txBody>
          <a:bodyPr/>
          <a:lstStyle/>
          <a:p>
            <a:pPr marL="446088" latinLnBrk="1"/>
            <a:r>
              <a:rPr lang="en-US" altLang="ko-KR" dirty="0"/>
              <a:t>A</a:t>
            </a:r>
            <a:r>
              <a:rPr lang="en-US" altLang="ko-KR" baseline="-25000" dirty="0"/>
              <a:t>1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2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3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/>
              <a:t>A</a:t>
            </a:r>
            <a:r>
              <a:rPr lang="en-US" altLang="ko-KR" baseline="-25000" dirty="0"/>
              <a:t>4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C[1, 4] =4,750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F4DBD2-09D3-4D39-8090-9DB04CDFB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1D129A8-C57D-438E-8CF1-C4494B1BB7C0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8373" name="_x221004328" descr="EMB000017004949">
            <a:extLst>
              <a:ext uri="{FF2B5EF4-FFF2-40B4-BE49-F238E27FC236}">
                <a16:creationId xmlns:a16="http://schemas.microsoft.com/office/drawing/2014/main" id="{AC9EEEB2-35A2-409F-8FE7-0C27168F0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0" y="1724209"/>
            <a:ext cx="6338397" cy="161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DD40D17-A437-4D50-B110-5B4486AF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683161"/>
            <a:ext cx="1714500" cy="1800225"/>
          </a:xfrm>
          <a:prstGeom prst="rect">
            <a:avLst/>
          </a:prstGeom>
        </p:spPr>
      </p:pic>
      <p:pic>
        <p:nvPicPr>
          <p:cNvPr id="7" name="_x221007688" descr="EMB00001700494f">
            <a:extLst>
              <a:ext uri="{FF2B5EF4-FFF2-40B4-BE49-F238E27FC236}">
                <a16:creationId xmlns:a16="http://schemas.microsoft.com/office/drawing/2014/main" id="{661FF36D-7323-4505-A2C4-FA134ED9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21538"/>
            <a:ext cx="6484253" cy="165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_x221006328" descr="EMB000017004955">
            <a:extLst>
              <a:ext uri="{FF2B5EF4-FFF2-40B4-BE49-F238E27FC236}">
                <a16:creationId xmlns:a16="http://schemas.microsoft.com/office/drawing/2014/main" id="{09D2590D-8AE1-493E-9F10-F5EF55C6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448" y="5154096"/>
            <a:ext cx="6192539" cy="157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0B5497-2503-46CF-A556-B830BD5F6362}"/>
              </a:ext>
            </a:extLst>
          </p:cNvPr>
          <p:cNvSpPr txBox="1"/>
          <p:nvPr/>
        </p:nvSpPr>
        <p:spPr>
          <a:xfrm>
            <a:off x="888013" y="3302315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F3BD6-2746-436B-9476-5F91C67735CC}"/>
              </a:ext>
            </a:extLst>
          </p:cNvPr>
          <p:cNvSpPr txBox="1"/>
          <p:nvPr/>
        </p:nvSpPr>
        <p:spPr>
          <a:xfrm>
            <a:off x="970683" y="5088170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497B2-7BD2-470A-BE1E-C80E4CB2CCEB}"/>
              </a:ext>
            </a:extLst>
          </p:cNvPr>
          <p:cNvSpPr txBox="1"/>
          <p:nvPr/>
        </p:nvSpPr>
        <p:spPr>
          <a:xfrm>
            <a:off x="923584" y="1631515"/>
            <a:ext cx="792088" cy="4154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k =1</a:t>
            </a:r>
            <a:endParaRPr lang="ko-KR" altLang="en-US" dirty="0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2726CFC-089F-4B5B-966D-69AF34B59F84}"/>
              </a:ext>
            </a:extLst>
          </p:cNvPr>
          <p:cNvSpPr/>
          <p:nvPr/>
        </p:nvSpPr>
        <p:spPr bwMode="auto">
          <a:xfrm>
            <a:off x="7444509" y="1413164"/>
            <a:ext cx="1431831" cy="2826327"/>
          </a:xfrm>
          <a:custGeom>
            <a:avLst/>
            <a:gdLst>
              <a:gd name="connsiteX0" fmla="*/ 0 w 1431831"/>
              <a:gd name="connsiteY0" fmla="*/ 2826327 h 2826327"/>
              <a:gd name="connsiteX1" fmla="*/ 1274618 w 1431831"/>
              <a:gd name="connsiteY1" fmla="*/ 1921163 h 2826327"/>
              <a:gd name="connsiteX2" fmla="*/ 1366982 w 1431831"/>
              <a:gd name="connsiteY2" fmla="*/ 0 h 282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831" h="2826327">
                <a:moveTo>
                  <a:pt x="0" y="2826327"/>
                </a:moveTo>
                <a:cubicBezTo>
                  <a:pt x="523394" y="2609272"/>
                  <a:pt x="1046788" y="2392217"/>
                  <a:pt x="1274618" y="1921163"/>
                </a:cubicBezTo>
                <a:cubicBezTo>
                  <a:pt x="1502448" y="1450109"/>
                  <a:pt x="1434715" y="725054"/>
                  <a:pt x="1366982" y="0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4C7C2F-8319-4AAE-A4D3-DC3AA0471F4A}"/>
              </a:ext>
            </a:extLst>
          </p:cNvPr>
          <p:cNvSpPr txBox="1"/>
          <p:nvPr/>
        </p:nvSpPr>
        <p:spPr>
          <a:xfrm>
            <a:off x="7321574" y="3327819"/>
            <a:ext cx="186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작으므로</a:t>
            </a:r>
            <a:r>
              <a:rPr lang="en-US" altLang="ko-KR" sz="2000" b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2000" b="1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9E0BF9-EE71-49F2-A665-8A574D985C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0805F41-FDD7-4372-A9B0-BAB7EC64783A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2F7881-7FA1-47C1-B187-964158D5B6A5}"/>
              </a:ext>
            </a:extLst>
          </p:cNvPr>
          <p:cNvSpPr/>
          <p:nvPr/>
        </p:nvSpPr>
        <p:spPr>
          <a:xfrm>
            <a:off x="3491880" y="260648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0E4158-D4FC-461C-AF90-B39D1832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28" y="1916832"/>
            <a:ext cx="4452144" cy="318856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8C84CE97-4B11-45DB-9334-3F8DBE6EF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23C8F12E-F710-4333-BFCB-5C66E41B9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2400" cy="5111279"/>
          </a:xfrm>
        </p:spPr>
        <p:txBody>
          <a:bodyPr/>
          <a:lstStyle/>
          <a:p>
            <a:r>
              <a:rPr lang="ko-KR" altLang="en-US" dirty="0"/>
              <a:t>총 부분 문제 수</a:t>
            </a:r>
            <a:r>
              <a:rPr lang="en-US" altLang="ko-KR" dirty="0"/>
              <a:t>: (n-1) + (n-2) + … + 2 + 1 = n(n-1)/2 </a:t>
            </a:r>
          </a:p>
          <a:p>
            <a:r>
              <a:rPr lang="ko-KR" altLang="en-US" dirty="0"/>
              <a:t>하나의 부분 문제는 </a:t>
            </a:r>
            <a:r>
              <a:rPr lang="en-US" altLang="ko-KR" dirty="0"/>
              <a:t>k-</a:t>
            </a:r>
            <a:r>
              <a:rPr lang="ko-KR" altLang="en-US" dirty="0"/>
              <a:t>루프가 최대 </a:t>
            </a:r>
            <a:r>
              <a:rPr lang="en-US" altLang="ko-KR" dirty="0"/>
              <a:t>(n-1)</a:t>
            </a:r>
            <a:r>
              <a:rPr lang="ko-KR" altLang="en-US" dirty="0"/>
              <a:t>번 수행</a:t>
            </a:r>
            <a:endParaRPr lang="en-US" altLang="ko-KR" dirty="0"/>
          </a:p>
          <a:p>
            <a:r>
              <a:rPr lang="ko-KR" altLang="en-US" dirty="0"/>
              <a:t>시간 복잡도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 </a:t>
            </a: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en-US" altLang="ko-KR" dirty="0"/>
              <a:t>O(n)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942A1-3CED-4185-AEA7-64AFB0238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C1B7B49-9A63-4BDA-8DA5-2002A1366DE8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27D97FB8-00FE-4651-9171-7FB10B7D0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편집 거리 문제</a:t>
            </a:r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FC2F4C9C-4270-48AF-AF56-4B49A30DB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Aft>
                <a:spcPts val="2400"/>
              </a:spcAft>
            </a:pPr>
            <a:r>
              <a:rPr lang="ko-KR" altLang="en-US" dirty="0">
                <a:solidFill>
                  <a:srgbClr val="00B0F0"/>
                </a:solidFill>
              </a:rPr>
              <a:t>편집 거리 </a:t>
            </a:r>
            <a:r>
              <a:rPr lang="en-US" altLang="ko-KR" dirty="0">
                <a:solidFill>
                  <a:srgbClr val="00B0F0"/>
                </a:solidFill>
              </a:rPr>
              <a:t>(Edit Distance): </a:t>
            </a:r>
            <a:r>
              <a:rPr lang="ko-KR" altLang="en-US" dirty="0"/>
              <a:t>삽입 </a:t>
            </a:r>
            <a:r>
              <a:rPr lang="en-US" altLang="ko-KR" dirty="0"/>
              <a:t>(insert), </a:t>
            </a:r>
            <a:r>
              <a:rPr lang="ko-KR" altLang="en-US" dirty="0"/>
              <a:t>삭제 </a:t>
            </a:r>
            <a:r>
              <a:rPr lang="en-US" altLang="ko-KR" dirty="0"/>
              <a:t>(delete), </a:t>
            </a:r>
            <a:r>
              <a:rPr lang="ko-KR" altLang="en-US" dirty="0"/>
              <a:t>대체 </a:t>
            </a:r>
            <a:r>
              <a:rPr lang="en-US" altLang="ko-KR" dirty="0"/>
              <a:t>(substitute) </a:t>
            </a:r>
            <a:r>
              <a:rPr lang="ko-KR" altLang="en-US" dirty="0"/>
              <a:t>연산을 사용하여 스트링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S</a:t>
            </a:r>
            <a:r>
              <a:rPr lang="ko-KR" altLang="en-US" dirty="0"/>
              <a:t>를 수정하여 다른 스트링 </a:t>
            </a:r>
            <a:r>
              <a:rPr lang="en-US" altLang="ko-KR" dirty="0"/>
              <a:t>T</a:t>
            </a:r>
            <a:r>
              <a:rPr lang="ko-KR" altLang="en-US" dirty="0"/>
              <a:t>로 변환하고자 할 때</a:t>
            </a:r>
            <a:r>
              <a:rPr lang="en-US" altLang="ko-KR" dirty="0"/>
              <a:t> </a:t>
            </a:r>
            <a:r>
              <a:rPr lang="ko-KR" altLang="en-US" dirty="0"/>
              <a:t>필요한 최소의 편집 연산 횟수</a:t>
            </a:r>
            <a:endParaRPr lang="en-US" altLang="ko-KR" dirty="0"/>
          </a:p>
          <a:p>
            <a:r>
              <a:rPr lang="en-US" altLang="ko-KR" dirty="0"/>
              <a:t>‘strong’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</a:t>
            </a:r>
            <a:r>
              <a:rPr lang="ko-KR" altLang="en-US" dirty="0"/>
              <a:t> ‘</a:t>
            </a:r>
            <a:r>
              <a:rPr lang="en-US" altLang="ko-KR" dirty="0"/>
              <a:t>stone’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atinLnBrk="1"/>
            <a:r>
              <a:rPr lang="ko-KR" altLang="en-US" dirty="0"/>
              <a:t>위에서는 ‘</a:t>
            </a:r>
            <a:r>
              <a:rPr lang="en-US" altLang="ko-KR" dirty="0"/>
              <a:t>s’</a:t>
            </a:r>
            <a:r>
              <a:rPr lang="ko-KR" altLang="en-US" dirty="0"/>
              <a:t>와 ‘</a:t>
            </a:r>
            <a:r>
              <a:rPr lang="en-US" altLang="ko-KR" dirty="0"/>
              <a:t>t’</a:t>
            </a:r>
            <a:r>
              <a:rPr lang="ko-KR" altLang="en-US" dirty="0"/>
              <a:t>는 그대로 사용하고</a:t>
            </a:r>
            <a:r>
              <a:rPr lang="en-US" altLang="ko-KR" dirty="0"/>
              <a:t>, ‘o’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B0F0"/>
                </a:solidFill>
              </a:rPr>
              <a:t>삽입</a:t>
            </a:r>
            <a:r>
              <a:rPr lang="ko-KR" altLang="en-US" dirty="0"/>
              <a:t>하고</a:t>
            </a:r>
            <a:r>
              <a:rPr lang="en-US" altLang="ko-KR" dirty="0"/>
              <a:t>, ‘r’</a:t>
            </a:r>
            <a:r>
              <a:rPr lang="ko-KR" altLang="en-US" dirty="0"/>
              <a:t>과 ‘</a:t>
            </a:r>
            <a:r>
              <a:rPr lang="en-US" altLang="ko-KR" dirty="0"/>
              <a:t>o’</a:t>
            </a:r>
            <a:r>
              <a:rPr lang="ko-KR" altLang="en-US" dirty="0"/>
              <a:t>를 각각 </a:t>
            </a:r>
            <a:r>
              <a:rPr lang="ko-KR" altLang="en-US" dirty="0">
                <a:solidFill>
                  <a:srgbClr val="00B0F0"/>
                </a:solidFill>
              </a:rPr>
              <a:t>삭제</a:t>
            </a:r>
            <a:endParaRPr lang="en-US" altLang="ko-KR" dirty="0">
              <a:solidFill>
                <a:srgbClr val="00B0F0"/>
              </a:solidFill>
            </a:endParaRPr>
          </a:p>
          <a:p>
            <a:pPr latinLnBrk="1"/>
            <a:r>
              <a:rPr lang="ko-KR" altLang="en-US" dirty="0"/>
              <a:t>그리고 ‘</a:t>
            </a:r>
            <a:r>
              <a:rPr lang="en-US" altLang="ko-KR" dirty="0"/>
              <a:t>n’</a:t>
            </a:r>
            <a:r>
              <a:rPr lang="ko-KR" altLang="en-US" dirty="0"/>
              <a:t>을 그대로 사용하고</a:t>
            </a:r>
            <a:r>
              <a:rPr lang="en-US" altLang="ko-KR" dirty="0"/>
              <a:t>, </a:t>
            </a:r>
            <a:r>
              <a:rPr lang="ko-KR" altLang="en-US" dirty="0"/>
              <a:t>마지막으로 ‘</a:t>
            </a:r>
            <a:r>
              <a:rPr lang="en-US" altLang="ko-KR" dirty="0"/>
              <a:t>g’</a:t>
            </a:r>
            <a:r>
              <a:rPr lang="ko-KR" altLang="en-US" dirty="0"/>
              <a:t>를 ‘</a:t>
            </a:r>
            <a:r>
              <a:rPr lang="en-US" altLang="ko-KR" dirty="0"/>
              <a:t>e’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00B0F0"/>
                </a:solidFill>
              </a:rPr>
              <a:t>대체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>
                <a:solidFill>
                  <a:srgbClr val="00B0F0"/>
                </a:solidFill>
              </a:rPr>
              <a:t>4</a:t>
            </a:r>
            <a:r>
              <a:rPr lang="ko-KR" altLang="en-US" dirty="0"/>
              <a:t>회의 편집 연산 수행</a:t>
            </a:r>
          </a:p>
          <a:p>
            <a:pPr algn="just">
              <a:spcAft>
                <a:spcPts val="2400"/>
              </a:spcAft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F68BD-3082-4E3F-A323-2B2679FCC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9E4EC5C-D336-4A6C-8E4F-D6E837183895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F729FD-DB55-4074-B059-C790357DD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84984"/>
            <a:ext cx="4032448" cy="115455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4E970C94-A1A1-40E2-9E30-566D9D7BB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다른 시도</a:t>
            </a:r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E01918A7-413B-44E2-B7BF-470DA03A20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200" dirty="0"/>
              <a:t>‘</a:t>
            </a:r>
            <a:r>
              <a:rPr lang="en-US" altLang="ko-KR" sz="2200" dirty="0"/>
              <a:t>s’</a:t>
            </a:r>
            <a:r>
              <a:rPr lang="ko-KR" altLang="en-US" sz="2200" dirty="0"/>
              <a:t>와 ‘</a:t>
            </a:r>
            <a:r>
              <a:rPr lang="en-US" altLang="ko-KR" sz="2200" dirty="0"/>
              <a:t>t’</a:t>
            </a:r>
            <a:r>
              <a:rPr lang="ko-KR" altLang="en-US" sz="2200" dirty="0"/>
              <a:t>는 그대로 사용한 후</a:t>
            </a:r>
            <a:r>
              <a:rPr lang="en-US" altLang="ko-KR" sz="2200" dirty="0"/>
              <a:t>, ‘r’</a:t>
            </a:r>
            <a:r>
              <a:rPr lang="ko-KR" altLang="en-US" sz="2200" dirty="0"/>
              <a:t>을 </a:t>
            </a:r>
            <a:r>
              <a:rPr lang="ko-KR" altLang="en-US" sz="2200" dirty="0">
                <a:solidFill>
                  <a:srgbClr val="00B0F0"/>
                </a:solidFill>
              </a:rPr>
              <a:t>삭제</a:t>
            </a:r>
            <a:r>
              <a:rPr lang="ko-KR" altLang="en-US" sz="2200" dirty="0"/>
              <a:t>하고</a:t>
            </a:r>
            <a:r>
              <a:rPr lang="en-US" altLang="ko-KR" sz="2200" dirty="0"/>
              <a:t>, ‘o’</a:t>
            </a:r>
            <a:r>
              <a:rPr lang="ko-KR" altLang="en-US" sz="2200" dirty="0"/>
              <a:t>와 ‘</a:t>
            </a:r>
            <a:r>
              <a:rPr lang="en-US" altLang="ko-KR" sz="2200" dirty="0"/>
              <a:t>n’</a:t>
            </a:r>
            <a:r>
              <a:rPr lang="ko-KR" altLang="en-US" sz="2200" dirty="0"/>
              <a:t>을 그대로 사용한 후</a:t>
            </a:r>
            <a:r>
              <a:rPr lang="en-US" altLang="ko-KR" sz="2200" dirty="0"/>
              <a:t>, ‘g’</a:t>
            </a:r>
            <a:r>
              <a:rPr lang="ko-KR" altLang="en-US" sz="2200" dirty="0"/>
              <a:t>를 ‘</a:t>
            </a:r>
            <a:r>
              <a:rPr lang="en-US" altLang="ko-KR" sz="2200" dirty="0"/>
              <a:t>e’</a:t>
            </a:r>
            <a:r>
              <a:rPr lang="ko-KR" altLang="en-US" sz="2200" dirty="0"/>
              <a:t>로 </a:t>
            </a:r>
            <a:r>
              <a:rPr lang="ko-KR" altLang="en-US" sz="2200" dirty="0">
                <a:solidFill>
                  <a:srgbClr val="00B0F0"/>
                </a:solidFill>
              </a:rPr>
              <a:t>대체</a:t>
            </a:r>
            <a:r>
              <a:rPr lang="ko-KR" altLang="en-US" sz="2200" dirty="0"/>
              <a:t>하여</a:t>
            </a:r>
            <a:r>
              <a:rPr lang="en-US" altLang="ko-KR" sz="2200" dirty="0"/>
              <a:t>, </a:t>
            </a:r>
            <a:r>
              <a:rPr lang="ko-KR" altLang="en-US" sz="2200" dirty="0"/>
              <a:t>총</a:t>
            </a:r>
            <a:r>
              <a:rPr lang="ko-KR" altLang="en-US" sz="2200" dirty="0">
                <a:solidFill>
                  <a:srgbClr val="00B0F0"/>
                </a:solidFill>
              </a:rPr>
              <a:t> </a:t>
            </a:r>
            <a:r>
              <a:rPr lang="en-US" altLang="ko-KR" sz="2200" dirty="0">
                <a:solidFill>
                  <a:srgbClr val="00B0F0"/>
                </a:solidFill>
              </a:rPr>
              <a:t>2</a:t>
            </a:r>
            <a:r>
              <a:rPr lang="ko-KR" altLang="en-US" sz="2200" dirty="0"/>
              <a:t>회의 편집 연산만이 수행되고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최소 편집 횟수이다</a:t>
            </a:r>
            <a:r>
              <a:rPr lang="en-US" altLang="ko-KR" sz="2200" dirty="0"/>
              <a:t>.</a:t>
            </a:r>
          </a:p>
          <a:p>
            <a:pPr algn="just"/>
            <a:endParaRPr lang="en-US" altLang="ko-KR" sz="2200" dirty="0"/>
          </a:p>
          <a:p>
            <a:pPr algn="just"/>
            <a:endParaRPr lang="en-US" altLang="ko-KR" sz="2200" dirty="0"/>
          </a:p>
          <a:p>
            <a:pPr algn="just"/>
            <a:endParaRPr lang="en-US" altLang="ko-KR" sz="2200" dirty="0"/>
          </a:p>
          <a:p>
            <a:pPr algn="just"/>
            <a:endParaRPr lang="en-US" altLang="ko-KR" sz="2200" dirty="0"/>
          </a:p>
          <a:p>
            <a:pPr algn="just"/>
            <a:r>
              <a:rPr lang="en-US" altLang="ko-KR" sz="2200" dirty="0"/>
              <a:t>S</a:t>
            </a:r>
            <a:r>
              <a:rPr lang="ko-KR" altLang="en-US" sz="2200" dirty="0"/>
              <a:t>를 </a:t>
            </a:r>
            <a:r>
              <a:rPr lang="en-US" altLang="ko-KR" sz="2200" dirty="0"/>
              <a:t>T</a:t>
            </a:r>
            <a:r>
              <a:rPr lang="ko-KR" altLang="en-US" sz="2200" dirty="0"/>
              <a:t>로 바꾸는데 어떤 연산을 어느 문자에 수행하는가에 따라서 편집 연산 횟수가 달라진다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E8499-5C79-41DF-AF5C-918BC1A719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1F03433-5B47-4092-B82B-31E9EC3FCF9E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FAB317-3601-4272-9A6B-6BA6EA6DF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779" y="2708920"/>
            <a:ext cx="3728442" cy="126944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2981AC6C-27C2-4DAD-B939-EB18B7052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문제들을 어떻게 표현해야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F6055D3C-8676-4A1B-B1EF-3870BAFECC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51832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>
                <a:solidFill>
                  <a:srgbClr val="00B0F0"/>
                </a:solidFill>
              </a:rPr>
              <a:t>접두부</a:t>
            </a:r>
            <a:r>
              <a:rPr lang="en-US" altLang="ko-KR" dirty="0">
                <a:solidFill>
                  <a:srgbClr val="00B0F0"/>
                </a:solidFill>
              </a:rPr>
              <a:t>(prefix)</a:t>
            </a:r>
            <a:r>
              <a:rPr lang="ko-KR" altLang="en-US" dirty="0"/>
              <a:t>를 살펴보자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‘</a:t>
            </a:r>
            <a:r>
              <a:rPr lang="en-US" altLang="ko-KR" dirty="0">
                <a:solidFill>
                  <a:srgbClr val="00B050"/>
                </a:solidFill>
              </a:rPr>
              <a:t>stro</a:t>
            </a:r>
            <a:r>
              <a:rPr lang="en-US" altLang="ko-KR" dirty="0"/>
              <a:t>ng’</a:t>
            </a:r>
            <a:r>
              <a:rPr lang="en-US" altLang="ko-KR" dirty="0">
                <a:sym typeface="Wingdings" panose="05000000000000000000" pitchFamily="2" charset="2"/>
              </a:rPr>
              <a:t></a:t>
            </a:r>
            <a:r>
              <a:rPr lang="ko-KR" altLang="en-US" dirty="0"/>
              <a:t> ‘</a:t>
            </a:r>
            <a:r>
              <a:rPr lang="en-US" altLang="ko-KR" dirty="0">
                <a:solidFill>
                  <a:srgbClr val="0000FF"/>
                </a:solidFill>
              </a:rPr>
              <a:t>sto</a:t>
            </a:r>
            <a:r>
              <a:rPr lang="en-US" altLang="ko-KR" dirty="0"/>
              <a:t>ne’</a:t>
            </a:r>
            <a:r>
              <a:rPr lang="ko-KR" altLang="en-US" dirty="0"/>
              <a:t>에 대해</a:t>
            </a:r>
            <a:endParaRPr lang="en-US" altLang="ko-KR" dirty="0"/>
          </a:p>
          <a:p>
            <a:pPr algn="just">
              <a:defRPr/>
            </a:pPr>
            <a:r>
              <a:rPr lang="ko-KR" altLang="en-US" dirty="0"/>
              <a:t>예를 들어</a:t>
            </a:r>
            <a:r>
              <a:rPr lang="en-US" altLang="ko-KR" dirty="0"/>
              <a:t>, ‘</a:t>
            </a:r>
            <a:r>
              <a:rPr lang="en-US" altLang="ko-KR" dirty="0" err="1">
                <a:solidFill>
                  <a:srgbClr val="00B050"/>
                </a:solidFill>
              </a:rPr>
              <a:t>stro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>
                <a:solidFill>
                  <a:srgbClr val="0000FF"/>
                </a:solidFill>
              </a:rPr>
              <a:t>sto</a:t>
            </a:r>
            <a:r>
              <a:rPr lang="en-US" altLang="ko-KR" dirty="0"/>
              <a:t>’</a:t>
            </a:r>
            <a:r>
              <a:rPr lang="ko-KR" altLang="en-US" dirty="0"/>
              <a:t>로 바꾸는 편집 거리를 </a:t>
            </a:r>
            <a:r>
              <a:rPr lang="ko-KR" altLang="en-US" u="sng" dirty="0"/>
              <a:t>미리 알면</a:t>
            </a:r>
            <a:r>
              <a:rPr lang="en-US" altLang="ko-KR" dirty="0"/>
              <a:t>, ‘ng’</a:t>
            </a:r>
            <a:r>
              <a:rPr lang="ko-KR" altLang="en-US" dirty="0"/>
              <a:t>를 ‘</a:t>
            </a:r>
            <a:r>
              <a:rPr lang="en-US" altLang="ko-KR" dirty="0"/>
              <a:t>ne’</a:t>
            </a:r>
            <a:r>
              <a:rPr lang="ko-KR" altLang="en-US" dirty="0"/>
              <a:t>로 바꾸는 편집 거리를 찾음으로써</a:t>
            </a:r>
            <a:r>
              <a:rPr lang="en-US" altLang="ko-KR" dirty="0"/>
              <a:t> </a:t>
            </a:r>
            <a:r>
              <a:rPr lang="ko-KR" altLang="en-US" dirty="0"/>
              <a:t>주어진 입력에 대한 편집 거리를 구할 수 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1AD0B5-33C1-414E-A692-340CC77F8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1F7545E-6EB7-438A-9169-A8EDA7BE0927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5541" name="Picture 2">
            <a:extLst>
              <a:ext uri="{FF2B5EF4-FFF2-40B4-BE49-F238E27FC236}">
                <a16:creationId xmlns:a16="http://schemas.microsoft.com/office/drawing/2014/main" id="{3DDCB362-DB77-4AE9-9E9D-2624A2272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13369"/>
            <a:ext cx="2808312" cy="1673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925E9B13-4E07-47B1-9ECB-94D213D2D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 정의</a:t>
            </a:r>
          </a:p>
        </p:txBody>
      </p:sp>
      <p:sp>
        <p:nvSpPr>
          <p:cNvPr id="67587" name="내용 개체 틀 2">
            <a:extLst>
              <a:ext uri="{FF2B5EF4-FFF2-40B4-BE49-F238E27FC236}">
                <a16:creationId xmlns:a16="http://schemas.microsoft.com/office/drawing/2014/main" id="{BF824CCF-3A5D-46A0-BF83-E7829F85E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1800"/>
              </a:spcAft>
              <a:defRPr/>
            </a:pPr>
            <a:r>
              <a:rPr lang="en-US" altLang="ko-KR" dirty="0"/>
              <a:t>|S| = m, </a:t>
            </a:r>
            <a:r>
              <a:rPr lang="ko-KR" altLang="en-US" dirty="0"/>
              <a:t> </a:t>
            </a:r>
            <a:r>
              <a:rPr lang="en-US" altLang="ko-KR" dirty="0"/>
              <a:t>|T| = n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S = s</a:t>
            </a:r>
            <a:r>
              <a:rPr lang="en-US" altLang="ko-KR" baseline="-25000" dirty="0"/>
              <a:t>1</a:t>
            </a:r>
            <a:r>
              <a:rPr lang="en-US" altLang="ko-KR" dirty="0"/>
              <a:t> s</a:t>
            </a:r>
            <a:r>
              <a:rPr lang="en-US" altLang="ko-KR" baseline="-25000" dirty="0"/>
              <a:t>2</a:t>
            </a:r>
            <a:r>
              <a:rPr lang="en-US" altLang="ko-KR" dirty="0"/>
              <a:t> s</a:t>
            </a:r>
            <a:r>
              <a:rPr lang="en-US" altLang="ko-KR" baseline="-25000" dirty="0"/>
              <a:t>3</a:t>
            </a:r>
            <a:r>
              <a:rPr lang="en-US" altLang="ko-KR" dirty="0"/>
              <a:t> s</a:t>
            </a:r>
            <a:r>
              <a:rPr lang="en-US" altLang="ko-KR" baseline="-25000" dirty="0"/>
              <a:t>4 </a:t>
            </a:r>
            <a:r>
              <a:rPr lang="en-US" altLang="ko-KR" dirty="0"/>
              <a:t>⋯ </a:t>
            </a:r>
            <a:r>
              <a:rPr lang="en-US" altLang="ko-KR" dirty="0" err="1"/>
              <a:t>s</a:t>
            </a:r>
            <a:r>
              <a:rPr lang="en-US" altLang="ko-KR" baseline="-25000" dirty="0" err="1"/>
              <a:t>m</a:t>
            </a:r>
            <a:endParaRPr lang="en-US" altLang="ko-KR" dirty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ko-KR" dirty="0"/>
              <a:t>	T = t</a:t>
            </a:r>
            <a:r>
              <a:rPr lang="en-US" altLang="ko-KR" baseline="-25000" dirty="0"/>
              <a:t>1</a:t>
            </a:r>
            <a:r>
              <a:rPr lang="en-US" altLang="ko-KR" dirty="0"/>
              <a:t> t</a:t>
            </a:r>
            <a:r>
              <a:rPr lang="en-US" altLang="ko-KR" baseline="-25000" dirty="0"/>
              <a:t>2 </a:t>
            </a:r>
            <a:r>
              <a:rPr lang="en-US" altLang="ko-KR" dirty="0"/>
              <a:t>t</a:t>
            </a:r>
            <a:r>
              <a:rPr lang="en-US" altLang="ko-KR" baseline="-25000" dirty="0"/>
              <a:t>3</a:t>
            </a:r>
            <a:r>
              <a:rPr lang="en-US" altLang="ko-KR" dirty="0"/>
              <a:t> t</a:t>
            </a:r>
            <a:r>
              <a:rPr lang="en-US" altLang="ko-KR" baseline="-25000" dirty="0"/>
              <a:t>4</a:t>
            </a:r>
            <a:r>
              <a:rPr lang="en-US" altLang="ko-KR" dirty="0"/>
              <a:t> ⋯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endParaRPr lang="en-US" altLang="ko-KR" dirty="0"/>
          </a:p>
          <a:p>
            <a:pPr algn="just">
              <a:defRPr/>
            </a:pPr>
            <a:r>
              <a:rPr lang="en-US" altLang="ko-KR" dirty="0">
                <a:solidFill>
                  <a:srgbClr val="00B0F0"/>
                </a:solidFill>
              </a:rPr>
              <a:t>E[</a:t>
            </a:r>
            <a:r>
              <a:rPr lang="en-US" altLang="ko-KR" dirty="0" err="1">
                <a:solidFill>
                  <a:srgbClr val="00B0F0"/>
                </a:solidFill>
              </a:rPr>
              <a:t>i</a:t>
            </a:r>
            <a:r>
              <a:rPr lang="en-US" altLang="ko-KR" dirty="0">
                <a:solidFill>
                  <a:srgbClr val="00B0F0"/>
                </a:solidFill>
              </a:rPr>
              <a:t>, j]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의 처음 </a:t>
            </a:r>
            <a:r>
              <a:rPr lang="en-US" altLang="ko-KR" dirty="0" err="1"/>
              <a:t>i</a:t>
            </a:r>
            <a:r>
              <a:rPr lang="ko-KR" altLang="en-US" dirty="0"/>
              <a:t>개 문자를 </a:t>
            </a:r>
            <a:r>
              <a:rPr lang="en-US" altLang="ko-KR" dirty="0"/>
              <a:t>T</a:t>
            </a:r>
            <a:r>
              <a:rPr lang="ko-KR" altLang="en-US" dirty="0"/>
              <a:t>의 처음 </a:t>
            </a:r>
            <a:r>
              <a:rPr lang="en-US" altLang="ko-KR" dirty="0"/>
              <a:t>j</a:t>
            </a:r>
            <a:r>
              <a:rPr lang="ko-KR" altLang="en-US" dirty="0"/>
              <a:t>개 문자로 바꾸는데 필요한 편집 거리</a:t>
            </a:r>
            <a:endParaRPr lang="en-US" altLang="ko-KR" dirty="0"/>
          </a:p>
          <a:p>
            <a:pPr algn="just">
              <a:defRPr/>
            </a:pPr>
            <a:r>
              <a:rPr lang="en-US" altLang="ko-KR" dirty="0"/>
              <a:t> ‘strong’</a:t>
            </a:r>
            <a:r>
              <a:rPr lang="ko-KR" altLang="en-US" dirty="0"/>
              <a:t>     ‘</a:t>
            </a:r>
            <a:r>
              <a:rPr lang="en-US" altLang="ko-KR" dirty="0"/>
              <a:t>stone’</a:t>
            </a:r>
            <a:r>
              <a:rPr lang="ko-KR" altLang="en-US" dirty="0"/>
              <a:t>에 대해서</a:t>
            </a:r>
            <a:r>
              <a:rPr lang="en-US" altLang="ko-KR" dirty="0"/>
              <a:t>, ‘</a:t>
            </a:r>
            <a:r>
              <a:rPr lang="en-US" altLang="ko-KR" dirty="0" err="1"/>
              <a:t>stro</a:t>
            </a:r>
            <a:r>
              <a:rPr lang="en-US" altLang="ko-KR" dirty="0"/>
              <a:t>’</a:t>
            </a:r>
            <a:r>
              <a:rPr lang="ko-KR" altLang="en-US" dirty="0"/>
              <a:t>를 ‘</a:t>
            </a:r>
            <a:r>
              <a:rPr lang="en-US" altLang="ko-KR" dirty="0" err="1"/>
              <a:t>sto</a:t>
            </a:r>
            <a:r>
              <a:rPr lang="en-US" altLang="ko-KR" dirty="0"/>
              <a:t>’</a:t>
            </a:r>
            <a:r>
              <a:rPr lang="ko-KR" altLang="en-US" dirty="0"/>
              <a:t>로 바꾸기 위한 편집 거리는 </a:t>
            </a:r>
            <a:r>
              <a:rPr lang="en-US" altLang="ko-KR" dirty="0">
                <a:highlight>
                  <a:srgbClr val="FFFF00"/>
                </a:highlight>
              </a:rPr>
              <a:t>E[4, 3]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algn="just"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4DC00-7D6E-42B5-BA64-0D564C565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4B5B419-2081-41D2-9A56-6ACC97B1E21B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B12E8AC-746A-4F05-BDF2-7810C633F004}"/>
              </a:ext>
            </a:extLst>
          </p:cNvPr>
          <p:cNvSpPr/>
          <p:nvPr/>
        </p:nvSpPr>
        <p:spPr bwMode="auto">
          <a:xfrm>
            <a:off x="2483768" y="4149080"/>
            <a:ext cx="288032" cy="216024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7D9945-03FC-47EB-8505-705C2F28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5096669"/>
            <a:ext cx="44958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4AEB8798-DFFE-40C6-96D2-0E432238C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‘strong’</a:t>
            </a:r>
            <a:r>
              <a:rPr lang="ko-KR" altLang="en-US" dirty="0"/>
              <a:t>     ‘</a:t>
            </a:r>
            <a:r>
              <a:rPr lang="en-US" altLang="ko-KR" dirty="0"/>
              <a:t>stone’</a:t>
            </a:r>
            <a:r>
              <a:rPr lang="ko-KR" altLang="en-US" dirty="0"/>
              <a:t>에 대해</a:t>
            </a:r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F64F6A7E-546F-4DD0-8F05-79B102196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50814"/>
            <a:ext cx="7772400" cy="5245249"/>
          </a:xfrm>
        </p:spPr>
        <p:txBody>
          <a:bodyPr>
            <a:normAutofit/>
          </a:bodyPr>
          <a:lstStyle/>
          <a:p>
            <a:pPr algn="just" latinLnBrk="1">
              <a:spcAft>
                <a:spcPts val="1800"/>
              </a:spcAft>
              <a:defRPr/>
            </a:pP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ko-KR" altLang="en-US" baseline="-25000" dirty="0">
                <a:highlight>
                  <a:srgbClr val="FFFF00"/>
                </a:highlight>
              </a:rPr>
              <a:t>→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ko-KR" altLang="en-US" dirty="0"/>
              <a:t> </a:t>
            </a:r>
            <a:r>
              <a:rPr lang="en-US" altLang="ko-KR" dirty="0"/>
              <a:t>[‘s’</a:t>
            </a:r>
            <a:r>
              <a:rPr lang="ko-KR" altLang="en-US" dirty="0"/>
              <a:t> </a:t>
            </a:r>
            <a:r>
              <a:rPr lang="ko-KR" altLang="en-US" dirty="0">
                <a:sym typeface="Wingdings" panose="05000000000000000000" pitchFamily="2" charset="2"/>
              </a:rPr>
              <a:t></a:t>
            </a:r>
            <a:r>
              <a:rPr lang="ko-KR" altLang="en-US" dirty="0"/>
              <a:t> ‘</a:t>
            </a:r>
            <a:r>
              <a:rPr lang="en-US" altLang="ko-KR" dirty="0"/>
              <a:t>s’]: 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이므로</a:t>
            </a:r>
            <a:r>
              <a:rPr lang="en-US" altLang="ko-KR" dirty="0"/>
              <a:t> E[1, 1] = 0</a:t>
            </a:r>
            <a:endParaRPr lang="ko-KR" altLang="en-US" dirty="0"/>
          </a:p>
          <a:p>
            <a:pPr algn="just" latinLnBrk="1">
              <a:spcAft>
                <a:spcPts val="1800"/>
              </a:spcAft>
              <a:defRPr/>
            </a:pP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ko-KR" altLang="en-US" baseline="-25000" dirty="0">
                <a:highlight>
                  <a:srgbClr val="FFFF00"/>
                </a:highlight>
              </a:rPr>
              <a:t>→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ko-KR" altLang="en-US" dirty="0"/>
              <a:t> </a:t>
            </a:r>
            <a:r>
              <a:rPr lang="en-US" altLang="ko-KR" dirty="0"/>
              <a:t>[‘s’</a:t>
            </a:r>
            <a:r>
              <a:rPr lang="ko-KR" altLang="en-US" dirty="0"/>
              <a:t> </a:t>
            </a:r>
            <a:r>
              <a:rPr lang="ko-KR" altLang="en-US" dirty="0">
                <a:sym typeface="Wingdings" panose="05000000000000000000" pitchFamily="2" charset="2"/>
              </a:rPr>
              <a:t></a:t>
            </a:r>
            <a:r>
              <a:rPr lang="ko-KR" altLang="en-US" dirty="0"/>
              <a:t> ‘</a:t>
            </a:r>
            <a:r>
              <a:rPr lang="en-US" altLang="ko-KR" dirty="0" err="1"/>
              <a:t>st</a:t>
            </a:r>
            <a:r>
              <a:rPr lang="en-US" altLang="ko-KR" dirty="0"/>
              <a:t>’]: 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‘t’</a:t>
            </a:r>
            <a:r>
              <a:rPr lang="ko-KR" altLang="en-US" dirty="0"/>
              <a:t>를 </a:t>
            </a:r>
            <a:r>
              <a:rPr lang="ko-KR" altLang="en-US" u="sng" dirty="0">
                <a:solidFill>
                  <a:srgbClr val="00B0F0"/>
                </a:solidFill>
              </a:rPr>
              <a:t>삽입</a:t>
            </a:r>
            <a:r>
              <a:rPr lang="ko-KR" altLang="en-US" dirty="0"/>
              <a:t>하므로</a:t>
            </a:r>
            <a:r>
              <a:rPr lang="en-US" altLang="ko-KR" dirty="0"/>
              <a:t> E[1, 2] = 1</a:t>
            </a:r>
            <a:endParaRPr lang="ko-KR" altLang="en-US" dirty="0"/>
          </a:p>
          <a:p>
            <a:pPr algn="just" latinLnBrk="1">
              <a:spcAft>
                <a:spcPts val="1800"/>
              </a:spcAft>
              <a:defRPr/>
            </a:pP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ko-KR" altLang="en-US" baseline="-25000" dirty="0">
                <a:highlight>
                  <a:srgbClr val="FFFF00"/>
                </a:highlight>
              </a:rPr>
              <a:t>→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>
                <a:sym typeface="Wingdings" panose="05000000000000000000" pitchFamily="2" charset="2"/>
              </a:rPr>
              <a:t> </a:t>
            </a:r>
            <a:r>
              <a:rPr lang="ko-KR" altLang="en-US" dirty="0"/>
              <a:t> ‘</a:t>
            </a:r>
            <a:r>
              <a:rPr lang="en-US" altLang="ko-KR" dirty="0"/>
              <a:t>s’]: 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‘t’</a:t>
            </a:r>
            <a:r>
              <a:rPr lang="ko-KR" altLang="en-US" dirty="0"/>
              <a:t>를 </a:t>
            </a:r>
            <a:r>
              <a:rPr lang="ko-KR" altLang="en-US" u="sng" dirty="0">
                <a:solidFill>
                  <a:srgbClr val="00B0F0"/>
                </a:solidFill>
              </a:rPr>
              <a:t>삭제</a:t>
            </a:r>
            <a:r>
              <a:rPr lang="ko-KR" altLang="en-US" dirty="0"/>
              <a:t>하여</a:t>
            </a:r>
            <a:r>
              <a:rPr lang="en-US" altLang="ko-KR" dirty="0"/>
              <a:t> E[2, 1] = 1</a:t>
            </a:r>
            <a:endParaRPr lang="ko-KR" altLang="en-US" dirty="0"/>
          </a:p>
          <a:p>
            <a:pPr algn="just" latinLnBrk="1">
              <a:defRPr/>
            </a:pP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ko-KR" altLang="en-US" baseline="-25000" dirty="0">
                <a:highlight>
                  <a:srgbClr val="FFFF00"/>
                </a:highlight>
              </a:rPr>
              <a:t>→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</a:t>
            </a:r>
            <a:r>
              <a:rPr lang="en-US" altLang="ko-KR" dirty="0"/>
              <a:t>’</a:t>
            </a:r>
            <a:r>
              <a:rPr lang="ko-KR" altLang="en-US" dirty="0">
                <a:sym typeface="Wingdings" panose="05000000000000000000" pitchFamily="2" charset="2"/>
              </a:rPr>
              <a:t> </a:t>
            </a:r>
            <a:r>
              <a:rPr lang="ko-KR" altLang="en-US" dirty="0"/>
              <a:t> ‘</a:t>
            </a:r>
            <a:r>
              <a:rPr lang="en-US" altLang="ko-KR" dirty="0" err="1"/>
              <a:t>st</a:t>
            </a:r>
            <a:r>
              <a:rPr lang="en-US" altLang="ko-KR" dirty="0"/>
              <a:t>’]: s</a:t>
            </a:r>
            <a:r>
              <a:rPr lang="en-US" altLang="ko-KR" baseline="-25000" dirty="0"/>
              <a:t>1 </a:t>
            </a:r>
            <a:r>
              <a:rPr lang="en-US" altLang="ko-KR" dirty="0"/>
              <a:t>= t</a:t>
            </a:r>
            <a:r>
              <a:rPr lang="en-US" altLang="ko-KR" baseline="-25000" dirty="0"/>
              <a:t>1 </a:t>
            </a:r>
            <a:r>
              <a:rPr lang="en-US" altLang="ko-KR" dirty="0"/>
              <a:t>= ‘s’</a:t>
            </a:r>
            <a:r>
              <a:rPr lang="ko-KR" altLang="en-US" dirty="0"/>
              <a:t>이고</a:t>
            </a:r>
            <a:r>
              <a:rPr lang="en-US" altLang="ko-KR" dirty="0"/>
              <a:t>, s</a:t>
            </a:r>
            <a:r>
              <a:rPr lang="en-US" altLang="ko-KR" baseline="-25000" dirty="0"/>
              <a:t>2 </a:t>
            </a:r>
            <a:r>
              <a:rPr lang="en-US" altLang="ko-KR" dirty="0"/>
              <a:t>= t</a:t>
            </a:r>
            <a:r>
              <a:rPr lang="en-US" altLang="ko-KR" baseline="-25000" dirty="0"/>
              <a:t>2 </a:t>
            </a:r>
            <a:r>
              <a:rPr lang="en-US" altLang="ko-KR" dirty="0"/>
              <a:t>= ‘t’</a:t>
            </a:r>
            <a:r>
              <a:rPr lang="ko-KR" altLang="en-US" dirty="0"/>
              <a:t>이므로 </a:t>
            </a:r>
            <a:r>
              <a:rPr lang="en-US" altLang="ko-KR" dirty="0"/>
              <a:t>E[2, 2] = 0</a:t>
            </a:r>
          </a:p>
          <a:p>
            <a:pPr lvl="1" algn="just" latinLnBrk="1">
              <a:spcAft>
                <a:spcPts val="1800"/>
              </a:spcAft>
              <a:defRPr/>
            </a:pPr>
            <a:r>
              <a:rPr lang="ko-KR" altLang="en-US" sz="2000" dirty="0"/>
              <a:t>이 경우에는 </a:t>
            </a:r>
            <a:r>
              <a:rPr lang="en-US" altLang="ko-KR" sz="2000" u="sng" dirty="0">
                <a:solidFill>
                  <a:srgbClr val="00B0F0"/>
                </a:solidFill>
              </a:rPr>
              <a:t>E[1, 1] = 0</a:t>
            </a:r>
            <a:r>
              <a:rPr lang="ko-KR" altLang="en-US" sz="2000" u="sng" dirty="0">
                <a:solidFill>
                  <a:srgbClr val="00B0F0"/>
                </a:solidFill>
              </a:rPr>
              <a:t>이라는 결과를 이용</a:t>
            </a:r>
            <a:r>
              <a:rPr lang="ko-KR" altLang="en-US" sz="2000" dirty="0"/>
              <a:t>하고</a:t>
            </a:r>
            <a:r>
              <a:rPr lang="en-US" altLang="ko-KR" sz="2000" dirty="0"/>
              <a:t> s</a:t>
            </a:r>
            <a:r>
              <a:rPr lang="en-US" altLang="ko-KR" sz="2000" baseline="-25000" dirty="0"/>
              <a:t>2 </a:t>
            </a:r>
            <a:r>
              <a:rPr lang="en-US" altLang="ko-KR" sz="2000" dirty="0"/>
              <a:t>= t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= ‘t’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E[2, 2] = E[1,1] + 0 = 0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10A30-9019-4916-927F-ED846266E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FCAC817-4C69-460A-86E0-98263724CE8E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9DAFD9E-9B9E-4CED-BF25-420BA5917DAA}"/>
              </a:ext>
            </a:extLst>
          </p:cNvPr>
          <p:cNvSpPr/>
          <p:nvPr/>
        </p:nvSpPr>
        <p:spPr bwMode="auto">
          <a:xfrm>
            <a:off x="3923928" y="404664"/>
            <a:ext cx="360040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B4BD3E74-8819-4D49-A2CD-7F4E1F323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E[4, 3]</a:t>
            </a:r>
            <a:r>
              <a:rPr lang="ko-KR" altLang="en-US" dirty="0"/>
              <a:t>은 어떻게 계산하여야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0659" name="내용 개체 틀 2">
            <a:extLst>
              <a:ext uri="{FF2B5EF4-FFF2-40B4-BE49-F238E27FC236}">
                <a16:creationId xmlns:a16="http://schemas.microsoft.com/office/drawing/2014/main" id="{869D6EBD-4C6D-4ADF-9790-F567ECF4F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3</a:t>
            </a:r>
            <a:r>
              <a:rPr lang="en-US" altLang="ko-KR" dirty="0">
                <a:highlight>
                  <a:srgbClr val="FFFF00"/>
                </a:highlight>
              </a:rPr>
              <a:t>s</a:t>
            </a:r>
            <a:r>
              <a:rPr lang="en-US" altLang="ko-KR" baseline="-25000" dirty="0">
                <a:highlight>
                  <a:srgbClr val="FFFF00"/>
                </a:highlight>
              </a:rPr>
              <a:t>4</a:t>
            </a:r>
            <a:r>
              <a:rPr lang="ko-KR" altLang="en-US" baseline="-25000" dirty="0">
                <a:highlight>
                  <a:srgbClr val="FFFF00"/>
                </a:highlight>
              </a:rPr>
              <a:t>→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1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2</a:t>
            </a:r>
            <a:r>
              <a:rPr lang="en-US" altLang="ko-KR" dirty="0">
                <a:highlight>
                  <a:srgbClr val="FFFF00"/>
                </a:highlight>
              </a:rPr>
              <a:t>t</a:t>
            </a:r>
            <a:r>
              <a:rPr lang="en-US" altLang="ko-KR" baseline="-25000" dirty="0">
                <a:highlight>
                  <a:srgbClr val="FFFF00"/>
                </a:highlight>
              </a:rPr>
              <a:t>3</a:t>
            </a:r>
            <a:r>
              <a:rPr lang="ko-KR" altLang="en-US" dirty="0"/>
              <a:t> </a:t>
            </a:r>
            <a:r>
              <a:rPr lang="en-US" altLang="ko-KR" dirty="0"/>
              <a:t>[‘</a:t>
            </a:r>
            <a:r>
              <a:rPr lang="en-US" altLang="ko-KR" dirty="0" err="1"/>
              <a:t>stro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/>
              <a:t>‘</a:t>
            </a:r>
            <a:r>
              <a:rPr lang="en-US" altLang="ko-KR" dirty="0" err="1"/>
              <a:t>sto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DA45E-4E3A-42F6-912D-6B4A5679E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7436802-3833-4D20-937D-7BFEF2BB82E0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1C2C8A-F5E3-4F65-A29B-DFB086EA0FE0}"/>
              </a:ext>
            </a:extLst>
          </p:cNvPr>
          <p:cNvSpPr/>
          <p:nvPr/>
        </p:nvSpPr>
        <p:spPr>
          <a:xfrm>
            <a:off x="611560" y="4904466"/>
            <a:ext cx="7344816" cy="147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E[4, 2]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해를 알면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t</a:t>
            </a:r>
            <a:r>
              <a:rPr lang="en-US" altLang="ko-KR" sz="2000" b="1" kern="0" baseline="-250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=‘o’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20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삽입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하면 </a:t>
            </a:r>
            <a:r>
              <a:rPr lang="en-US" altLang="ko-KR" sz="20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E[4, 2] + 1</a:t>
            </a:r>
            <a:endParaRPr lang="ko-KR" altLang="en-US" sz="2000" b="1" kern="0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lvl="0" indent="-342900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E[3, 3]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해를 알면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000" b="1" kern="0" baseline="-250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=‘o’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20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삭제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하면 </a:t>
            </a:r>
            <a:r>
              <a:rPr lang="en-US" altLang="ko-KR" sz="20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E[3, 3] + 1</a:t>
            </a:r>
            <a:endParaRPr lang="ko-KR" altLang="en-US" sz="2000" b="1" kern="0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lvl="0" indent="-342900" latinLnBrk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E[3, 2]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해를 알면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en-US" altLang="ko-KR" sz="2000" b="1" kern="0" baseline="-250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=‘o’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lang="en-US" altLang="ko-KR" sz="2000" b="1" kern="0" baseline="-250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=‘o’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같으므로 </a:t>
            </a:r>
            <a:r>
              <a:rPr lang="en-US" altLang="ko-KR" sz="20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E[3, 2] + 0</a:t>
            </a:r>
            <a:endParaRPr lang="ko-KR" altLang="en-US" sz="2000" b="1" kern="0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EF017-F199-404E-9D5D-460C781A9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724928"/>
            <a:ext cx="3733800" cy="3095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6ADC205-A4E7-4529-A513-8392FD5B9F67}"/>
              </a:ext>
            </a:extLst>
          </p:cNvPr>
          <p:cNvSpPr/>
          <p:nvPr/>
        </p:nvSpPr>
        <p:spPr bwMode="auto">
          <a:xfrm>
            <a:off x="5256136" y="3933056"/>
            <a:ext cx="540000" cy="396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7E71D7-5ADC-4FA1-8CD8-F1CFEC06EAD4}"/>
              </a:ext>
            </a:extLst>
          </p:cNvPr>
          <p:cNvSpPr/>
          <p:nvPr/>
        </p:nvSpPr>
        <p:spPr bwMode="auto">
          <a:xfrm>
            <a:off x="4716136" y="3939473"/>
            <a:ext cx="540000" cy="396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A71AEC-E198-4A1E-95B7-88B00A6C6EEA}"/>
              </a:ext>
            </a:extLst>
          </p:cNvPr>
          <p:cNvSpPr/>
          <p:nvPr/>
        </p:nvSpPr>
        <p:spPr bwMode="auto">
          <a:xfrm>
            <a:off x="4716136" y="4341890"/>
            <a:ext cx="540000" cy="35546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2C6D3940-4D0E-4810-84D3-EF6ACB68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분할 정복 알고리즘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CD24D130-2EB0-4727-A0CF-C4831DA8C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DP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2"/>
            <a:r>
              <a:rPr lang="ko-KR" altLang="en-US" dirty="0"/>
              <a:t>먼저 최소 단위의 부분 문제 </a:t>
            </a:r>
            <a:r>
              <a:rPr lang="en-US" altLang="ko-KR" dirty="0"/>
              <a:t>D, E, F, G</a:t>
            </a:r>
            <a:r>
              <a:rPr lang="ko-KR" altLang="en-US" dirty="0"/>
              <a:t>의 해를 각각 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그 다음 </a:t>
            </a:r>
            <a:r>
              <a:rPr lang="en-US" altLang="ko-KR" dirty="0"/>
              <a:t>D, E, F</a:t>
            </a:r>
            <a:r>
              <a:rPr lang="ko-KR" altLang="en-US" dirty="0"/>
              <a:t>의 해를 이용하여 </a:t>
            </a:r>
            <a:r>
              <a:rPr lang="en-US" altLang="ko-KR" dirty="0"/>
              <a:t>B</a:t>
            </a:r>
            <a:r>
              <a:rPr lang="ko-KR" altLang="en-US" dirty="0"/>
              <a:t>의 해를 구한다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E, F, G</a:t>
            </a:r>
            <a:r>
              <a:rPr lang="ko-KR" altLang="en-US" dirty="0"/>
              <a:t>의 해를 이용하여 </a:t>
            </a:r>
            <a:r>
              <a:rPr lang="en-US" altLang="ko-KR" dirty="0"/>
              <a:t>C</a:t>
            </a:r>
            <a:r>
              <a:rPr lang="ko-KR" altLang="en-US" dirty="0"/>
              <a:t>의 해를 구한다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B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의 해를 계산하는데 </a:t>
            </a:r>
            <a:r>
              <a:rPr lang="en-US" altLang="ko-KR" dirty="0"/>
              <a:t>E</a:t>
            </a:r>
            <a:r>
              <a:rPr lang="ko-KR" altLang="en-US" dirty="0"/>
              <a:t>와 </a:t>
            </a:r>
            <a:r>
              <a:rPr lang="en-US" altLang="ko-KR" dirty="0"/>
              <a:t>F</a:t>
            </a:r>
            <a:r>
              <a:rPr lang="ko-KR" altLang="en-US" dirty="0"/>
              <a:t>의 해 모두를 이용한다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CA303-D50E-420B-AE24-E62D40682A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110223-B085-417F-8BB4-56464D4771E5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173" name="_x206180744" descr="EMB00000cf8324d">
            <a:extLst>
              <a:ext uri="{FF2B5EF4-FFF2-40B4-BE49-F238E27FC236}">
                <a16:creationId xmlns:a16="http://schemas.microsoft.com/office/drawing/2014/main" id="{73E3FB66-0675-450F-8419-F2914C7D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1192213"/>
            <a:ext cx="5148263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C62293F3-E3D7-408F-9B8E-634A25060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</a:t>
            </a:r>
            <a:r>
              <a:rPr lang="en-US" altLang="ko-KR" dirty="0" err="1"/>
              <a:t>i</a:t>
            </a:r>
            <a:r>
              <a:rPr lang="en-US" altLang="ko-KR" dirty="0"/>
              <a:t>, j]</a:t>
            </a:r>
            <a:r>
              <a:rPr lang="ko-KR" altLang="en-US" dirty="0"/>
              <a:t>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2707" name="내용 개체 틀 2">
            <a:extLst>
              <a:ext uri="{FF2B5EF4-FFF2-40B4-BE49-F238E27FC236}">
                <a16:creationId xmlns:a16="http://schemas.microsoft.com/office/drawing/2014/main" id="{DD849059-AC02-43CC-91D2-2D48BF341F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endParaRPr lang="en-US" altLang="ko-KR" sz="2800" dirty="0"/>
          </a:p>
          <a:p>
            <a:pPr marL="0" indent="0" latinLnBrk="1"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800" dirty="0"/>
              <a:t> </a:t>
            </a:r>
          </a:p>
          <a:p>
            <a:pPr marL="0" indent="0" latinLnBrk="1">
              <a:spcAft>
                <a:spcPts val="2400"/>
              </a:spcAft>
              <a:buFont typeface="Wingdings" panose="05000000000000000000" pitchFamily="2" charset="2"/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5D7329-ACAC-4A8B-B6AB-3BF0200295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266025F-E6C7-4D39-AA8E-EFE1BDB05BD5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CF3371-0BFD-4706-9407-37077C0A3D65}"/>
              </a:ext>
            </a:extLst>
          </p:cNvPr>
          <p:cNvSpPr/>
          <p:nvPr/>
        </p:nvSpPr>
        <p:spPr>
          <a:xfrm>
            <a:off x="1043608" y="4077072"/>
            <a:ext cx="6552728" cy="1061829"/>
          </a:xfrm>
          <a:prstGeom prst="rect">
            <a:avLst/>
          </a:prstGeom>
          <a:solidFill>
            <a:srgbClr val="FFFF93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en-US" altLang="ko-KR" sz="2400" dirty="0"/>
              <a:t>E[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j] = min{E[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, j-1]+1, E[i-1, j]+1, E[i-1, j-1]+α} </a:t>
            </a:r>
            <a:endParaRPr lang="ko-KR" altLang="en-US" sz="2400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</a:t>
            </a:r>
            <a:r>
              <a:rPr lang="en-US" altLang="ko-KR" sz="2000" dirty="0"/>
              <a:t>,</a:t>
            </a:r>
            <a:r>
              <a:rPr lang="en-US" altLang="ko-KR" sz="2400" dirty="0"/>
              <a:t> if </a:t>
            </a:r>
            <a:r>
              <a:rPr lang="en-US" altLang="ko-KR" sz="2400" dirty="0" err="1"/>
              <a:t>s</a:t>
            </a:r>
            <a:r>
              <a:rPr lang="en-US" altLang="ko-KR" sz="2400" baseline="-25000" dirty="0" err="1"/>
              <a:t>i</a:t>
            </a:r>
            <a:r>
              <a:rPr lang="ko-KR" altLang="en-US" sz="2400" dirty="0"/>
              <a:t>≠</a:t>
            </a:r>
            <a:r>
              <a:rPr lang="en-US" altLang="ko-KR" sz="2400" dirty="0" err="1"/>
              <a:t>t</a:t>
            </a:r>
            <a:r>
              <a:rPr lang="en-US" altLang="ko-KR" sz="2400" baseline="-25000" dirty="0" err="1"/>
              <a:t>j</a:t>
            </a:r>
            <a:r>
              <a:rPr lang="en-US" altLang="ko-KR" sz="2400" baseline="-25000" dirty="0"/>
              <a:t> </a:t>
            </a:r>
            <a:r>
              <a:rPr lang="en-US" altLang="ko-KR" sz="2400" dirty="0"/>
              <a:t>α=1 else α=0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B5B73-6DDA-4736-8E05-BDEB6F9B6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729322"/>
            <a:ext cx="817245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9FEBC472-494D-41FD-B72E-8E25490AD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A7988C-E14D-4D1D-B5F5-A655F2C0E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EF01BDE-3A10-4F7F-9A4B-F38F9B15F89F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BE37F6-28BE-4F28-BF0C-6EFA873F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" y="1124908"/>
            <a:ext cx="4249291" cy="37002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1E5FBA1-0025-47FF-AC3C-AB0E6C8AD43E}"/>
              </a:ext>
            </a:extLst>
          </p:cNvPr>
          <p:cNvSpPr/>
          <p:nvPr/>
        </p:nvSpPr>
        <p:spPr>
          <a:xfrm>
            <a:off x="2339752" y="3068960"/>
            <a:ext cx="6678488" cy="1387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행이 </a:t>
            </a: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0, 1, 2, 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⋯</a:t>
            </a: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n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초기화된 의미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첫 문자를 처리하기 전에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ε (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공 문자열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상태에서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문자를 좌에서 우로 하나씩 만들어 가는데 필요한 </a:t>
            </a:r>
            <a:r>
              <a:rPr lang="ko-KR" altLang="en-US" sz="1800" b="1" u="sng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삽입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연산 횟수를 각각 나타낸다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endParaRPr lang="ko-KR" altLang="en-US" sz="18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8A52D9-4B39-4550-AC66-74062D6F48D1}"/>
              </a:ext>
            </a:extLst>
          </p:cNvPr>
          <p:cNvSpPr/>
          <p:nvPr/>
        </p:nvSpPr>
        <p:spPr>
          <a:xfrm>
            <a:off x="2316800" y="4591084"/>
            <a:ext cx="6575679" cy="105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/>
            </a:pP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 열이 </a:t>
            </a: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0, 1, 2, 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⋯</a:t>
            </a:r>
            <a:r>
              <a:rPr lang="en-US" altLang="ko-KR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</a:t>
            </a:r>
            <a:r>
              <a:rPr lang="ko-KR" altLang="en-US" sz="1800" b="1" kern="0" dirty="0">
                <a:solidFill>
                  <a:srgbClr val="0000CC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초기화된 의미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스트링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ε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만들기 위해서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문자를 </a:t>
            </a:r>
            <a:r>
              <a:rPr lang="ko-KR" altLang="en-US" sz="18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위에서 아래로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하나씩 없애는데 필요한 삭제 연산 횟수를 각각 나타낸다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18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내용 개체 틀 2">
            <a:extLst>
              <a:ext uri="{FF2B5EF4-FFF2-40B4-BE49-F238E27FC236}">
                <a16:creationId xmlns:a16="http://schemas.microsoft.com/office/drawing/2014/main" id="{1347027A-17BA-44A3-A3FD-67D74BB282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206680" cy="5470525"/>
          </a:xfrm>
        </p:spPr>
        <p:txBody>
          <a:bodyPr>
            <a:normAutofit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EditDistance</a:t>
            </a:r>
            <a:endParaRPr lang="en-US" altLang="ko-KR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스트링 </a:t>
            </a:r>
            <a:r>
              <a:rPr lang="en-US" altLang="ko-KR" dirty="0"/>
              <a:t>S, T, </a:t>
            </a:r>
            <a:r>
              <a:rPr lang="ko-KR" altLang="en-US" dirty="0"/>
              <a:t>단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의 길이는 각각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S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로 변환하는 편집 거리</a:t>
            </a:r>
            <a:r>
              <a:rPr lang="en-US" altLang="ko-KR" dirty="0"/>
              <a:t>, E[m, n]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 to m   E[</a:t>
            </a:r>
            <a:r>
              <a:rPr lang="en-US" altLang="ko-KR" dirty="0" err="1"/>
              <a:t>i</a:t>
            </a:r>
            <a:r>
              <a:rPr lang="en-US" altLang="ko-KR" dirty="0"/>
              <a:t>, 0] = </a:t>
            </a:r>
            <a:r>
              <a:rPr lang="en-US" altLang="ko-KR" dirty="0" err="1"/>
              <a:t>i</a:t>
            </a:r>
            <a:r>
              <a:rPr lang="en-US" altLang="ko-KR" dirty="0"/>
              <a:t>   </a:t>
            </a:r>
            <a:r>
              <a:rPr lang="en-US" altLang="ko-KR" sz="2800" dirty="0">
                <a:solidFill>
                  <a:srgbClr val="0000CC"/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번 열의 초기화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j=0 to n    E[0, j] = j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번 행의 초기화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=1 to m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j=1 to n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         E[</a:t>
            </a:r>
            <a:r>
              <a:rPr lang="en-US" altLang="ko-KR" dirty="0" err="1"/>
              <a:t>i</a:t>
            </a:r>
            <a:r>
              <a:rPr lang="en-US" altLang="ko-KR" dirty="0"/>
              <a:t>, j] = min{E[</a:t>
            </a:r>
            <a:r>
              <a:rPr lang="en-US" altLang="ko-KR" dirty="0" err="1"/>
              <a:t>i</a:t>
            </a:r>
            <a:r>
              <a:rPr lang="en-US" altLang="ko-KR" dirty="0"/>
              <a:t>, j-1]+1, E[i-1, j]+1, E[i-1, j-1]+</a:t>
            </a:r>
            <a:r>
              <a:rPr lang="el-GR" altLang="ko-KR" dirty="0"/>
              <a:t>α}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l-GR" altLang="ko-KR" dirty="0"/>
              <a:t>6.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E[m, n]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A3DE1-39B2-42F1-AB37-350C02CEB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DFC53B7-9B85-4C78-A6E0-982B74796DAF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652A81-9DFC-4391-B043-DC79B3F54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252" y="293599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>
            <a:extLst>
              <a:ext uri="{FF2B5EF4-FFF2-40B4-BE49-F238E27FC236}">
                <a16:creationId xmlns:a16="http://schemas.microsoft.com/office/drawing/2014/main" id="{1EA2D92B-4775-429A-8896-38177BBCF4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EditDistance </a:t>
            </a:r>
            <a:r>
              <a:rPr lang="ko-KR" altLang="en-US"/>
              <a:t>알고리즘 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EB8D4-8798-4689-9648-0090636406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B76C074-4DAF-4711-B7A4-38FC1C527462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BC5985C-973D-4920-AE0F-9C5F3EBCC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675653"/>
              </p:ext>
            </p:extLst>
          </p:nvPr>
        </p:nvGraphicFramePr>
        <p:xfrm>
          <a:off x="2339752" y="2111833"/>
          <a:ext cx="4087816" cy="3614742"/>
        </p:xfrm>
        <a:graphic>
          <a:graphicData uri="http://schemas.openxmlformats.org/drawingml/2006/table">
            <a:tbl>
              <a:tblPr/>
              <a:tblGrid>
                <a:gridCol w="510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9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4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6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 dirty="0"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400" b="0" kern="0" spc="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ε</a:t>
                      </a:r>
                      <a:endParaRPr lang="el-GR" sz="1600" b="0" kern="0" spc="0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spc="0" dirty="0"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66" marR="64766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CE591F3-4751-453C-8E5C-0B7C79F4D818}"/>
              </a:ext>
            </a:extLst>
          </p:cNvPr>
          <p:cNvSpPr/>
          <p:nvPr/>
        </p:nvSpPr>
        <p:spPr>
          <a:xfrm>
            <a:off x="684212" y="1306181"/>
            <a:ext cx="7704211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strong'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’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stone'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바꾸는데 필요한 편집 거리</a:t>
            </a:r>
            <a:endParaRPr lang="en-US" altLang="ko-KR" sz="24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3DBD0095-E5EE-47DE-B4FE-4F30FAF2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E[1, 1]</a:t>
            </a:r>
            <a:endParaRPr lang="ko-KR" altLang="en-US" dirty="0"/>
          </a:p>
        </p:txBody>
      </p:sp>
      <p:sp>
        <p:nvSpPr>
          <p:cNvPr id="80899" name="내용 개체 틀 2">
            <a:extLst>
              <a:ext uri="{FF2B5EF4-FFF2-40B4-BE49-F238E27FC236}">
                <a16:creationId xmlns:a16="http://schemas.microsoft.com/office/drawing/2014/main" id="{A702B8AE-0F74-47C8-8C96-71606D84B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ko-KR" dirty="0"/>
              <a:t>E[1, 1] = min{E[1, 0]+1, E[0, 1]+1, E[0, 0]+α} </a:t>
            </a:r>
          </a:p>
          <a:p>
            <a:pPr marL="0" indent="0" latinLnBrk="1">
              <a:buNone/>
            </a:pPr>
            <a:r>
              <a:rPr lang="en-US" altLang="ko-KR" dirty="0"/>
              <a:t>               = min{(1+1), (1+1), (0+0)} </a:t>
            </a:r>
          </a:p>
          <a:p>
            <a:pPr marL="0" indent="0" latinLnBrk="1">
              <a:buNone/>
            </a:pPr>
            <a:r>
              <a:rPr lang="en-US" altLang="ko-KR" dirty="0"/>
              <a:t>               = 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FB3D3-08FD-4E4D-81CF-8460ADB52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34FC7EB-3EE1-467A-B888-3C5D6C1E57CD}" type="slidenum">
              <a:rPr lang="en-US" altLang="ko-KR" sz="1200">
                <a:latin typeface="Tahoma" panose="020B0604030504040204" pitchFamily="34" charset="0"/>
              </a:rPr>
              <a:pPr/>
              <a:t>54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BBD5C3E-8850-4EE5-80F1-746C91BF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032125"/>
            <a:ext cx="22288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>
            <a:extLst>
              <a:ext uri="{FF2B5EF4-FFF2-40B4-BE49-F238E27FC236}">
                <a16:creationId xmlns:a16="http://schemas.microsoft.com/office/drawing/2014/main" id="{F185DC49-9E80-4BCE-9D8E-84E07CBF9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E[1, 2]</a:t>
            </a:r>
            <a:endParaRPr lang="ko-KR" altLang="en-US" dirty="0"/>
          </a:p>
        </p:txBody>
      </p:sp>
      <p:sp>
        <p:nvSpPr>
          <p:cNvPr id="83971" name="내용 개체 틀 2">
            <a:extLst>
              <a:ext uri="{FF2B5EF4-FFF2-40B4-BE49-F238E27FC236}">
                <a16:creationId xmlns:a16="http://schemas.microsoft.com/office/drawing/2014/main" id="{0E4E8A4E-191C-40A6-B432-5BB257B47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/>
              <a:t>E[2, 2] = min{E[2, 1]+1, E[1, 2]+1, </a:t>
            </a:r>
            <a:r>
              <a:rPr lang="en-US" altLang="ko-KR" u="sng" dirty="0"/>
              <a:t>E[1, 1]+α</a:t>
            </a:r>
            <a:r>
              <a:rPr lang="en-US" altLang="ko-KR" dirty="0"/>
              <a:t>} </a:t>
            </a:r>
          </a:p>
          <a:p>
            <a:pPr marL="0" indent="0" algn="just">
              <a:buNone/>
            </a:pPr>
            <a:r>
              <a:rPr lang="en-US" altLang="ko-KR" dirty="0"/>
              <a:t>               = min{(1+1), (1+1), </a:t>
            </a:r>
            <a:r>
              <a:rPr lang="en-US" altLang="ko-KR" u="sng" dirty="0"/>
              <a:t>(0+0)</a:t>
            </a:r>
            <a:r>
              <a:rPr lang="en-US" altLang="ko-KR" dirty="0"/>
              <a:t>} </a:t>
            </a:r>
          </a:p>
          <a:p>
            <a:pPr marL="0" indent="0" algn="just">
              <a:buNone/>
            </a:pPr>
            <a:r>
              <a:rPr lang="en-US" altLang="ko-KR" dirty="0"/>
              <a:t>               = 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734A4-A495-4839-AADE-CCEAD6D13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7CE4051-429C-4495-8FE6-340175C917DD}" type="slidenum">
              <a:rPr lang="en-US" altLang="ko-KR" sz="1200">
                <a:latin typeface="Tahoma" panose="020B0604030504040204" pitchFamily="34" charset="0"/>
              </a:rPr>
              <a:pPr/>
              <a:t>55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B61B77-C146-4AE8-915A-A4610378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96952"/>
            <a:ext cx="30384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>
            <a:extLst>
              <a:ext uri="{FF2B5EF4-FFF2-40B4-BE49-F238E27FC236}">
                <a16:creationId xmlns:a16="http://schemas.microsoft.com/office/drawing/2014/main" id="{7C6EF7FA-E9C8-4DBC-963F-5F3FDDDD9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E[3, 2]</a:t>
            </a:r>
            <a:endParaRPr lang="ko-KR" altLang="en-US" dirty="0"/>
          </a:p>
        </p:txBody>
      </p:sp>
      <p:sp>
        <p:nvSpPr>
          <p:cNvPr id="84995" name="내용 개체 틀 2">
            <a:extLst>
              <a:ext uri="{FF2B5EF4-FFF2-40B4-BE49-F238E27FC236}">
                <a16:creationId xmlns:a16="http://schemas.microsoft.com/office/drawing/2014/main" id="{D12AD098-759B-4D70-8E44-A00CA6BA6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E[3, 2] = min{E[3, 1]+1, </a:t>
            </a:r>
            <a:r>
              <a:rPr lang="en-US" altLang="ko-KR" u="sng" dirty="0"/>
              <a:t>E[2, 3]+1</a:t>
            </a:r>
            <a:r>
              <a:rPr lang="en-US" altLang="ko-KR" dirty="0"/>
              <a:t>, E[2, 2]+α} </a:t>
            </a:r>
          </a:p>
          <a:p>
            <a:pPr marL="0" indent="0">
              <a:buNone/>
            </a:pPr>
            <a:r>
              <a:rPr lang="en-US" altLang="ko-KR" dirty="0"/>
              <a:t>               = min{2+1, </a:t>
            </a:r>
            <a:r>
              <a:rPr lang="en-US" altLang="ko-KR" u="sng" dirty="0"/>
              <a:t>0+1</a:t>
            </a:r>
            <a:r>
              <a:rPr lang="en-US" altLang="ko-KR" dirty="0"/>
              <a:t>, 1+1} </a:t>
            </a:r>
          </a:p>
          <a:p>
            <a:pPr marL="0" indent="0">
              <a:buNone/>
            </a:pPr>
            <a:r>
              <a:rPr lang="en-US" altLang="ko-KR" dirty="0"/>
              <a:t>               =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440F1-9949-430E-9682-ADA541032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78F9B6E-E7B0-4B73-A855-6BE82C79CBE7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44A775-C6D7-4182-BFB5-EA3F6082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2653507"/>
            <a:ext cx="29432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>
            <a:extLst>
              <a:ext uri="{FF2B5EF4-FFF2-40B4-BE49-F238E27FC236}">
                <a16:creationId xmlns:a16="http://schemas.microsoft.com/office/drawing/2014/main" id="{B4933A47-7FC2-41EC-B87E-DB1B36D48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E[4, 3]</a:t>
            </a:r>
            <a:endParaRPr lang="ko-KR" altLang="en-US" dirty="0"/>
          </a:p>
        </p:txBody>
      </p:sp>
      <p:sp>
        <p:nvSpPr>
          <p:cNvPr id="87043" name="내용 개체 틀 2">
            <a:extLst>
              <a:ext uri="{FF2B5EF4-FFF2-40B4-BE49-F238E27FC236}">
                <a16:creationId xmlns:a16="http://schemas.microsoft.com/office/drawing/2014/main" id="{0E06653B-CA43-4F51-9FE2-B8F55E9AD7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/>
              <a:t>E[4, 3]</a:t>
            </a:r>
            <a:r>
              <a:rPr lang="ko-KR" altLang="en-US" dirty="0"/>
              <a:t> </a:t>
            </a:r>
            <a:r>
              <a:rPr lang="en-US" altLang="ko-KR" dirty="0"/>
              <a:t>= min{E[4, 2]+1, E[3, 3]+1, </a:t>
            </a:r>
            <a:r>
              <a:rPr lang="en-US" altLang="ko-KR" u="sng" dirty="0"/>
              <a:t>E[3, 2]+α</a:t>
            </a:r>
            <a:r>
              <a:rPr lang="en-US" altLang="ko-KR" dirty="0"/>
              <a:t>} 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= min{(2+1), (1+1), </a:t>
            </a:r>
            <a:r>
              <a:rPr lang="en-US" altLang="ko-KR" u="sng" dirty="0"/>
              <a:t>(1+0)</a:t>
            </a:r>
            <a:r>
              <a:rPr lang="en-US" altLang="ko-KR" dirty="0"/>
              <a:t>} 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=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20CA69-1150-49C0-8641-AE68D4B2D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8B45E30-111F-412F-BAEC-F87BE176EA2E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FBB247-66EE-4108-A772-B0123896C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723980"/>
            <a:ext cx="3609975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>
            <a:extLst>
              <a:ext uri="{FF2B5EF4-FFF2-40B4-BE49-F238E27FC236}">
                <a16:creationId xmlns:a16="http://schemas.microsoft.com/office/drawing/2014/main" id="{DC710719-F148-44FF-9FBE-33AF17CAA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E[5, 4]</a:t>
            </a:r>
            <a:endParaRPr lang="ko-KR" altLang="en-US" dirty="0"/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0273F9EC-5F25-4EAA-9817-EC1321A74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E[5, 4]</a:t>
            </a:r>
            <a:r>
              <a:rPr lang="ko-KR" altLang="en-US" dirty="0"/>
              <a:t> </a:t>
            </a:r>
            <a:r>
              <a:rPr lang="en-US" altLang="ko-KR" dirty="0"/>
              <a:t>= min{E[5, 3]+1, E[4, 4]+1, </a:t>
            </a:r>
            <a:r>
              <a:rPr lang="en-US" altLang="ko-KR" u="sng" dirty="0"/>
              <a:t>E[4, 3]+α</a:t>
            </a:r>
            <a:r>
              <a:rPr lang="en-US" altLang="ko-KR" dirty="0"/>
              <a:t>} 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 = min{(2+1), (1+1), </a:t>
            </a:r>
            <a:r>
              <a:rPr lang="en-US" altLang="ko-KR" u="sng" dirty="0"/>
              <a:t>(1+0)</a:t>
            </a:r>
            <a:r>
              <a:rPr lang="en-US" altLang="ko-KR" dirty="0"/>
              <a:t>} 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  =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5F7BD1-545E-4B06-A026-70294E6B6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7C58C3A-E8A5-405E-AD93-2430384A9331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8677A-6075-4AC3-ADF6-DFBBFC1CC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780928"/>
            <a:ext cx="389572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>
            <a:extLst>
              <a:ext uri="{FF2B5EF4-FFF2-40B4-BE49-F238E27FC236}">
                <a16:creationId xmlns:a16="http://schemas.microsoft.com/office/drawing/2014/main" id="{AEF8F14C-90B5-4B97-B7D2-E5A46F5EB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E[6,5]</a:t>
            </a:r>
            <a:endParaRPr lang="ko-KR" altLang="en-US" dirty="0"/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5B7F380F-2800-45DC-81A5-5C06871C7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E[6, 5]</a:t>
            </a:r>
            <a:r>
              <a:rPr lang="ko-KR" altLang="en-US" dirty="0"/>
              <a:t> </a:t>
            </a:r>
            <a:r>
              <a:rPr lang="en-US" altLang="ko-KR" dirty="0"/>
              <a:t>= min{E[6, 4]+1, E[5, 5]+1, </a:t>
            </a:r>
            <a:r>
              <a:rPr lang="en-US" altLang="ko-KR" u="sng" dirty="0"/>
              <a:t>E[5, 4]+α</a:t>
            </a:r>
            <a:r>
              <a:rPr lang="en-US" altLang="ko-KR" dirty="0"/>
              <a:t>} </a:t>
            </a:r>
          </a:p>
          <a:p>
            <a:pPr marL="0" indent="0">
              <a:buNone/>
            </a:pPr>
            <a:r>
              <a:rPr lang="en-US" altLang="ko-KR" dirty="0"/>
              <a:t>               = min{(2+1), (2+1), </a:t>
            </a:r>
            <a:r>
              <a:rPr lang="en-US" altLang="ko-KR" u="sng" dirty="0"/>
              <a:t>(1+1)</a:t>
            </a:r>
            <a:r>
              <a:rPr lang="en-US" altLang="ko-KR" dirty="0"/>
              <a:t>} </a:t>
            </a:r>
          </a:p>
          <a:p>
            <a:pPr marL="0" indent="0">
              <a:buNone/>
            </a:pPr>
            <a:r>
              <a:rPr lang="en-US" altLang="ko-KR" dirty="0"/>
              <a:t>               =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237DB2-93AD-4AE2-9A25-45CDEAFD71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4D1842C-FA19-4140-8320-A3658E40AF9B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8976D1-F8F5-4261-BB2D-E6299119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852936"/>
            <a:ext cx="42767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FD8CEC57-4EF0-42C0-851F-45E43A69F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 알고리즘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DFA0D410-9B17-4AAA-9024-C6048503D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DP</a:t>
            </a:r>
            <a:r>
              <a:rPr lang="ko-KR" altLang="en-US" dirty="0"/>
              <a:t> 알고리즘에는 부분 문제들 사이에 의존적 관계가 존재</a:t>
            </a:r>
            <a:endParaRPr lang="en-US" altLang="ko-KR" dirty="0"/>
          </a:p>
          <a:p>
            <a:pPr lvl="1"/>
            <a:r>
              <a:rPr lang="ko-KR" altLang="en-US" dirty="0"/>
              <a:t>작은 부분 문제의 해가 보다 큰 부분 문제를 해결하는데 사용되는 관계가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이러한 관계는 문제 또는 입력에 따라 다르고</a:t>
            </a:r>
            <a:r>
              <a:rPr lang="en-US" altLang="ko-KR" dirty="0"/>
              <a:t>, </a:t>
            </a:r>
            <a:r>
              <a:rPr lang="ko-KR" altLang="en-US" dirty="0"/>
              <a:t>대부분의 경우 뚜렷이 보이지 않아서 </a:t>
            </a:r>
            <a:r>
              <a:rPr lang="en-US" altLang="ko-KR" dirty="0"/>
              <a:t>‘</a:t>
            </a:r>
            <a:r>
              <a:rPr lang="ko-KR" altLang="en-US" dirty="0">
                <a:solidFill>
                  <a:srgbClr val="00B0F0"/>
                </a:solidFill>
              </a:rPr>
              <a:t>함축적 순서</a:t>
            </a:r>
            <a:r>
              <a:rPr lang="en-US" altLang="ko-KR" dirty="0"/>
              <a:t>’</a:t>
            </a:r>
            <a:r>
              <a:rPr lang="ko-KR" altLang="en-US" dirty="0"/>
              <a:t> </a:t>
            </a:r>
            <a:r>
              <a:rPr lang="en-US" altLang="ko-KR" dirty="0"/>
              <a:t>(implicit order)</a:t>
            </a:r>
            <a:r>
              <a:rPr lang="ko-KR" altLang="en-US" dirty="0"/>
              <a:t>라고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분할 정복 알고리즘은 부분 문제의 해를 중복 사용하지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FDA4E8-E6F1-44DB-B1DC-D8810A685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BA1C8CE-D3D7-4E40-9C81-5CF2DB2A628A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78E33760-9373-42D6-92F8-2F1DF8115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432CBA8D-8973-4B39-B17E-E414FA6C9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dirty="0" err="1"/>
              <a:t>EditDistance</a:t>
            </a:r>
            <a:r>
              <a:rPr lang="en-US" altLang="ko-KR" dirty="0"/>
              <a:t> </a:t>
            </a:r>
            <a:r>
              <a:rPr lang="ko-KR" altLang="en-US" dirty="0"/>
              <a:t>알고리즘의 시간 복잡도는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r>
              <a:rPr lang="en-US" altLang="ko-KR" dirty="0"/>
              <a:t>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은 두 스트링의 각각의 길이이다</a:t>
            </a:r>
            <a:r>
              <a:rPr lang="en-US" altLang="ko-KR" dirty="0"/>
              <a:t>. </a:t>
            </a:r>
          </a:p>
          <a:p>
            <a:pPr algn="just"/>
            <a:r>
              <a:rPr lang="ko-KR" altLang="en-US" dirty="0"/>
              <a:t>총 부분 문제의 수가 배열 </a:t>
            </a:r>
            <a:r>
              <a:rPr lang="en-US" altLang="ko-KR" dirty="0"/>
              <a:t>E</a:t>
            </a:r>
            <a:r>
              <a:rPr lang="ko-KR" altLang="en-US" dirty="0"/>
              <a:t>의 원소 수인 </a:t>
            </a:r>
            <a:r>
              <a:rPr lang="en-US" altLang="ko-KR" dirty="0" err="1"/>
              <a:t>m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n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각 부분 문제 </a:t>
            </a:r>
            <a:r>
              <a:rPr lang="en-US" altLang="ko-KR" dirty="0"/>
              <a:t>(</a:t>
            </a:r>
            <a:r>
              <a:rPr lang="ko-KR" altLang="en-US" dirty="0"/>
              <a:t>원소</a:t>
            </a:r>
            <a:r>
              <a:rPr lang="en-US" altLang="ko-KR" dirty="0"/>
              <a:t>)</a:t>
            </a:r>
            <a:r>
              <a:rPr lang="ko-KR" altLang="en-US" dirty="0"/>
              <a:t>를 계산하기 위해서 </a:t>
            </a:r>
            <a:r>
              <a:rPr lang="ko-KR" altLang="en-US" dirty="0">
                <a:solidFill>
                  <a:srgbClr val="00B0F0"/>
                </a:solidFill>
              </a:rPr>
              <a:t>주위의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>
                <a:solidFill>
                  <a:srgbClr val="00B0F0"/>
                </a:solidFill>
              </a:rPr>
              <a:t>개의 부분 문제들의 해 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원소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>
                <a:solidFill>
                  <a:srgbClr val="00B0F0"/>
                </a:solidFill>
              </a:rPr>
              <a:t>를 참조</a:t>
            </a:r>
            <a:r>
              <a:rPr lang="ko-KR" altLang="en-US" dirty="0"/>
              <a:t>한 후 최솟값을 찾는 것이므로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O(1)</a:t>
            </a:r>
            <a:r>
              <a:rPr lang="en-US" altLang="ko-KR" dirty="0"/>
              <a:t> </a:t>
            </a:r>
            <a:r>
              <a:rPr lang="ko-KR" altLang="en-US" dirty="0"/>
              <a:t>시간 소요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3FD97-1073-4D8B-BF76-B8F895DD2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B536031-EA73-4F8D-BB22-7777D69D532D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BB81D58D-386F-4A0B-984E-542EE75DE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91139" name="내용 개체 틀 2">
            <a:extLst>
              <a:ext uri="{FF2B5EF4-FFF2-40B4-BE49-F238E27FC236}">
                <a16:creationId xmlns:a16="http://schemas.microsoft.com/office/drawing/2014/main" id="{144C8DD8-1D0A-415C-BE61-7C2E32477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ko-KR" sz="2200" dirty="0"/>
              <a:t>2</a:t>
            </a:r>
            <a:r>
              <a:rPr lang="ko-KR" altLang="en-US" sz="2200" dirty="0"/>
              <a:t>개의 스트링 사이의 편집 거리가 작으면</a:t>
            </a:r>
            <a:r>
              <a:rPr lang="en-US" altLang="ko-KR" sz="2200" dirty="0"/>
              <a:t>,</a:t>
            </a:r>
            <a:r>
              <a:rPr lang="ko-KR" altLang="en-US" sz="2200" dirty="0"/>
              <a:t> 이 스트링들이 서로 유사하다고 판단할 수 있으므로</a:t>
            </a:r>
            <a:r>
              <a:rPr lang="en-US" altLang="ko-KR" sz="2200" dirty="0"/>
              <a:t>, </a:t>
            </a:r>
            <a:r>
              <a:rPr lang="ko-KR" altLang="en-US" sz="2200" dirty="0"/>
              <a:t>생물 정보 공학 </a:t>
            </a:r>
            <a:r>
              <a:rPr lang="en-US" altLang="ko-KR" sz="2200" dirty="0"/>
              <a:t>(Bioinformatics) </a:t>
            </a:r>
            <a:r>
              <a:rPr lang="ko-KR" altLang="en-US" sz="2200" dirty="0"/>
              <a:t>및 의학 분야에서 두 개의 유전자가 얼마나 유사한가를 측정하는데 활용</a:t>
            </a:r>
            <a:endParaRPr lang="en-US" altLang="ko-KR" sz="2200" dirty="0"/>
          </a:p>
          <a:p>
            <a:pPr lvl="1" algn="just">
              <a:defRPr/>
            </a:pPr>
            <a:r>
              <a:rPr lang="ko-KR" altLang="en-US" sz="2000" dirty="0"/>
              <a:t>환자의 유전자 속에서 암 유전자와 유사한 유전자를 찾아내어 환자의 암을 미리 진단하는 연구와 암세포에만 있는 특징을 분석하여 항암제를 개발하는 연구에 활용되며</a:t>
            </a:r>
            <a:r>
              <a:rPr lang="en-US" altLang="ko-KR" sz="2000" dirty="0"/>
              <a:t>, </a:t>
            </a:r>
            <a:r>
              <a:rPr lang="ko-KR" altLang="en-US" sz="2000" dirty="0"/>
              <a:t>좋은 형질을 가진 유전자들 탐색 등의 연구에도 활용</a:t>
            </a:r>
            <a:endParaRPr lang="en-US" altLang="ko-KR" sz="2000" dirty="0"/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ko-KR" altLang="en-US" sz="2200" dirty="0"/>
              <a:t>그 외에도 철자 오류 검색</a:t>
            </a:r>
            <a:r>
              <a:rPr lang="en-US" altLang="ko-KR" sz="2200" dirty="0"/>
              <a:t>(Spell Checker), </a:t>
            </a:r>
            <a:r>
              <a:rPr lang="ko-KR" altLang="en-US" sz="2200" dirty="0"/>
              <a:t>광학 문자 인식 </a:t>
            </a:r>
            <a:r>
              <a:rPr lang="en-US" altLang="ko-KR" sz="2200" dirty="0"/>
              <a:t>(Optical Character Recognition)</a:t>
            </a:r>
            <a:r>
              <a:rPr lang="ko-KR" altLang="en-US" sz="2200" dirty="0"/>
              <a:t>에서의 보정 시스템 </a:t>
            </a:r>
            <a:r>
              <a:rPr lang="en-US" altLang="ko-KR" sz="2200" dirty="0"/>
              <a:t>(Correction System), </a:t>
            </a:r>
            <a:r>
              <a:rPr lang="ko-KR" altLang="en-US" sz="2200" dirty="0"/>
              <a:t>자연어 번역</a:t>
            </a:r>
            <a:r>
              <a:rPr lang="en-US" altLang="ko-KR" sz="2200" dirty="0"/>
              <a:t>(Natural Language Translation) </a:t>
            </a:r>
            <a:r>
              <a:rPr lang="ko-KR" altLang="en-US" sz="2200" dirty="0"/>
              <a:t>소프트웨어 등에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69D2C-327C-4DE8-8291-8DCFF8D32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68067CB-F0DE-4CA8-AE51-C92028462745}" type="slidenum">
              <a:rPr lang="en-US" altLang="ko-KR" sz="1200">
                <a:latin typeface="Tahoma" panose="020B0604030504040204" pitchFamily="34" charset="0"/>
              </a:rPr>
              <a:pPr/>
              <a:t>61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BEE74-84B3-4908-95EB-855CD9D4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6326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452356-BC61-485E-A100-019D3144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0" y="57874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>
            <a:extLst>
              <a:ext uri="{FF2B5EF4-FFF2-40B4-BE49-F238E27FC236}">
                <a16:creationId xmlns:a16="http://schemas.microsoft.com/office/drawing/2014/main" id="{E4C44924-0F49-433E-A2DB-5E660946B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5.4 </a:t>
            </a:r>
            <a:r>
              <a:rPr lang="ko-KR" altLang="en-US" dirty="0"/>
              <a:t>배낭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931A9-3905-4610-9264-9E793042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200" dirty="0"/>
              <a:t>n</a:t>
            </a:r>
            <a:r>
              <a:rPr lang="ko-KR" altLang="en-US" sz="2200" dirty="0"/>
              <a:t>개의 물건과 각 물건 </a:t>
            </a:r>
            <a:r>
              <a:rPr lang="en-US" altLang="ko-KR" sz="2200" dirty="0" err="1"/>
              <a:t>i</a:t>
            </a:r>
            <a:r>
              <a:rPr lang="ko-KR" altLang="en-US" sz="2200" dirty="0"/>
              <a:t>의 무게 </a:t>
            </a:r>
            <a:r>
              <a:rPr lang="en-US" altLang="ko-KR" sz="2200" dirty="0" err="1"/>
              <a:t>w</a:t>
            </a:r>
            <a:r>
              <a:rPr lang="en-US" altLang="ko-KR" sz="2200" baseline="-25000" dirty="0" err="1"/>
              <a:t>i</a:t>
            </a:r>
            <a:r>
              <a:rPr lang="ko-KR" altLang="en-US" sz="2200" dirty="0"/>
              <a:t>와 가치 </a:t>
            </a:r>
            <a:r>
              <a:rPr lang="en-US" altLang="ko-KR" sz="2200" dirty="0"/>
              <a:t>v</a:t>
            </a:r>
            <a:r>
              <a:rPr lang="en-US" altLang="ko-KR" sz="2200" baseline="-25000" dirty="0"/>
              <a:t>i</a:t>
            </a:r>
            <a:r>
              <a:rPr lang="ko-KR" altLang="en-US" sz="2200" dirty="0"/>
              <a:t>가 주어지고</a:t>
            </a:r>
            <a:r>
              <a:rPr lang="en-US" altLang="ko-KR" sz="2200" dirty="0"/>
              <a:t>, </a:t>
            </a:r>
            <a:r>
              <a:rPr lang="ko-KR" altLang="en-US" sz="2200" dirty="0"/>
              <a:t>배낭의 용량이 </a:t>
            </a:r>
            <a:r>
              <a:rPr lang="en-US" altLang="ko-KR" sz="2200" dirty="0"/>
              <a:t>C</a:t>
            </a:r>
            <a:r>
              <a:rPr lang="ko-KR" altLang="en-US" sz="2200" dirty="0"/>
              <a:t>일 때</a:t>
            </a:r>
            <a:r>
              <a:rPr lang="en-US" altLang="ko-KR" sz="2200" dirty="0"/>
              <a:t>, </a:t>
            </a:r>
            <a:r>
              <a:rPr lang="ko-KR" altLang="en-US" sz="2200" dirty="0"/>
              <a:t>배낭에 담을 수 있는 물건의 최대 가치는</a:t>
            </a:r>
            <a:r>
              <a:rPr lang="en-US" altLang="ko-KR" sz="2200" dirty="0"/>
              <a:t>?</a:t>
            </a:r>
          </a:p>
          <a:p>
            <a:pPr algn="just">
              <a:defRPr/>
            </a:pPr>
            <a:r>
              <a:rPr lang="ko-KR" altLang="en-US" sz="2200" dirty="0"/>
              <a:t>단</a:t>
            </a:r>
            <a:r>
              <a:rPr lang="en-US" altLang="ko-KR" sz="2200" dirty="0"/>
              <a:t>, </a:t>
            </a:r>
            <a:r>
              <a:rPr lang="ko-KR" altLang="en-US" sz="2200" dirty="0"/>
              <a:t>배낭에 담은 물건의 무게의 합이 </a:t>
            </a:r>
            <a:r>
              <a:rPr lang="en-US" altLang="ko-KR" sz="2200" dirty="0"/>
              <a:t>C</a:t>
            </a:r>
            <a:r>
              <a:rPr lang="ko-KR" altLang="en-US" sz="2200" dirty="0"/>
              <a:t>를 초과하지 말아야 하고</a:t>
            </a:r>
            <a:r>
              <a:rPr lang="en-US" altLang="ko-KR" sz="2200" dirty="0"/>
              <a:t>, </a:t>
            </a:r>
            <a:r>
              <a:rPr lang="ko-KR" altLang="en-US" sz="2200" dirty="0"/>
              <a:t>각 물건은 </a:t>
            </a:r>
            <a:r>
              <a:rPr lang="en-US" altLang="ko-KR" sz="2200" dirty="0"/>
              <a:t>1</a:t>
            </a:r>
            <a:r>
              <a:rPr lang="ko-KR" altLang="en-US" sz="2200" dirty="0"/>
              <a:t>개씩만 있다</a:t>
            </a:r>
            <a:r>
              <a:rPr lang="en-US" altLang="ko-KR" sz="2200" dirty="0"/>
              <a:t>.</a:t>
            </a:r>
          </a:p>
          <a:p>
            <a:pPr algn="just">
              <a:defRPr/>
            </a:pPr>
            <a:r>
              <a:rPr lang="ko-KR" altLang="en-US" sz="2200" dirty="0"/>
              <a:t>이러한 배낭 문제를 </a:t>
            </a:r>
            <a:r>
              <a:rPr lang="en-US" altLang="ko-KR" sz="2200" dirty="0">
                <a:solidFill>
                  <a:srgbClr val="00B0F0"/>
                </a:solidFill>
              </a:rPr>
              <a:t>0-1 </a:t>
            </a:r>
            <a:r>
              <a:rPr lang="ko-KR" altLang="en-US" sz="2200" dirty="0">
                <a:solidFill>
                  <a:srgbClr val="00B0F0"/>
                </a:solidFill>
              </a:rPr>
              <a:t>배낭 문제</a:t>
            </a:r>
            <a:r>
              <a:rPr lang="ko-KR" altLang="en-US" sz="2200" dirty="0"/>
              <a:t>라고 한다</a:t>
            </a:r>
            <a:r>
              <a:rPr lang="en-US" altLang="ko-KR" sz="2200" dirty="0"/>
              <a:t>.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E035D5-8FBA-43C2-B427-1A2638FE0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8C0C8A2-93D0-4BEB-BC6B-67850B9F9B1B}" type="slidenum">
              <a:rPr lang="en-US" altLang="ko-KR" sz="1200">
                <a:latin typeface="Tahoma" panose="020B0604030504040204" pitchFamily="34" charset="0"/>
              </a:rPr>
              <a:pPr/>
              <a:t>62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91141" name="그룹 20">
            <a:extLst>
              <a:ext uri="{FF2B5EF4-FFF2-40B4-BE49-F238E27FC236}">
                <a16:creationId xmlns:a16="http://schemas.microsoft.com/office/drawing/2014/main" id="{31C76EE8-8A9E-4A35-892B-18220882844D}"/>
              </a:ext>
            </a:extLst>
          </p:cNvPr>
          <p:cNvGrpSpPr>
            <a:grpSpLocks/>
          </p:cNvGrpSpPr>
          <p:nvPr/>
        </p:nvGrpSpPr>
        <p:grpSpPr bwMode="auto">
          <a:xfrm>
            <a:off x="1619672" y="4077072"/>
            <a:ext cx="6396038" cy="2462212"/>
            <a:chOff x="1919629" y="3882500"/>
            <a:chExt cx="6395176" cy="2462429"/>
          </a:xfrm>
        </p:grpSpPr>
        <p:pic>
          <p:nvPicPr>
            <p:cNvPr id="91142" name="Picture 2" descr="C:\Users\sbynag\AppData\Local\Microsoft\Windows\Temporary Internet Files\Content.IE5\8HNP50SM\MC900394420[1].wmf">
              <a:extLst>
                <a:ext uri="{FF2B5EF4-FFF2-40B4-BE49-F238E27FC236}">
                  <a16:creationId xmlns:a16="http://schemas.microsoft.com/office/drawing/2014/main" id="{9C8EB78A-828C-45B3-A4D3-E707987A71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2563" y="3882500"/>
              <a:ext cx="2012242" cy="22828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43" name="그룹 19">
              <a:extLst>
                <a:ext uri="{FF2B5EF4-FFF2-40B4-BE49-F238E27FC236}">
                  <a16:creationId xmlns:a16="http://schemas.microsoft.com/office/drawing/2014/main" id="{E7115499-8044-4D3F-9958-597844991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275" y="4268469"/>
              <a:ext cx="2734659" cy="1556488"/>
              <a:chOff x="6014054" y="5010146"/>
              <a:chExt cx="2734659" cy="1556488"/>
            </a:xfrm>
          </p:grpSpPr>
          <p:pic>
            <p:nvPicPr>
              <p:cNvPr id="91153" name="Picture 7" descr="C:\Users\sbynag\AppData\Local\Microsoft\Windows\Temporary Internet Files\Content.IE5\HU350RTW\MC900421232[1].wmf">
                <a:extLst>
                  <a:ext uri="{FF2B5EF4-FFF2-40B4-BE49-F238E27FC236}">
                    <a16:creationId xmlns:a16="http://schemas.microsoft.com/office/drawing/2014/main" id="{59AA654A-23FE-48C8-B2A6-58E18A11B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513" y="5010146"/>
                <a:ext cx="1531998" cy="1357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54" name="TextBox 11">
                <a:extLst>
                  <a:ext uri="{FF2B5EF4-FFF2-40B4-BE49-F238E27FC236}">
                    <a16:creationId xmlns:a16="http://schemas.microsoft.com/office/drawing/2014/main" id="{2FB2D080-5426-4FE7-8F4E-6A6CE6345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63720" y="5184456"/>
                <a:ext cx="620675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4kg</a:t>
                </a:r>
              </a:p>
            </p:txBody>
          </p:sp>
          <p:sp>
            <p:nvSpPr>
              <p:cNvPr id="91155" name="TextBox 12">
                <a:extLst>
                  <a:ext uri="{FF2B5EF4-FFF2-40B4-BE49-F238E27FC236}">
                    <a16:creationId xmlns:a16="http://schemas.microsoft.com/office/drawing/2014/main" id="{91A31B8A-F46F-4ABB-9785-72D8E6C0E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2459" y="5827961"/>
                <a:ext cx="570506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5kg</a:t>
                </a:r>
              </a:p>
            </p:txBody>
          </p:sp>
          <p:sp>
            <p:nvSpPr>
              <p:cNvPr id="91156" name="TextBox 14">
                <a:extLst>
                  <a:ext uri="{FF2B5EF4-FFF2-40B4-BE49-F238E27FC236}">
                    <a16:creationId xmlns:a16="http://schemas.microsoft.com/office/drawing/2014/main" id="{3E7A73E2-176C-436E-B62D-30E3F63536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4054" y="6197269"/>
                <a:ext cx="947458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10</a:t>
                </a:r>
                <a:r>
                  <a:rPr lang="ko-KR" altLang="en-US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</a:t>
                </a:r>
                <a:endParaRPr lang="en-US" altLang="ko-KR" sz="1800" b="1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  <p:sp>
            <p:nvSpPr>
              <p:cNvPr id="91157" name="TextBox 15">
                <a:extLst>
                  <a:ext uri="{FF2B5EF4-FFF2-40B4-BE49-F238E27FC236}">
                    <a16:creationId xmlns:a16="http://schemas.microsoft.com/office/drawing/2014/main" id="{C62B8D91-A56F-4602-88A6-9AD3FFF1B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7511" y="5553763"/>
                <a:ext cx="1021202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40</a:t>
                </a:r>
                <a:r>
                  <a:rPr lang="ko-KR" altLang="en-US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</a:t>
                </a:r>
                <a:endParaRPr lang="en-US" altLang="ko-KR" sz="1800" b="1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grpSp>
          <p:nvGrpSpPr>
            <p:cNvPr id="91144" name="그룹 18">
              <a:extLst>
                <a:ext uri="{FF2B5EF4-FFF2-40B4-BE49-F238E27FC236}">
                  <a16:creationId xmlns:a16="http://schemas.microsoft.com/office/drawing/2014/main" id="{FA7938BB-C160-4487-BF76-FFAA0D3EB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683" y="4817990"/>
              <a:ext cx="1719986" cy="1526939"/>
              <a:chOff x="4657725" y="4717375"/>
              <a:chExt cx="1719986" cy="1526939"/>
            </a:xfrm>
          </p:grpSpPr>
          <p:pic>
            <p:nvPicPr>
              <p:cNvPr id="91150" name="Picture 5" descr="C:\Users\sbynag\AppData\Local\Microsoft\Windows\Temporary Internet Files\Content.IE5\P0PYPPMG\MC900439771[1].png">
                <a:extLst>
                  <a:ext uri="{FF2B5EF4-FFF2-40B4-BE49-F238E27FC236}">
                    <a16:creationId xmlns:a16="http://schemas.microsoft.com/office/drawing/2014/main" id="{AE9F4CCB-8AF8-4E95-B069-895E032AB5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7725" y="5086682"/>
                <a:ext cx="1157755" cy="1157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51" name="TextBox 10">
                <a:extLst>
                  <a:ext uri="{FF2B5EF4-FFF2-40B4-BE49-F238E27FC236}">
                    <a16:creationId xmlns:a16="http://schemas.microsoft.com/office/drawing/2014/main" id="{6E76A3E2-6FFE-4D1E-934B-100CB4BFD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1349" y="4717375"/>
                <a:ext cx="570506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6kg</a:t>
                </a:r>
              </a:p>
            </p:txBody>
          </p:sp>
          <p:sp>
            <p:nvSpPr>
              <p:cNvPr id="91152" name="TextBox 16">
                <a:extLst>
                  <a:ext uri="{FF2B5EF4-FFF2-40B4-BE49-F238E27FC236}">
                    <a16:creationId xmlns:a16="http://schemas.microsoft.com/office/drawing/2014/main" id="{7A54CD99-AF03-4657-8DBF-4861922EA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5144" y="4902028"/>
                <a:ext cx="1012567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30</a:t>
                </a:r>
                <a:r>
                  <a:rPr lang="ko-KR" altLang="en-US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</a:t>
                </a:r>
                <a:endParaRPr lang="en-US" altLang="ko-KR" sz="1800" b="1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grpSp>
          <p:nvGrpSpPr>
            <p:cNvPr id="91145" name="그룹 17">
              <a:extLst>
                <a:ext uri="{FF2B5EF4-FFF2-40B4-BE49-F238E27FC236}">
                  <a16:creationId xmlns:a16="http://schemas.microsoft.com/office/drawing/2014/main" id="{BBEFC096-6777-4A80-AFF4-7FCF3DB23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9629" y="3891653"/>
              <a:ext cx="1644259" cy="825722"/>
              <a:chOff x="5018706" y="3421601"/>
              <a:chExt cx="1644259" cy="825722"/>
            </a:xfrm>
          </p:grpSpPr>
          <p:pic>
            <p:nvPicPr>
              <p:cNvPr id="91147" name="Picture 4" descr="C:\Users\sbynag\AppData\Local\Microsoft\Windows\Temporary Internet Files\Content.IE5\HU350RTW\MC900391458[1].wmf">
                <a:extLst>
                  <a:ext uri="{FF2B5EF4-FFF2-40B4-BE49-F238E27FC236}">
                    <a16:creationId xmlns:a16="http://schemas.microsoft.com/office/drawing/2014/main" id="{547DF235-8872-40B4-9A3A-5AB1FD95A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18706" y="3430608"/>
                <a:ext cx="912055" cy="816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48" name="TextBox 13">
                <a:extLst>
                  <a:ext uri="{FF2B5EF4-FFF2-40B4-BE49-F238E27FC236}">
                    <a16:creationId xmlns:a16="http://schemas.microsoft.com/office/drawing/2014/main" id="{881C8D80-BCD2-4F9C-AF3F-2AFE75F8CE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9503" y="3421601"/>
                <a:ext cx="569105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3kg</a:t>
                </a:r>
              </a:p>
            </p:txBody>
          </p:sp>
          <p:sp>
            <p:nvSpPr>
              <p:cNvPr id="91149" name="TextBox 17">
                <a:extLst>
                  <a:ext uri="{FF2B5EF4-FFF2-40B4-BE49-F238E27FC236}">
                    <a16:creationId xmlns:a16="http://schemas.microsoft.com/office/drawing/2014/main" id="{24C25395-456F-4334-A1EF-C4AE6A2B4B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9600" y="3684728"/>
                <a:ext cx="973365" cy="369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b="1" dirty="0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50</a:t>
                </a:r>
                <a:r>
                  <a:rPr lang="ko-KR" altLang="en-US" sz="1800" b="1" dirty="0">
                    <a:solidFill>
                      <a:schemeClr val="tx1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만원</a:t>
                </a:r>
                <a:endParaRPr lang="en-US" altLang="ko-KR" sz="18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37EEE8-D5AF-45DB-8940-191EC83C1F90}"/>
                </a:ext>
              </a:extLst>
            </p:cNvPr>
            <p:cNvSpPr txBox="1"/>
            <p:nvPr/>
          </p:nvSpPr>
          <p:spPr bwMode="auto">
            <a:xfrm>
              <a:off x="7024033" y="4211414"/>
              <a:ext cx="703478" cy="369365"/>
            </a:xfrm>
            <a:prstGeom prst="rect">
              <a:avLst/>
            </a:prstGeom>
            <a:solidFill>
              <a:schemeClr val="bg1"/>
            </a:solidFill>
            <a:scene3d>
              <a:camera prst="isometricRightUp">
                <a:rot lat="1200000" lon="19199990" rev="0"/>
              </a:camera>
              <a:lightRig rig="threePt" dir="t"/>
            </a:scene3d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800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10kg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690049-C06A-4B93-A79F-C79027B1F5EE}"/>
              </a:ext>
            </a:extLst>
          </p:cNvPr>
          <p:cNvSpPr/>
          <p:nvPr/>
        </p:nvSpPr>
        <p:spPr bwMode="auto">
          <a:xfrm>
            <a:off x="899592" y="2996952"/>
            <a:ext cx="7416824" cy="1368152"/>
          </a:xfrm>
          <a:prstGeom prst="rect">
            <a:avLst/>
          </a:prstGeom>
          <a:solidFill>
            <a:srgbClr val="FFFF93"/>
          </a:solidFill>
          <a:ln w="17526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2162" name="제목 1">
            <a:extLst>
              <a:ext uri="{FF2B5EF4-FFF2-40B4-BE49-F238E27FC236}">
                <a16:creationId xmlns:a16="http://schemas.microsoft.com/office/drawing/2014/main" id="{32D2A13D-54EA-4062-A381-13DEA89BF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</a:t>
            </a:r>
          </a:p>
        </p:txBody>
      </p:sp>
      <p:sp>
        <p:nvSpPr>
          <p:cNvPr id="92163" name="내용 개체 틀 2">
            <a:extLst>
              <a:ext uri="{FF2B5EF4-FFF2-40B4-BE49-F238E27FC236}">
                <a16:creationId xmlns:a16="http://schemas.microsoft.com/office/drawing/2014/main" id="{F77024DD-34E4-4427-A9D8-34B273E13A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문제에는 물건</a:t>
            </a:r>
            <a:r>
              <a:rPr lang="en-US" altLang="ko-KR" dirty="0"/>
              <a:t>, </a:t>
            </a:r>
            <a:r>
              <a:rPr lang="ko-KR" altLang="en-US" dirty="0"/>
              <a:t>물건의 무게</a:t>
            </a:r>
            <a:r>
              <a:rPr lang="en-US" altLang="ko-KR" dirty="0"/>
              <a:t>, </a:t>
            </a:r>
            <a:r>
              <a:rPr lang="ko-KR" altLang="en-US" dirty="0"/>
              <a:t>물건의 가치</a:t>
            </a:r>
            <a:r>
              <a:rPr lang="en-US" altLang="ko-KR" dirty="0"/>
              <a:t>, </a:t>
            </a:r>
            <a:r>
              <a:rPr lang="ko-KR" altLang="en-US" dirty="0"/>
              <a:t>배낭의 용량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4</a:t>
            </a:r>
            <a:r>
              <a:rPr lang="ko-KR" altLang="en-US" dirty="0"/>
              <a:t>가지의 요소가 있다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>
                <a:solidFill>
                  <a:srgbClr val="00B0F0"/>
                </a:solidFill>
              </a:rPr>
              <a:t>물건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B0F0"/>
                </a:solidFill>
              </a:rPr>
              <a:t>물건의 무게</a:t>
            </a:r>
            <a:r>
              <a:rPr lang="ko-KR" altLang="en-US" dirty="0"/>
              <a:t>는 부분 문제를 정의하는데 필요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rgbClr val="0000CC"/>
                </a:solidFill>
              </a:rPr>
              <a:t>K[</a:t>
            </a:r>
            <a:r>
              <a:rPr lang="en-US" altLang="ko-KR" dirty="0" err="1">
                <a:solidFill>
                  <a:srgbClr val="0000CC"/>
                </a:solidFill>
              </a:rPr>
              <a:t>i</a:t>
            </a:r>
            <a:r>
              <a:rPr lang="en-US" altLang="ko-KR" dirty="0">
                <a:solidFill>
                  <a:srgbClr val="0000CC"/>
                </a:solidFill>
              </a:rPr>
              <a:t>, w] =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>
                <a:solidFill>
                  <a:srgbClr val="0000CC"/>
                </a:solidFill>
              </a:rPr>
              <a:t>∼</a:t>
            </a:r>
            <a:r>
              <a:rPr lang="en-US" altLang="ko-KR" dirty="0" err="1">
                <a:solidFill>
                  <a:srgbClr val="0000CC"/>
                </a:solidFill>
              </a:rPr>
              <a:t>i</a:t>
            </a:r>
            <a:r>
              <a:rPr lang="ko-KR" altLang="en-US" dirty="0">
                <a:solidFill>
                  <a:srgbClr val="0000CC"/>
                </a:solidFill>
              </a:rPr>
              <a:t>까지만 고려하고</a:t>
            </a:r>
            <a:r>
              <a:rPr lang="en-US" altLang="ko-KR" dirty="0">
                <a:solidFill>
                  <a:srgbClr val="0000CC"/>
                </a:solidFill>
              </a:rPr>
              <a:t>, (</a:t>
            </a:r>
            <a:r>
              <a:rPr lang="ko-KR" altLang="en-US" dirty="0">
                <a:solidFill>
                  <a:srgbClr val="0000CC"/>
                </a:solidFill>
              </a:rPr>
              <a:t>임시</a:t>
            </a:r>
            <a:r>
              <a:rPr lang="en-US" altLang="ko-KR" dirty="0">
                <a:solidFill>
                  <a:srgbClr val="0000CC"/>
                </a:solidFill>
              </a:rPr>
              <a:t>) 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w</a:t>
            </a:r>
            <a:r>
              <a:rPr lang="ko-KR" altLang="en-US" dirty="0">
                <a:solidFill>
                  <a:srgbClr val="0000CC"/>
                </a:solidFill>
              </a:rPr>
              <a:t>일 때의 최대 가치</a:t>
            </a:r>
            <a:endParaRPr lang="en-US" altLang="ko-KR" dirty="0">
              <a:solidFill>
                <a:srgbClr val="0000CC"/>
              </a:solidFill>
            </a:endParaRPr>
          </a:p>
          <a:p>
            <a:pPr marL="457200" lvl="1" indent="0">
              <a:buNone/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= 1, 2, </a:t>
            </a:r>
            <a:r>
              <a:rPr lang="ko-KR" altLang="en-US" dirty="0"/>
              <a:t>⋯</a:t>
            </a:r>
            <a:r>
              <a:rPr lang="en-US" altLang="ko-KR" dirty="0"/>
              <a:t>, n</a:t>
            </a:r>
            <a:r>
              <a:rPr lang="ko-KR" altLang="en-US" dirty="0"/>
              <a:t>이고</a:t>
            </a:r>
            <a:r>
              <a:rPr lang="en-US" altLang="ko-KR" dirty="0"/>
              <a:t>, w = 1, 2, 3, </a:t>
            </a:r>
            <a:r>
              <a:rPr lang="ko-KR" altLang="en-US" dirty="0"/>
              <a:t>⋯</a:t>
            </a:r>
            <a:r>
              <a:rPr lang="en-US" altLang="ko-KR" dirty="0"/>
              <a:t>, C</a:t>
            </a:r>
            <a:endParaRPr lang="en-US" altLang="ko-KR" dirty="0">
              <a:solidFill>
                <a:srgbClr val="0000CC"/>
              </a:solidFill>
            </a:endParaRPr>
          </a:p>
          <a:p>
            <a:pPr lvl="4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문제의 </a:t>
            </a:r>
            <a:r>
              <a:rPr lang="ko-KR" altLang="en-US" dirty="0">
                <a:solidFill>
                  <a:srgbClr val="0000CC"/>
                </a:solidFill>
              </a:rPr>
              <a:t>최적해 </a:t>
            </a:r>
            <a:r>
              <a:rPr lang="en-US" altLang="ko-KR" dirty="0">
                <a:solidFill>
                  <a:srgbClr val="0000CC"/>
                </a:solidFill>
              </a:rPr>
              <a:t>=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K[n, C]</a:t>
            </a:r>
            <a:endParaRPr lang="en-US" altLang="ko-KR" dirty="0"/>
          </a:p>
          <a:p>
            <a:pPr algn="just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FF346-FC52-4164-9837-2B8D8755B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17EC5DC-16F9-4599-A074-C07B05BFCC26}" type="slidenum">
              <a:rPr lang="en-US" altLang="ko-KR" sz="1200">
                <a:latin typeface="Tahoma" panose="020B0604030504040204" pitchFamily="34" charset="0"/>
              </a:rPr>
              <a:pPr/>
              <a:t>63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E9189434-C7BC-4092-996A-190C86B34E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985885"/>
            <a:ext cx="7772400" cy="5470525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3600" dirty="0">
                <a:solidFill>
                  <a:srgbClr val="0000FF"/>
                </a:solidFill>
              </a:rPr>
              <a:t>Knapsack</a:t>
            </a:r>
            <a:endParaRPr lang="ko-KR" altLang="en-US" sz="3600" dirty="0">
              <a:solidFill>
                <a:srgbClr val="0000FF"/>
              </a:solidFill>
            </a:endParaRPr>
          </a:p>
          <a:p>
            <a:pPr marL="625475" indent="-625475" latinLnBrk="1"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배낭의 용량 </a:t>
            </a:r>
            <a:r>
              <a:rPr lang="en-US" altLang="ko-KR" dirty="0"/>
              <a:t>C, n</a:t>
            </a:r>
            <a:r>
              <a:rPr lang="ko-KR" altLang="en-US" dirty="0"/>
              <a:t>개의 물건과 각 물건 </a:t>
            </a:r>
            <a:r>
              <a:rPr lang="en-US" altLang="ko-KR" dirty="0" err="1"/>
              <a:t>i</a:t>
            </a:r>
            <a:r>
              <a:rPr lang="ko-KR" altLang="en-US" dirty="0"/>
              <a:t>의 무게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ko-KR" altLang="en-US" dirty="0"/>
              <a:t>와 가치 </a:t>
            </a:r>
            <a:r>
              <a:rPr lang="en-US" altLang="ko-KR" dirty="0"/>
              <a:t>v</a:t>
            </a:r>
            <a:r>
              <a:rPr lang="en-US" altLang="ko-KR" baseline="-25000" dirty="0"/>
              <a:t>i</a:t>
            </a:r>
            <a:r>
              <a:rPr lang="en-US" altLang="ko-KR" dirty="0"/>
              <a:t>, </a:t>
            </a:r>
          </a:p>
          <a:p>
            <a:pPr marL="625475" indent="-625475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    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en-US" altLang="ko-KR" dirty="0"/>
              <a:t> = 1, 2, </a:t>
            </a:r>
            <a:r>
              <a:rPr lang="ko-KR" altLang="en-US" dirty="0"/>
              <a:t>⋯</a:t>
            </a:r>
            <a:r>
              <a:rPr lang="en-US" altLang="ko-KR" dirty="0"/>
              <a:t>, n </a:t>
            </a:r>
            <a:endParaRPr lang="ko-KR" altLang="en-US" dirty="0"/>
          </a:p>
          <a:p>
            <a:pPr marL="0" indent="0" latinLnBrk="1">
              <a:spcAft>
                <a:spcPts val="1800"/>
              </a:spcAft>
              <a:buFont typeface="Wingdings" panose="05000000000000000000" pitchFamily="2" charset="2"/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K[n, C]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1.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 to n   K[i,0]=0   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배낭의 용량이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일 때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2.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w = 0 to C  K[0,w]=0 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물건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이란 어떤 물건도 고려하지 않을 때</a:t>
            </a:r>
            <a:endParaRPr lang="en-US" altLang="ko-KR" sz="21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3.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1 to n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4.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/>
              <a:t> w = 1 to C      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w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는 배낭의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임시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용량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5.  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dirty="0"/>
              <a:t> ( 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ko-KR" altLang="en-US" dirty="0"/>
              <a:t> </a:t>
            </a:r>
            <a:r>
              <a:rPr lang="en-US" altLang="ko-KR" dirty="0"/>
              <a:t>&gt; w )</a:t>
            </a:r>
            <a:r>
              <a:rPr lang="ko-KR" altLang="en-US" dirty="0">
                <a:solidFill>
                  <a:srgbClr val="00B050"/>
                </a:solidFill>
              </a:rPr>
              <a:t>     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물건 </a:t>
            </a:r>
            <a:r>
              <a:rPr lang="en-US" altLang="ko-KR" sz="21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의 무게가 임시 배낭 용량을 초과하면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6.           K[</a:t>
            </a:r>
            <a:r>
              <a:rPr lang="en-US" altLang="ko-KR" dirty="0" err="1"/>
              <a:t>i</a:t>
            </a:r>
            <a:r>
              <a:rPr lang="en-US" altLang="ko-KR" dirty="0"/>
              <a:t>, w] = K[i-1, w]</a:t>
            </a:r>
            <a:endParaRPr lang="ko-KR" altLang="en-US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7.        </a:t>
            </a:r>
            <a:r>
              <a:rPr lang="en-US" altLang="ko-KR" dirty="0">
                <a:solidFill>
                  <a:srgbClr val="00B0F0"/>
                </a:solidFill>
              </a:rPr>
              <a:t>e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lse </a:t>
            </a:r>
            <a:r>
              <a:rPr lang="en-US" altLang="ko-KR" dirty="0"/>
              <a:t>                </a:t>
            </a:r>
            <a:r>
              <a:rPr lang="en-US" altLang="ko-KR" sz="21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물건 </a:t>
            </a:r>
            <a:r>
              <a:rPr lang="en-US" altLang="ko-KR" sz="2100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ko-KR" altLang="en-US" sz="2100" dirty="0" err="1">
                <a:solidFill>
                  <a:schemeClr val="bg1">
                    <a:lumMod val="50000"/>
                  </a:schemeClr>
                </a:solidFill>
              </a:rPr>
              <a:t>를</a:t>
            </a:r>
            <a:r>
              <a:rPr lang="ko-KR" altLang="en-US" sz="2100" dirty="0">
                <a:solidFill>
                  <a:schemeClr val="bg1">
                    <a:lumMod val="50000"/>
                  </a:schemeClr>
                </a:solidFill>
              </a:rPr>
              <a:t> 배낭에 담지 않을 경우와 담을 경우 고려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8.           K[</a:t>
            </a:r>
            <a:r>
              <a:rPr lang="en-US" altLang="ko-KR" dirty="0" err="1"/>
              <a:t>i</a:t>
            </a:r>
            <a:r>
              <a:rPr lang="en-US" altLang="ko-KR" dirty="0"/>
              <a:t>, w] = max{K[i-1, w], K[i-1, w-</a:t>
            </a:r>
            <a:r>
              <a:rPr lang="en-US" altLang="ko-KR" dirty="0" err="1"/>
              <a:t>w</a:t>
            </a:r>
            <a:r>
              <a:rPr lang="en-US" altLang="ko-KR" baseline="-25000" dirty="0" err="1"/>
              <a:t>i</a:t>
            </a:r>
            <a:r>
              <a:rPr lang="en-US" altLang="ko-KR" dirty="0"/>
              <a:t>]+v</a:t>
            </a:r>
            <a:r>
              <a:rPr lang="en-US" altLang="ko-KR" baseline="-25000" dirty="0"/>
              <a:t>i</a:t>
            </a: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9.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K[n, C]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100350-41DC-4E23-95C7-350D61760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D887F32-15E5-425C-9585-D0F6152383F0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9397AE-648A-4761-8793-6953C44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3608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95DD110C-C1E2-480E-9783-4277DFED2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Knapsack </a:t>
            </a:r>
            <a:r>
              <a:rPr lang="ko-KR" altLang="en-US"/>
              <a:t>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92F32-D531-4771-B366-C00D5BF69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BF4DA2B-423D-4922-9883-AA3DCAAFE48B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98309" name="직사각형 5">
            <a:extLst>
              <a:ext uri="{FF2B5EF4-FFF2-40B4-BE49-F238E27FC236}">
                <a16:creationId xmlns:a16="http://schemas.microsoft.com/office/drawing/2014/main" id="{E06E401C-878E-4972-A1C8-076F331E0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672" y="2730171"/>
            <a:ext cx="1523174" cy="523220"/>
          </a:xfrm>
          <a:prstGeom prst="rect">
            <a:avLst/>
          </a:prstGeom>
          <a:solidFill>
            <a:srgbClr val="C9FFE4"/>
          </a:solidFill>
          <a:ln w="1270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K[i-1,w]</a:t>
            </a:r>
          </a:p>
        </p:txBody>
      </p:sp>
      <p:sp>
        <p:nvSpPr>
          <p:cNvPr id="98310" name="직사각형 6">
            <a:extLst>
              <a:ext uri="{FF2B5EF4-FFF2-40B4-BE49-F238E27FC236}">
                <a16:creationId xmlns:a16="http://schemas.microsoft.com/office/drawing/2014/main" id="{1CC82205-1E69-439B-8229-30CC575B4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25" y="3854590"/>
            <a:ext cx="2047355" cy="523220"/>
          </a:xfrm>
          <a:prstGeom prst="rect">
            <a:avLst/>
          </a:prstGeom>
          <a:solidFill>
            <a:srgbClr val="FFDDFF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K[i-1,w</a:t>
            </a:r>
            <a:r>
              <a:rPr lang="en-US" altLang="ko-KR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-w</a:t>
            </a:r>
            <a:r>
              <a:rPr lang="en-US" altLang="ko-KR" b="1" baseline="-2500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342D68-B6D8-4A5E-BF87-AB5F305E27E4}"/>
              </a:ext>
            </a:extLst>
          </p:cNvPr>
          <p:cNvSpPr/>
          <p:nvPr/>
        </p:nvSpPr>
        <p:spPr bwMode="auto">
          <a:xfrm>
            <a:off x="6967538" y="3252787"/>
            <a:ext cx="1133475" cy="523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K[i,w]</a:t>
            </a:r>
          </a:p>
        </p:txBody>
      </p:sp>
      <p:sp>
        <p:nvSpPr>
          <p:cNvPr id="98312" name="TextBox 8">
            <a:extLst>
              <a:ext uri="{FF2B5EF4-FFF2-40B4-BE49-F238E27FC236}">
                <a16:creationId xmlns:a16="http://schemas.microsoft.com/office/drawing/2014/main" id="{9DC5409C-611C-4F23-AF9A-1CFE60DA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521813"/>
            <a:ext cx="318689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 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∼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(i-1)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고려하여 현재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배낭의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용량이 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(w-w</a:t>
            </a:r>
            <a:r>
              <a:rPr lang="en-US" altLang="ko-KR" sz="2100" b="1" baseline="-25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경우의 최대 가치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98313" name="TextBox 9">
            <a:extLst>
              <a:ext uri="{FF2B5EF4-FFF2-40B4-BE49-F238E27FC236}">
                <a16:creationId xmlns:a16="http://schemas.microsoft.com/office/drawing/2014/main" id="{C88573D6-B887-4B8F-AAB5-51F3BDED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5673" y="3931532"/>
            <a:ext cx="2138709" cy="41549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  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가치 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</a:t>
            </a:r>
            <a:r>
              <a:rPr lang="en-US" altLang="ko-KR" sz="2100" b="1" baseline="-2500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endParaRPr lang="en-US" altLang="ko-KR" sz="2100" b="1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8314" name="TextBox 10">
            <a:extLst>
              <a:ext uri="{FF2B5EF4-FFF2-40B4-BE49-F238E27FC236}">
                <a16:creationId xmlns:a16="http://schemas.microsoft.com/office/drawing/2014/main" id="{10F86D92-5045-4D55-9DA0-FE9B5FA0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180" y="3797391"/>
            <a:ext cx="288077" cy="58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32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+</a:t>
            </a:r>
          </a:p>
        </p:txBody>
      </p:sp>
      <p:sp>
        <p:nvSpPr>
          <p:cNvPr id="98315" name="TextBox 11">
            <a:extLst>
              <a:ext uri="{FF2B5EF4-FFF2-40B4-BE49-F238E27FC236}">
                <a16:creationId xmlns:a16="http://schemas.microsoft.com/office/drawing/2014/main" id="{FACB708D-087D-4609-91E6-BDF7873B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276" y="1628775"/>
            <a:ext cx="3456918" cy="106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∼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(i-1)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고려하여 현재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배낭의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용량이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경우의 최대 가치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cxnSp>
        <p:nvCxnSpPr>
          <p:cNvPr id="13" name="꺾인 연결선 11">
            <a:extLst>
              <a:ext uri="{FF2B5EF4-FFF2-40B4-BE49-F238E27FC236}">
                <a16:creationId xmlns:a16="http://schemas.microsoft.com/office/drawing/2014/main" id="{8D11828C-4AC1-475C-B12E-49132CD96390}"/>
              </a:ext>
            </a:extLst>
          </p:cNvPr>
          <p:cNvCxnSpPr>
            <a:stCxn id="98309" idx="3"/>
            <a:endCxn id="8" idx="1"/>
          </p:cNvCxnSpPr>
          <p:nvPr/>
        </p:nvCxnSpPr>
        <p:spPr bwMode="auto">
          <a:xfrm>
            <a:off x="5108846" y="2991781"/>
            <a:ext cx="1858692" cy="522945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17" name="TextBox 13">
            <a:extLst>
              <a:ext uri="{FF2B5EF4-FFF2-40B4-BE49-F238E27FC236}">
                <a16:creationId xmlns:a16="http://schemas.microsoft.com/office/drawing/2014/main" id="{61A899F4-335E-4156-A8AE-7E2A61AC0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3347642"/>
            <a:ext cx="86423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물건 </a:t>
            </a: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</a:p>
        </p:txBody>
      </p:sp>
      <p:sp>
        <p:nvSpPr>
          <p:cNvPr id="98318" name="TextBox 14">
            <a:extLst>
              <a:ext uri="{FF2B5EF4-FFF2-40B4-BE49-F238E27FC236}">
                <a16:creationId xmlns:a16="http://schemas.microsoft.com/office/drawing/2014/main" id="{70CEF6CB-7DA1-452A-9843-D33FD21A4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644" y="2728852"/>
            <a:ext cx="322397" cy="4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</a:p>
        </p:txBody>
      </p:sp>
      <p:sp>
        <p:nvSpPr>
          <p:cNvPr id="98319" name="TextBox 15">
            <a:extLst>
              <a:ext uri="{FF2B5EF4-FFF2-40B4-BE49-F238E27FC236}">
                <a16:creationId xmlns:a16="http://schemas.microsoft.com/office/drawing/2014/main" id="{43446E70-6762-47E7-B4F9-A175150BF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644" y="3908449"/>
            <a:ext cx="322397" cy="46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ko-KR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C6D5B40-EB22-449C-A66A-B1AF13BBF5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724382" y="4148416"/>
            <a:ext cx="324000" cy="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4686BC-C8C3-4926-AAEB-60BE63CA341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32039" y="3492503"/>
            <a:ext cx="0" cy="6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22" name="TextBox 18">
            <a:extLst>
              <a:ext uri="{FF2B5EF4-FFF2-40B4-BE49-F238E27FC236}">
                <a16:creationId xmlns:a16="http://schemas.microsoft.com/office/drawing/2014/main" id="{68008315-C413-4CE8-8FDB-4B96C08D3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97" y="2730171"/>
            <a:ext cx="2319206" cy="7386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배낭에서 물건 </a:t>
            </a:r>
            <a:r>
              <a:rPr lang="en-US" altLang="ko-KR" sz="2100" b="1" dirty="0" err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ko-KR" altLang="en-US" sz="21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담을 공간을 마련</a:t>
            </a:r>
            <a:endParaRPr lang="en-US" altLang="ko-KR" sz="2100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자유형 18">
            <a:extLst>
              <a:ext uri="{FF2B5EF4-FFF2-40B4-BE49-F238E27FC236}">
                <a16:creationId xmlns:a16="http://schemas.microsoft.com/office/drawing/2014/main" id="{AFFDE1C5-6C44-48E9-8BE2-C53F28A2AEBC}"/>
              </a:ext>
            </a:extLst>
          </p:cNvPr>
          <p:cNvSpPr/>
          <p:nvPr/>
        </p:nvSpPr>
        <p:spPr bwMode="auto">
          <a:xfrm>
            <a:off x="2160588" y="3282950"/>
            <a:ext cx="277812" cy="647700"/>
          </a:xfrm>
          <a:custGeom>
            <a:avLst/>
            <a:gdLst>
              <a:gd name="connsiteX0" fmla="*/ 0 w 277792"/>
              <a:gd name="connsiteY0" fmla="*/ 0 h 648182"/>
              <a:gd name="connsiteX1" fmla="*/ 277792 w 277792"/>
              <a:gd name="connsiteY1" fmla="*/ 648182 h 64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792" h="648182">
                <a:moveTo>
                  <a:pt x="0" y="0"/>
                </a:moveTo>
                <a:cubicBezTo>
                  <a:pt x="115746" y="283579"/>
                  <a:pt x="231493" y="567159"/>
                  <a:pt x="277792" y="648182"/>
                </a:cubicBezTo>
              </a:path>
            </a:pathLst>
          </a:custGeom>
          <a:noFill/>
          <a:ln w="635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제목 1">
            <a:extLst>
              <a:ext uri="{FF2B5EF4-FFF2-40B4-BE49-F238E27FC236}">
                <a16:creationId xmlns:a16="http://schemas.microsoft.com/office/drawing/2014/main" id="{CA68BDAE-98D2-466C-B3F3-58374C1BE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 간의 함축적 순서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CDE1-D23C-4FDB-A25E-560475B23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6AD465A-B48D-41BA-BAC4-562AFEFF8A2B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50F185-A639-4D33-8642-34428D1DF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134835"/>
            <a:ext cx="6297684" cy="114642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제목 1">
            <a:extLst>
              <a:ext uri="{FF2B5EF4-FFF2-40B4-BE49-F238E27FC236}">
                <a16:creationId xmlns:a16="http://schemas.microsoft.com/office/drawing/2014/main" id="{1056F60F-4AEB-4BBF-9E76-60D40A3D4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Knapsack </a:t>
            </a:r>
            <a:r>
              <a:rPr lang="ko-KR" altLang="en-US"/>
              <a:t>알고리즘 수행 과정</a:t>
            </a:r>
          </a:p>
        </p:txBody>
      </p:sp>
      <p:sp>
        <p:nvSpPr>
          <p:cNvPr id="100355" name="내용 개체 틀 2">
            <a:extLst>
              <a:ext uri="{FF2B5EF4-FFF2-40B4-BE49-F238E27FC236}">
                <a16:creationId xmlns:a16="http://schemas.microsoft.com/office/drawing/2014/main" id="{34FC3BD7-B0F9-488C-81FD-36AFF401A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배낭의 용량 </a:t>
            </a:r>
            <a:r>
              <a:rPr lang="en-US" altLang="ko-KR" dirty="0"/>
              <a:t>C=10kg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C2C55-F5BE-478E-9C62-E429314D2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0991129-B88F-4F15-ACCC-B5E24302C546}" type="slidenum">
              <a:rPr lang="en-US" altLang="ko-KR" sz="1200">
                <a:latin typeface="Tahoma" panose="020B0604030504040204" pitchFamily="34" charset="0"/>
              </a:rPr>
              <a:pPr/>
              <a:t>67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0383" name="_x223413976" descr="EMB000004fc5e9b">
            <a:extLst>
              <a:ext uri="{FF2B5EF4-FFF2-40B4-BE49-F238E27FC236}">
                <a16:creationId xmlns:a16="http://schemas.microsoft.com/office/drawing/2014/main" id="{F5A523B5-1F74-45D6-B7AB-EB7AC05F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492375"/>
            <a:ext cx="37433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9FF0E1-3110-4EDF-B8ED-0F7BCBD7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8282"/>
            <a:ext cx="3235755" cy="164503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>
            <a:extLst>
              <a:ext uri="{FF2B5EF4-FFF2-40B4-BE49-F238E27FC236}">
                <a16:creationId xmlns:a16="http://schemas.microsoft.com/office/drawing/2014/main" id="{DCA76339-1B41-436A-B316-AC3C44E20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1379" name="내용 개체 틀 2">
            <a:extLst>
              <a:ext uri="{FF2B5EF4-FFF2-40B4-BE49-F238E27FC236}">
                <a16:creationId xmlns:a16="http://schemas.microsoft.com/office/drawing/2014/main" id="{934D6303-2B10-449D-B361-68C61ED12D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1~2: 0</a:t>
            </a:r>
            <a:r>
              <a:rPr lang="ko-KR" altLang="en-US" dirty="0"/>
              <a:t>번 행과 </a:t>
            </a:r>
            <a:r>
              <a:rPr lang="en-US" altLang="ko-KR" dirty="0"/>
              <a:t>0</a:t>
            </a:r>
            <a:r>
              <a:rPr lang="ko-KR" altLang="en-US" dirty="0"/>
              <a:t>번 열의 각 원소를 </a:t>
            </a:r>
            <a:r>
              <a:rPr lang="en-US" altLang="ko-KR" dirty="0">
                <a:solidFill>
                  <a:srgbClr val="0000CC"/>
                </a:solidFill>
              </a:rPr>
              <a:t>0</a:t>
            </a:r>
            <a:r>
              <a:rPr lang="ko-KR" altLang="en-US" dirty="0"/>
              <a:t>으로 초기화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86B51-A3E7-42C5-8AAD-46AB2C596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6E18153-DA36-4F17-AE48-6DE12E3D4913}" type="slidenum">
              <a:rPr lang="en-US" altLang="ko-KR" sz="1200">
                <a:latin typeface="Tahoma" panose="020B0604030504040204" pitchFamily="34" charset="0"/>
              </a:rPr>
              <a:pPr/>
              <a:t>68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1381" name="_x224289952" descr="EMB000004fc5ea2">
            <a:extLst>
              <a:ext uri="{FF2B5EF4-FFF2-40B4-BE49-F238E27FC236}">
                <a16:creationId xmlns:a16="http://schemas.microsoft.com/office/drawing/2014/main" id="{2F5F1420-A241-451A-8B1A-0722FD554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8170062" cy="28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제목 1">
            <a:extLst>
              <a:ext uri="{FF2B5EF4-FFF2-40B4-BE49-F238E27FC236}">
                <a16:creationId xmlns:a16="http://schemas.microsoft.com/office/drawing/2014/main" id="{6B35D2CF-8BB8-419D-9F78-825E0793F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3427" name="내용 개체 틀 2">
            <a:extLst>
              <a:ext uri="{FF2B5EF4-FFF2-40B4-BE49-F238E27FC236}">
                <a16:creationId xmlns:a16="http://schemas.microsoft.com/office/drawing/2014/main" id="{9B472EDA-0FDB-4D76-9A6A-8CD897ADD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7772400" cy="5470525"/>
          </a:xfrm>
        </p:spPr>
        <p:txBody>
          <a:bodyPr/>
          <a:lstStyle/>
          <a:p>
            <a:r>
              <a:rPr lang="en-US" altLang="ko-KR" dirty="0"/>
              <a:t>w =1, 2, 3, 4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</a:t>
            </a:r>
            <a:r>
              <a:rPr lang="ko-KR" altLang="en-US" dirty="0"/>
              <a:t>을 담을 수 없다</a:t>
            </a:r>
            <a:r>
              <a:rPr lang="en-US" altLang="ko-KR" dirty="0"/>
              <a:t>. </a:t>
            </a:r>
          </a:p>
          <a:p>
            <a:pPr marL="914400" lvl="2" indent="0">
              <a:buNone/>
            </a:pPr>
            <a:r>
              <a:rPr lang="en-US" altLang="ko-KR" dirty="0"/>
              <a:t>K[1, 1] = 0, K[1, 2] = 0, K[1, 3] = 0, K[1, 4] = 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10C4-3B34-41CB-B315-927224251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83E2C7D-5B66-414F-A535-387FF836D1DA}" type="slidenum">
              <a:rPr lang="en-US" altLang="ko-KR" sz="1200">
                <a:latin typeface="Tahoma" panose="020B0604030504040204" pitchFamily="34" charset="0"/>
              </a:rPr>
              <a:pPr/>
              <a:t>69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3429" name="_x224318784" descr="EMB000004fc5eb2">
            <a:extLst>
              <a:ext uri="{FF2B5EF4-FFF2-40B4-BE49-F238E27FC236}">
                <a16:creationId xmlns:a16="http://schemas.microsoft.com/office/drawing/2014/main" id="{6B55E7BB-6726-42F8-8E8E-DDC1DCAD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675731"/>
            <a:ext cx="2951162" cy="150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0" name="_x224290032" descr="EMB000004fc5ea9">
            <a:extLst>
              <a:ext uri="{FF2B5EF4-FFF2-40B4-BE49-F238E27FC236}">
                <a16:creationId xmlns:a16="http://schemas.microsoft.com/office/drawing/2014/main" id="{B5D85183-325D-4DE2-8D3C-C34993EC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521" y="2420888"/>
            <a:ext cx="1368425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_x224290112" descr="EMB000004fc5eac">
            <a:extLst>
              <a:ext uri="{FF2B5EF4-FFF2-40B4-BE49-F238E27FC236}">
                <a16:creationId xmlns:a16="http://schemas.microsoft.com/office/drawing/2014/main" id="{F4424A93-8114-407F-B56E-3EED49C0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3" y="2813842"/>
            <a:ext cx="94530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F5098FA4-885D-4B0E-93B6-51DC1CD41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모든 쌍 최단 경로 문제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D3C4B62A-4DC7-470F-8469-AB6EA2857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모든 쌍 최단 경로 </a:t>
            </a:r>
            <a:r>
              <a:rPr lang="en-US" altLang="ko-KR" dirty="0"/>
              <a:t>(All Pairs Shortest Paths)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각 쌍의 점 사이의 최단 경로를 찾는 문제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다익스트라의</a:t>
            </a:r>
            <a:r>
              <a:rPr lang="ko-KR" altLang="en-US" dirty="0"/>
              <a:t> 최단 경로 알고리즘 이용하면</a:t>
            </a:r>
            <a:endParaRPr lang="en-US" altLang="ko-KR" dirty="0"/>
          </a:p>
          <a:p>
            <a:pPr lvl="1"/>
            <a:r>
              <a:rPr lang="ko-KR" altLang="en-US" dirty="0"/>
              <a:t>각 점을 시작점으로 정하여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 수행</a:t>
            </a:r>
            <a:endParaRPr lang="en-US" altLang="ko-KR" dirty="0"/>
          </a:p>
          <a:p>
            <a:pPr lvl="1"/>
            <a:r>
              <a:rPr lang="ko-KR" altLang="en-US" dirty="0"/>
              <a:t>시간 복잡도는 </a:t>
            </a:r>
            <a:r>
              <a:rPr lang="en-US" altLang="ko-KR" dirty="0"/>
              <a:t>n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O(n</a:t>
            </a:r>
            <a:r>
              <a:rPr lang="en-US" altLang="ko-KR" baseline="30000" dirty="0"/>
              <a:t>2</a:t>
            </a:r>
            <a:r>
              <a:rPr lang="en-US" altLang="ko-KR" dirty="0"/>
              <a:t>) =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, n</a:t>
            </a:r>
            <a:r>
              <a:rPr lang="ko-KR" altLang="en-US" dirty="0"/>
              <a:t>은 점의 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E68B7B-1462-4B5B-99F7-307DCE7C9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CF86F7-9704-4A97-A6EB-9818F38D0E96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221" name="Picture 2">
            <a:extLst>
              <a:ext uri="{FF2B5EF4-FFF2-40B4-BE49-F238E27FC236}">
                <a16:creationId xmlns:a16="http://schemas.microsoft.com/office/drawing/2014/main" id="{A7B34A45-4A34-4BC6-9DB0-68D2E24A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4464496" cy="256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제목 1">
            <a:extLst>
              <a:ext uri="{FF2B5EF4-FFF2-40B4-BE49-F238E27FC236}">
                <a16:creationId xmlns:a16="http://schemas.microsoft.com/office/drawing/2014/main" id="{879EC667-F7B4-44BE-8CB7-7A0046127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4451" name="내용 개체 틀 2">
            <a:extLst>
              <a:ext uri="{FF2B5EF4-FFF2-40B4-BE49-F238E27FC236}">
                <a16:creationId xmlns:a16="http://schemas.microsoft.com/office/drawing/2014/main" id="{5A686630-BBAD-44A2-8F6A-FF3ED7A5E0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5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5kg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</a:p>
          <a:p>
            <a:pPr marL="0" indent="0" latinLnBrk="1">
              <a:buNone/>
            </a:pPr>
            <a:r>
              <a:rPr lang="en-US" altLang="ko-KR" sz="2000" dirty="0"/>
              <a:t>	K[1, 5] = =</a:t>
            </a:r>
            <a:r>
              <a:rPr lang="ko-KR" altLang="en-US" sz="2000" dirty="0"/>
              <a:t> </a:t>
            </a:r>
            <a:r>
              <a:rPr lang="en-US" altLang="ko-KR" sz="2000" dirty="0"/>
              <a:t>10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20975-9934-4027-90F0-2B58CED27F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E522441-94B6-4E0C-B7EA-9AAE32755429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4453" name="_x224290352" descr="EMB000004fc5eba">
            <a:extLst>
              <a:ext uri="{FF2B5EF4-FFF2-40B4-BE49-F238E27FC236}">
                <a16:creationId xmlns:a16="http://schemas.microsoft.com/office/drawing/2014/main" id="{C98FD8A4-0A5C-48A1-BEE9-2216721E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80928"/>
            <a:ext cx="12668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4" name="_x224290032" descr="EMB000004fc5ea9">
            <a:extLst>
              <a:ext uri="{FF2B5EF4-FFF2-40B4-BE49-F238E27FC236}">
                <a16:creationId xmlns:a16="http://schemas.microsoft.com/office/drawing/2014/main" id="{D8723EF1-B68A-4C02-8ABA-86FCB8BD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063" y="2751762"/>
            <a:ext cx="1222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>
            <a:extLst>
              <a:ext uri="{FF2B5EF4-FFF2-40B4-BE49-F238E27FC236}">
                <a16:creationId xmlns:a16="http://schemas.microsoft.com/office/drawing/2014/main" id="{100EA245-BAAB-4F31-92BE-DC38C4E86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5475" name="내용 개체 틀 2">
            <a:extLst>
              <a:ext uri="{FF2B5EF4-FFF2-40B4-BE49-F238E27FC236}">
                <a16:creationId xmlns:a16="http://schemas.microsoft.com/office/drawing/2014/main" id="{E5185EDA-A246-46ED-9CF8-43BD63A17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6, 7, 8, 9, 10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</a:p>
          <a:p>
            <a:pPr marL="457200" lvl="1" indent="0">
              <a:buNone/>
            </a:pPr>
            <a:r>
              <a:rPr lang="en-US" altLang="ko-KR" dirty="0"/>
              <a:t> K[1, 6] = K[1, 7] = K[1, 8] = K[1, 9] = K[1, 10] = 10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93E95F-3D9B-4A7B-A474-79794E587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87858BC-61A6-49D9-AB77-BD81C7E33855}" type="slidenum">
              <a:rPr lang="en-US" altLang="ko-KR" sz="1200">
                <a:latin typeface="Tahoma" panose="020B0604030504040204" pitchFamily="34" charset="0"/>
              </a:rPr>
              <a:pPr/>
              <a:t>71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5477" name="_x224319184" descr="EMB000004fc5ec2">
            <a:extLst>
              <a:ext uri="{FF2B5EF4-FFF2-40B4-BE49-F238E27FC236}">
                <a16:creationId xmlns:a16="http://schemas.microsoft.com/office/drawing/2014/main" id="{884F97B6-C2D4-45B2-9615-2C8EA52D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911975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17B51BD-D416-4CA3-A437-577A78D2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237" y="5126757"/>
            <a:ext cx="771525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>
            <a:extLst>
              <a:ext uri="{FF2B5EF4-FFF2-40B4-BE49-F238E27FC236}">
                <a16:creationId xmlns:a16="http://schemas.microsoft.com/office/drawing/2014/main" id="{7E69E2B4-A8DE-4962-919A-E89FA7C11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물건 </a:t>
            </a:r>
            <a:r>
              <a:rPr lang="en-US" altLang="ko-KR" dirty="0"/>
              <a:t>1</a:t>
            </a:r>
            <a:r>
              <a:rPr lang="ko-KR" altLang="en-US" dirty="0"/>
              <a:t>만 고려했을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C2514-85D2-4749-AC1E-18144A7772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2904B98-B945-4C6E-B7F5-FE443D4D8207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6501" name="_x224317584" descr="EMB000004fc5ecb">
            <a:extLst>
              <a:ext uri="{FF2B5EF4-FFF2-40B4-BE49-F238E27FC236}">
                <a16:creationId xmlns:a16="http://schemas.microsoft.com/office/drawing/2014/main" id="{029F9459-06B1-4933-94FB-2E657959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9" y="1700808"/>
            <a:ext cx="83724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>
            <a:extLst>
              <a:ext uri="{FF2B5EF4-FFF2-40B4-BE49-F238E27FC236}">
                <a16:creationId xmlns:a16="http://schemas.microsoft.com/office/drawing/2014/main" id="{B2887DEB-7852-43D2-BA06-D1A3BC89B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고려해보자</a:t>
            </a:r>
          </a:p>
        </p:txBody>
      </p:sp>
      <p:sp>
        <p:nvSpPr>
          <p:cNvPr id="107523" name="내용 개체 틀 2">
            <a:extLst>
              <a:ext uri="{FF2B5EF4-FFF2-40B4-BE49-F238E27FC236}">
                <a16:creationId xmlns:a16="http://schemas.microsoft.com/office/drawing/2014/main" id="{1654AA80-9748-4EB4-A2BE-EB9025AD6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1, 2, 3 (</a:t>
            </a:r>
            <a:r>
              <a:rPr lang="ko-KR" altLang="en-US" dirty="0">
                <a:solidFill>
                  <a:srgbClr val="0000CC"/>
                </a:solidFill>
              </a:rPr>
              <a:t>배낭의 용량이 각각 </a:t>
            </a:r>
            <a:r>
              <a:rPr lang="en-US" altLang="ko-KR" dirty="0">
                <a:solidFill>
                  <a:srgbClr val="0000CC"/>
                </a:solidFill>
              </a:rPr>
              <a:t>1, 2, 3kg)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K[2, 1] = 0, K[2 ,2] = 0, K[2, 3] = 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062E9-EEB6-4F37-8583-4BB67C671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95A02C4-4B29-41F1-AE5C-9BFF3288425E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DAD6E-F648-41FD-A11A-419C5090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1" y="2780929"/>
            <a:ext cx="969169" cy="14668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73B27F-DCF6-44E6-8DBF-36377F92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780928"/>
            <a:ext cx="2752725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>
            <a:extLst>
              <a:ext uri="{FF2B5EF4-FFF2-40B4-BE49-F238E27FC236}">
                <a16:creationId xmlns:a16="http://schemas.microsoft.com/office/drawing/2014/main" id="{C7E728C9-93E7-42B7-A6CA-787F954D5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8547" name="내용 개체 틀 2">
            <a:extLst>
              <a:ext uri="{FF2B5EF4-FFF2-40B4-BE49-F238E27FC236}">
                <a16:creationId xmlns:a16="http://schemas.microsoft.com/office/drawing/2014/main" id="{4480F7E6-2F03-4AAA-9D02-B3C549A15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4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4kg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r>
              <a:rPr lang="en-US" altLang="ko-KR" dirty="0"/>
              <a:t> 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	 K[2,4] = 40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E9B80-D5AC-486B-B4CD-73A355084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8EA8DEA-E88E-4382-95DF-046970A9ADD2}" type="slidenum">
              <a:rPr lang="en-US" altLang="ko-KR" sz="1200">
                <a:latin typeface="Tahoma" panose="020B0604030504040204" pitchFamily="34" charset="0"/>
              </a:rPr>
              <a:pPr/>
              <a:t>74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7B1242-960B-4283-9D7A-8772CACD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780928"/>
            <a:ext cx="1008112" cy="16664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5009A8-46B6-4CE2-973D-85B99366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207" y="2852937"/>
            <a:ext cx="908725" cy="1395214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제목 1">
            <a:extLst>
              <a:ext uri="{FF2B5EF4-FFF2-40B4-BE49-F238E27FC236}">
                <a16:creationId xmlns:a16="http://schemas.microsoft.com/office/drawing/2014/main" id="{E51D0700-0237-4F62-B50D-C1EFA6E3D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9571" name="내용 개체 틀 2">
            <a:extLst>
              <a:ext uri="{FF2B5EF4-FFF2-40B4-BE49-F238E27FC236}">
                <a16:creationId xmlns:a16="http://schemas.microsoft.com/office/drawing/2014/main" id="{9BC59393-57E2-45AB-A8BC-EF38E8ADA5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5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5kg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	  K[2,5] = max{K[i-1,w], K[i-1,w-w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]+v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max{K[2-1,5], K[2-1,5-4]+40}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max{K[1,5], K[1,1]+40}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	  	= max{10, 0+40}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max{10, 40} =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rgbClr val="00B0F0"/>
                </a:solidFill>
              </a:rPr>
              <a:t>40</a:t>
            </a:r>
            <a:endParaRPr lang="en-US" altLang="ko-KR" sz="2000" dirty="0"/>
          </a:p>
          <a:p>
            <a:pPr lvl="2"/>
            <a:endParaRPr lang="en-US" altLang="ko-KR" dirty="0"/>
          </a:p>
          <a:p>
            <a:pPr marL="628650" lvl="2" indent="-185738"/>
            <a:r>
              <a:rPr lang="ko-KR" altLang="en-US" dirty="0">
                <a:solidFill>
                  <a:srgbClr val="00B0F0"/>
                </a:solidFill>
              </a:rPr>
              <a:t>물건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을 배낭에서 빼낸 후</a:t>
            </a:r>
            <a:r>
              <a:rPr lang="en-US" altLang="ko-KR" dirty="0"/>
              <a:t>, </a:t>
            </a:r>
            <a:r>
              <a:rPr lang="ko-KR" altLang="en-US" dirty="0"/>
              <a:t>물건 </a:t>
            </a:r>
            <a:r>
              <a:rPr lang="en-US" altLang="ko-KR" dirty="0"/>
              <a:t>2</a:t>
            </a:r>
            <a:r>
              <a:rPr lang="ko-KR" altLang="en-US" dirty="0"/>
              <a:t>를 담는다</a:t>
            </a:r>
            <a:r>
              <a:rPr lang="en-US" altLang="ko-KR" dirty="0"/>
              <a:t>.</a:t>
            </a:r>
          </a:p>
          <a:p>
            <a:pPr marL="628650" lvl="2" indent="-185738"/>
            <a:r>
              <a:rPr lang="ko-KR" altLang="en-US" dirty="0"/>
              <a:t>그 때의 가치가 </a:t>
            </a:r>
            <a:r>
              <a:rPr lang="en-US" altLang="ko-KR" dirty="0">
                <a:solidFill>
                  <a:srgbClr val="00B0F0"/>
                </a:solidFill>
              </a:rPr>
              <a:t>40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AD777-313D-4554-A2B5-30C891F802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D0C03BD-C798-47EB-A89D-7634B43AC0E5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9573" name="_x224320384" descr="EMB000004fc5edd">
            <a:extLst>
              <a:ext uri="{FF2B5EF4-FFF2-40B4-BE49-F238E27FC236}">
                <a16:creationId xmlns:a16="http://schemas.microsoft.com/office/drawing/2014/main" id="{0EC8FDFF-FDE4-4426-A27E-EBDC227C6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924944"/>
            <a:ext cx="1944687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>
            <a:extLst>
              <a:ext uri="{FF2B5EF4-FFF2-40B4-BE49-F238E27FC236}">
                <a16:creationId xmlns:a16="http://schemas.microsoft.com/office/drawing/2014/main" id="{B7835963-1DDA-44DD-AE47-7F0866C879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10595" name="내용 개체 틀 2">
            <a:extLst>
              <a:ext uri="{FF2B5EF4-FFF2-40B4-BE49-F238E27FC236}">
                <a16:creationId xmlns:a16="http://schemas.microsoft.com/office/drawing/2014/main" id="{25B6BC1B-E39B-4496-9D5F-7C8919379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6, 7, 8</a:t>
            </a:r>
            <a:r>
              <a:rPr lang="ko-KR" altLang="en-US" dirty="0"/>
              <a:t>일 때</a:t>
            </a:r>
            <a:endParaRPr lang="en-US" altLang="ko-KR" dirty="0"/>
          </a:p>
          <a:p>
            <a:pPr lvl="2"/>
            <a:r>
              <a:rPr lang="ko-KR" altLang="en-US" dirty="0"/>
              <a:t>각각의 경우도</a:t>
            </a:r>
            <a:r>
              <a:rPr lang="ko-KR" altLang="en-US" dirty="0">
                <a:solidFill>
                  <a:srgbClr val="00B0F0"/>
                </a:solidFill>
              </a:rPr>
              <a:t> 물건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을 빼내고 물건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를 배낭에 담는 것</a:t>
            </a:r>
            <a:r>
              <a:rPr lang="ko-KR" altLang="en-US" dirty="0"/>
              <a:t>이 더 큰 가치를 얻는다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K[2,6] = K[2,7] = K[2,8] = 40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A5C5C2-D556-4F82-BF07-E0A0202440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EDEA4A9-AC1D-4FA5-BD3E-D578123026B4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0597" name="_x224319824" descr="EMB000004fc5ee5">
            <a:extLst>
              <a:ext uri="{FF2B5EF4-FFF2-40B4-BE49-F238E27FC236}">
                <a16:creationId xmlns:a16="http://schemas.microsoft.com/office/drawing/2014/main" id="{81F05FDC-8626-47ED-BD2F-55BE9F5D9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2" y="3140968"/>
            <a:ext cx="58324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>
            <a:extLst>
              <a:ext uri="{FF2B5EF4-FFF2-40B4-BE49-F238E27FC236}">
                <a16:creationId xmlns:a16="http://schemas.microsoft.com/office/drawing/2014/main" id="{07F64B7E-8DEB-4714-904F-83E17FDD7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11619" name="내용 개체 틀 2">
            <a:extLst>
              <a:ext uri="{FF2B5EF4-FFF2-40B4-BE49-F238E27FC236}">
                <a16:creationId xmlns:a16="http://schemas.microsoft.com/office/drawing/2014/main" id="{D3122AE0-0DEC-4139-984E-3A2EF9DAF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 = 9 (</a:t>
            </a:r>
            <a:r>
              <a:rPr lang="ko-KR" altLang="en-US" dirty="0">
                <a:solidFill>
                  <a:srgbClr val="0000CC"/>
                </a:solidFill>
              </a:rPr>
              <a:t>배낭의 용량이 </a:t>
            </a:r>
            <a:r>
              <a:rPr lang="en-US" altLang="ko-KR" dirty="0">
                <a:solidFill>
                  <a:srgbClr val="0000CC"/>
                </a:solidFill>
              </a:rPr>
              <a:t>9kg</a:t>
            </a:r>
            <a:r>
              <a:rPr lang="en-US" altLang="ko-KR" dirty="0"/>
              <a:t>)</a:t>
            </a:r>
            <a:r>
              <a:rPr lang="ko-KR" altLang="en-US" dirty="0"/>
              <a:t>일 때</a:t>
            </a:r>
            <a:endParaRPr lang="en-US" altLang="ko-KR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en-US" altLang="ko-KR" sz="2000" dirty="0"/>
              <a:t>	  K[2,9] = max{K[i-1,w], K[i-1,w-w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]+v</a:t>
            </a:r>
            <a:r>
              <a:rPr lang="en-US" altLang="ko-KR" sz="2000" baseline="-25000" dirty="0"/>
              <a:t>i</a:t>
            </a:r>
            <a:r>
              <a:rPr lang="en-US" altLang="ko-KR" sz="2000" dirty="0"/>
              <a:t>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max{K[2-1,9], K[2-1,9-4]+40}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max{K[1,9], K[1,5]+40}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max{10, 10+40} </a:t>
            </a:r>
            <a:endParaRPr lang="ko-KR" altLang="en-US" sz="2000" dirty="0"/>
          </a:p>
          <a:p>
            <a:pPr marL="0" indent="0" latinLnBrk="1">
              <a:buFont typeface="Wingdings" panose="05000000000000000000" pitchFamily="2" charset="2"/>
              <a:buNone/>
            </a:pPr>
            <a:r>
              <a:rPr lang="ko-KR" altLang="en-US" sz="2000" dirty="0"/>
              <a:t>	 </a:t>
            </a:r>
            <a:r>
              <a:rPr lang="en-US" altLang="ko-KR" sz="2000" dirty="0"/>
              <a:t>	= max{10, 50} =</a:t>
            </a:r>
            <a:r>
              <a:rPr lang="ko-KR" altLang="en-US" sz="2000" dirty="0"/>
              <a:t> </a:t>
            </a:r>
            <a:r>
              <a:rPr lang="en-US" altLang="ko-KR" sz="2000" dirty="0"/>
              <a:t>50</a:t>
            </a:r>
          </a:p>
          <a:p>
            <a:pPr marL="0" indent="0" latinLnBrk="1">
              <a:buFont typeface="Wingdings" panose="05000000000000000000" pitchFamily="2" charset="2"/>
              <a:buNone/>
            </a:pPr>
            <a:endParaRPr lang="en-US" altLang="ko-KR" dirty="0"/>
          </a:p>
          <a:p>
            <a:pPr lvl="2"/>
            <a:r>
              <a:rPr lang="ko-KR" altLang="en-US" dirty="0">
                <a:solidFill>
                  <a:srgbClr val="0000CC"/>
                </a:solidFill>
              </a:rPr>
              <a:t>물건 </a:t>
            </a:r>
            <a:r>
              <a:rPr lang="en-US" altLang="ko-KR" dirty="0">
                <a:solidFill>
                  <a:srgbClr val="0000CC"/>
                </a:solidFill>
              </a:rPr>
              <a:t>1, 2 </a:t>
            </a:r>
            <a:r>
              <a:rPr lang="ko-KR" altLang="en-US" dirty="0">
                <a:solidFill>
                  <a:srgbClr val="0000CC"/>
                </a:solidFill>
              </a:rPr>
              <a:t>둘 다</a:t>
            </a:r>
            <a:r>
              <a:rPr lang="ko-KR" altLang="en-US" dirty="0"/>
              <a:t>를 담을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13A9A7-2CC1-4D67-98FD-40537DE11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38D5AA0-B050-4199-BB22-447E58CE2451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1621" name="_x223423288" descr="EMB000004fc5eeb">
            <a:extLst>
              <a:ext uri="{FF2B5EF4-FFF2-40B4-BE49-F238E27FC236}">
                <a16:creationId xmlns:a16="http://schemas.microsoft.com/office/drawing/2014/main" id="{DF3FD7A1-643F-4347-B958-59E812AA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933793"/>
            <a:ext cx="151288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제목 1">
            <a:extLst>
              <a:ext uri="{FF2B5EF4-FFF2-40B4-BE49-F238E27FC236}">
                <a16:creationId xmlns:a16="http://schemas.microsoft.com/office/drawing/2014/main" id="{0DB77542-3E2B-4ABB-8DDB-B79D91A90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12643" name="내용 개체 틀 2">
            <a:extLst>
              <a:ext uri="{FF2B5EF4-FFF2-40B4-BE49-F238E27FC236}">
                <a16:creationId xmlns:a16="http://schemas.microsoft.com/office/drawing/2014/main" id="{01691A40-6C18-4EAD-B4DC-F2C0F9B95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200" dirty="0"/>
              <a:t>w = 10 (</a:t>
            </a:r>
            <a:r>
              <a:rPr lang="ko-KR" altLang="en-US" sz="2200" dirty="0">
                <a:solidFill>
                  <a:srgbClr val="0000CC"/>
                </a:solidFill>
              </a:rPr>
              <a:t>배낭의 용량이 </a:t>
            </a:r>
            <a:r>
              <a:rPr lang="en-US" altLang="ko-KR" sz="2200" dirty="0">
                <a:solidFill>
                  <a:srgbClr val="0000CC"/>
                </a:solidFill>
              </a:rPr>
              <a:t>10kg</a:t>
            </a:r>
            <a:r>
              <a:rPr lang="en-US" altLang="ko-KR" sz="2200" dirty="0"/>
              <a:t>)</a:t>
            </a:r>
            <a:r>
              <a:rPr lang="ko-KR" altLang="en-US" sz="2200" dirty="0"/>
              <a:t>일 때</a:t>
            </a:r>
            <a:r>
              <a:rPr lang="en-US" altLang="ko-KR" sz="2200" dirty="0"/>
              <a:t> </a:t>
            </a:r>
          </a:p>
          <a:p>
            <a:pPr lvl="1"/>
            <a:r>
              <a:rPr lang="ko-KR" altLang="en-US" dirty="0"/>
              <a:t>물건 </a:t>
            </a:r>
            <a:r>
              <a:rPr lang="en-US" altLang="ko-KR" dirty="0"/>
              <a:t>1, 2</a:t>
            </a:r>
            <a:r>
              <a:rPr lang="ko-KR" altLang="en-US" dirty="0"/>
              <a:t>를 배낭에 둘 다 담을 수 있다</a:t>
            </a:r>
            <a:r>
              <a:rPr lang="en-US" altLang="ko-KR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46704-E0E1-4450-B97D-830B07703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B64062A-C9BB-4924-AA22-46A67254EEF1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2645" name="_x223423288" descr="EMB000004fc5ef2">
            <a:extLst>
              <a:ext uri="{FF2B5EF4-FFF2-40B4-BE49-F238E27FC236}">
                <a16:creationId xmlns:a16="http://schemas.microsoft.com/office/drawing/2014/main" id="{8CFB503C-4787-47B4-BC45-E98206647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59" y="2636912"/>
            <a:ext cx="805049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_x202393392" descr="EMB000004fc5ef9">
            <a:extLst>
              <a:ext uri="{FF2B5EF4-FFF2-40B4-BE49-F238E27FC236}">
                <a16:creationId xmlns:a16="http://schemas.microsoft.com/office/drawing/2014/main" id="{EE60E005-FD9E-4E45-89AB-0CDFF55A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6090"/>
            <a:ext cx="8458200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7" name="제목 1">
            <a:extLst>
              <a:ext uri="{FF2B5EF4-FFF2-40B4-BE49-F238E27FC236}">
                <a16:creationId xmlns:a16="http://schemas.microsoft.com/office/drawing/2014/main" id="{087A712E-A8D2-4E49-AE4B-C30FAD8C3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113668" name="내용 개체 틀 2">
            <a:extLst>
              <a:ext uri="{FF2B5EF4-FFF2-40B4-BE49-F238E27FC236}">
                <a16:creationId xmlns:a16="http://schemas.microsoft.com/office/drawing/2014/main" id="{1883B8B8-8958-443F-B937-535676F5AC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최적해 </a:t>
            </a:r>
            <a:r>
              <a:rPr lang="en-US" altLang="ko-KR" dirty="0"/>
              <a:t>K[4, 10] 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B0F0"/>
                </a:solidFill>
              </a:rPr>
              <a:t>90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9F2EE-331D-45B7-8D89-6F7A3BB5EA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967A0EF-3A61-4E70-8320-1511D7BD195D}" type="slidenum">
              <a:rPr lang="en-US" altLang="ko-KR" sz="1200">
                <a:latin typeface="Tahoma" panose="020B0604030504040204" pitchFamily="34" charset="0"/>
              </a:rPr>
              <a:pPr/>
              <a:t>79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3670" name="_x223423928" descr="EMB000004fc5efe">
            <a:extLst>
              <a:ext uri="{FF2B5EF4-FFF2-40B4-BE49-F238E27FC236}">
                <a16:creationId xmlns:a16="http://schemas.microsoft.com/office/drawing/2014/main" id="{6D5AFCCA-1DAC-415A-A29A-6226255A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345240"/>
            <a:ext cx="3450754" cy="20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5B7CADB5-A0A1-4E2A-8C3D-76CB5CB21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쌍 최단 경로 문제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B65368B9-CBC9-439D-B93E-D6C53DD4B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플로이드</a:t>
            </a:r>
            <a:r>
              <a:rPr lang="en-US" altLang="ko-KR" dirty="0"/>
              <a:t>-</a:t>
            </a:r>
            <a:r>
              <a:rPr lang="ko-KR" altLang="en-US" dirty="0" err="1"/>
              <a:t>워샬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 algn="just"/>
            <a:r>
              <a:rPr lang="ko-KR" altLang="en-US" sz="1800" dirty="0"/>
              <a:t>간단히 </a:t>
            </a:r>
            <a:r>
              <a:rPr lang="ko-KR" altLang="en-US" sz="1800" dirty="0" err="1"/>
              <a:t>플로이드</a:t>
            </a:r>
            <a:r>
              <a:rPr lang="ko-KR" altLang="en-US" sz="1800" dirty="0"/>
              <a:t> 알고리즘으로 부르자</a:t>
            </a:r>
            <a:r>
              <a:rPr lang="en-US" altLang="ko-KR" sz="1800" dirty="0"/>
              <a:t>.</a:t>
            </a:r>
          </a:p>
          <a:p>
            <a:pPr lvl="1" algn="just"/>
            <a:r>
              <a:rPr lang="ko-KR" altLang="en-US" dirty="0" err="1"/>
              <a:t>플로이드</a:t>
            </a:r>
            <a:r>
              <a:rPr lang="ko-KR" altLang="en-US" dirty="0"/>
              <a:t> 알고리즘의 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알고리즘을 </a:t>
            </a:r>
            <a:r>
              <a:rPr lang="en-US" altLang="ko-KR" dirty="0"/>
              <a:t>n</a:t>
            </a:r>
            <a:r>
              <a:rPr lang="ko-KR" altLang="en-US" dirty="0"/>
              <a:t>번 사용할 때의 시간 복잡도와 동일</a:t>
            </a:r>
            <a:endParaRPr lang="en-US" altLang="ko-KR" dirty="0"/>
          </a:p>
          <a:p>
            <a:pPr lvl="1" algn="just"/>
            <a:r>
              <a:rPr lang="ko-KR" altLang="en-US" dirty="0" err="1"/>
              <a:t>플로이드</a:t>
            </a:r>
            <a:r>
              <a:rPr lang="ko-KR" altLang="en-US" dirty="0"/>
              <a:t> 알고리즘은 매우 간단하여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알고리즘보다 효율적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10BD82-62B6-4941-B9D7-7D9EC5F9B5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4529023-F7A5-494E-8B25-62D4CF50E553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제목 1">
            <a:extLst>
              <a:ext uri="{FF2B5EF4-FFF2-40B4-BE49-F238E27FC236}">
                <a16:creationId xmlns:a16="http://schemas.microsoft.com/office/drawing/2014/main" id="{E4C5BB42-EB2E-4B2D-979D-58E900C96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14691" name="내용 개체 틀 2">
            <a:extLst>
              <a:ext uri="{FF2B5EF4-FFF2-40B4-BE49-F238E27FC236}">
                <a16:creationId xmlns:a16="http://schemas.microsoft.com/office/drawing/2014/main" id="{BC3CEFC6-13BE-4BBE-841A-6581F53FC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/>
              <a:t>1</a:t>
            </a:r>
            <a:r>
              <a:rPr lang="ko-KR" altLang="en-US" dirty="0"/>
              <a:t>개의 부분 문제에 대한 해를 구할 때의 시간 복잡도</a:t>
            </a:r>
            <a:endParaRPr lang="en-US" altLang="ko-KR" dirty="0"/>
          </a:p>
          <a:p>
            <a:pPr lvl="1" algn="just"/>
            <a:r>
              <a:rPr lang="en-US" altLang="ko-KR" dirty="0"/>
              <a:t>line 5</a:t>
            </a:r>
            <a:r>
              <a:rPr lang="ko-KR" altLang="en-US" dirty="0"/>
              <a:t>에서의 무게를 </a:t>
            </a:r>
            <a:r>
              <a:rPr lang="en-US" altLang="ko-KR" dirty="0"/>
              <a:t>1</a:t>
            </a:r>
            <a:r>
              <a:rPr lang="ko-KR" altLang="en-US" dirty="0"/>
              <a:t>번 비교한 후 </a:t>
            </a:r>
            <a:r>
              <a:rPr lang="en-US" altLang="ko-KR" dirty="0"/>
              <a:t>line 6</a:t>
            </a:r>
            <a:r>
              <a:rPr lang="ko-KR" altLang="en-US" dirty="0"/>
              <a:t>에서는 </a:t>
            </a:r>
            <a:r>
              <a:rPr lang="en-US" altLang="ko-KR" dirty="0"/>
              <a:t>1</a:t>
            </a:r>
            <a:r>
              <a:rPr lang="ko-KR" altLang="en-US" dirty="0"/>
              <a:t>개의 부분 문제의 해를 참조하고</a:t>
            </a:r>
            <a:r>
              <a:rPr lang="en-US" altLang="ko-KR" dirty="0"/>
              <a:t>, line 8</a:t>
            </a:r>
            <a:r>
              <a:rPr lang="ko-KR" altLang="en-US" dirty="0"/>
              <a:t>에서는 </a:t>
            </a:r>
            <a:r>
              <a:rPr lang="en-US" altLang="ko-KR" dirty="0"/>
              <a:t>2</a:t>
            </a:r>
            <a:r>
              <a:rPr lang="ko-KR" altLang="en-US" dirty="0"/>
              <a:t>개의 해를 참조한 계산이므로 </a:t>
            </a:r>
            <a:r>
              <a:rPr lang="en-US" altLang="ko-KR" dirty="0">
                <a:solidFill>
                  <a:srgbClr val="00B0F0"/>
                </a:solidFill>
              </a:rPr>
              <a:t>O(1) </a:t>
            </a:r>
            <a:r>
              <a:rPr lang="ko-KR" altLang="en-US" dirty="0">
                <a:solidFill>
                  <a:srgbClr val="00B0F0"/>
                </a:solidFill>
              </a:rPr>
              <a:t>시간</a:t>
            </a:r>
            <a:endParaRPr lang="en-US" altLang="ko-KR" dirty="0">
              <a:solidFill>
                <a:srgbClr val="00B0F0"/>
              </a:solidFill>
            </a:endParaRPr>
          </a:p>
          <a:p>
            <a:pPr lvl="1" algn="just"/>
            <a:endParaRPr lang="en-US" altLang="ko-KR" dirty="0"/>
          </a:p>
          <a:p>
            <a:pPr algn="just"/>
            <a:r>
              <a:rPr lang="ko-KR" altLang="en-US" dirty="0"/>
              <a:t>부분 문제의 수는 배열 </a:t>
            </a:r>
            <a:r>
              <a:rPr lang="en-US" altLang="ko-KR" dirty="0"/>
              <a:t>K</a:t>
            </a:r>
            <a:r>
              <a:rPr lang="ko-KR" altLang="en-US" dirty="0"/>
              <a:t>의 원소 수인  </a:t>
            </a:r>
            <a:r>
              <a:rPr lang="en-US" altLang="ko-KR" dirty="0">
                <a:solidFill>
                  <a:srgbClr val="00B0F0"/>
                </a:solidFill>
              </a:rPr>
              <a:t>n </a:t>
            </a:r>
            <a:r>
              <a:rPr lang="en-US" altLang="ko-KR" dirty="0">
                <a:solidFill>
                  <a:srgbClr val="00B0F0"/>
                </a:solidFill>
                <a:latin typeface="+mn-ea"/>
                <a:ea typeface="+mn-ea"/>
              </a:rPr>
              <a:t>x</a:t>
            </a:r>
            <a:r>
              <a:rPr lang="en-US" altLang="ko-KR" dirty="0">
                <a:solidFill>
                  <a:srgbClr val="00B0F0"/>
                </a:solidFill>
              </a:rPr>
              <a:t> C</a:t>
            </a:r>
          </a:p>
          <a:p>
            <a:pPr lvl="1" algn="just"/>
            <a:r>
              <a:rPr lang="en-US" altLang="ko-KR" dirty="0"/>
              <a:t>C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배낭의 용량</a:t>
            </a:r>
            <a:endParaRPr lang="en-US" altLang="ko-KR" dirty="0"/>
          </a:p>
          <a:p>
            <a:pPr lvl="1" algn="just"/>
            <a:endParaRPr lang="en-US" altLang="ko-KR" dirty="0"/>
          </a:p>
          <a:p>
            <a:pPr algn="just"/>
            <a:r>
              <a:rPr lang="en-US" altLang="ko-KR" dirty="0"/>
              <a:t>Knapsack </a:t>
            </a:r>
            <a:r>
              <a:rPr lang="ko-KR" altLang="en-US" dirty="0"/>
              <a:t>알고리즘의 시간 복잡도</a:t>
            </a:r>
            <a:endParaRPr lang="en-US" altLang="ko-KR" dirty="0"/>
          </a:p>
          <a:p>
            <a:pPr lvl="1" algn="just"/>
            <a:r>
              <a:rPr lang="en-US" altLang="ko-KR" dirty="0"/>
              <a:t>O(1)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n</a:t>
            </a:r>
            <a:r>
              <a:rPr lang="en-US" altLang="ko-KR" dirty="0">
                <a:latin typeface="+mn-ea"/>
                <a:ea typeface="+mn-ea"/>
              </a:rPr>
              <a:t> x</a:t>
            </a:r>
            <a:r>
              <a:rPr lang="en-US" altLang="ko-KR" dirty="0"/>
              <a:t> C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36EF03-B8BE-4F74-9D9A-BD9C0D394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E8BD37-1F57-429A-97B8-9941602189EB}" type="slidenum">
              <a:rPr lang="en-US" altLang="ko-KR" sz="1200">
                <a:latin typeface="Tahoma" panose="020B0604030504040204" pitchFamily="34" charset="0"/>
              </a:rPr>
              <a:pPr/>
              <a:t>80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>
            <a:extLst>
              <a:ext uri="{FF2B5EF4-FFF2-40B4-BE49-F238E27FC236}">
                <a16:creationId xmlns:a16="http://schemas.microsoft.com/office/drawing/2014/main" id="{FB0D6138-AB00-4044-AC22-39B2217AF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115715" name="내용 개체 틀 2">
            <a:extLst>
              <a:ext uri="{FF2B5EF4-FFF2-40B4-BE49-F238E27FC236}">
                <a16:creationId xmlns:a16="http://schemas.microsoft.com/office/drawing/2014/main" id="{5E819BA8-FD4C-40FF-B6EB-F3ED019F45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ko-KR" altLang="en-US" dirty="0"/>
              <a:t>배낭 문제는 다양한 분야에서 의사 결정 과정에 활용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원자재의 버리는 부분을 최소화 시키기 위한 자르기</a:t>
            </a:r>
            <a:r>
              <a:rPr lang="en-US" altLang="ko-KR" dirty="0"/>
              <a:t>/</a:t>
            </a:r>
            <a:r>
              <a:rPr lang="ko-KR" altLang="en-US" dirty="0"/>
              <a:t>분할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금융 포트폴리오와 자산 투자의 선택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암호 생성 시스템 </a:t>
            </a:r>
            <a:r>
              <a:rPr lang="en-US" altLang="ko-KR" dirty="0"/>
              <a:t>(Merkle–Hellman Knapsack Cryptosystem) </a:t>
            </a:r>
            <a:r>
              <a:rPr lang="ko-KR" altLang="en-US" dirty="0"/>
              <a:t>등에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2495E-0745-42B5-BAD8-3E1292C3FA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04B8829-E2D3-464C-92DA-D2E442748175}" type="slidenum">
              <a:rPr lang="en-US" altLang="ko-KR" sz="1200">
                <a:latin typeface="Tahoma" panose="020B0604030504040204" pitchFamily="34" charset="0"/>
              </a:rPr>
              <a:pPr/>
              <a:t>81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8A701A-7059-4514-A4F4-26387EE97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84" y="261937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072F807-BE70-4A0F-9012-6121A2F0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2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>
            <a:extLst>
              <a:ext uri="{FF2B5EF4-FFF2-40B4-BE49-F238E27FC236}">
                <a16:creationId xmlns:a16="http://schemas.microsoft.com/office/drawing/2014/main" id="{DDE38AE6-A101-48D1-91C1-32752F09E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동전 거스름돈 문제</a:t>
            </a:r>
          </a:p>
        </p:txBody>
      </p:sp>
      <p:sp>
        <p:nvSpPr>
          <p:cNvPr id="116739" name="내용 개체 틀 2">
            <a:extLst>
              <a:ext uri="{FF2B5EF4-FFF2-40B4-BE49-F238E27FC236}">
                <a16:creationId xmlns:a16="http://schemas.microsoft.com/office/drawing/2014/main" id="{65B59139-DB2F-4A09-9638-0CB5B58ABF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대부분의 경우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알고리즘으로 해결되나</a:t>
            </a:r>
            <a:r>
              <a:rPr lang="en-US" altLang="ko-KR" dirty="0"/>
              <a:t>, </a:t>
            </a:r>
            <a:r>
              <a:rPr lang="ko-KR" altLang="en-US" dirty="0"/>
              <a:t>해결 못하는 경우도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DP</a:t>
            </a:r>
            <a:r>
              <a:rPr lang="ko-KR" altLang="en-US" dirty="0"/>
              <a:t> 알고리즘은 모든 동전 거스름돈 문제에 대하여 항상 최적해를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35A75-43C4-40E5-A6B1-D53FD6307F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8E3FA74-7ABB-43B0-B413-5E6FA6ABE671}" type="slidenum">
              <a:rPr lang="en-US" altLang="ko-KR" sz="1200">
                <a:latin typeface="Tahoma" panose="020B0604030504040204" pitchFamily="34" charset="0"/>
              </a:rPr>
              <a:pPr/>
              <a:t>82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6741" name="Picture 2">
            <a:extLst>
              <a:ext uri="{FF2B5EF4-FFF2-40B4-BE49-F238E27FC236}">
                <a16:creationId xmlns:a16="http://schemas.microsoft.com/office/drawing/2014/main" id="{8AE8E396-5602-4B89-A886-45F8C74E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631" y="3558253"/>
            <a:ext cx="2272482" cy="24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>
            <a:extLst>
              <a:ext uri="{FF2B5EF4-FFF2-40B4-BE49-F238E27FC236}">
                <a16:creationId xmlns:a16="http://schemas.microsoft.com/office/drawing/2014/main" id="{FAB34916-867D-4342-93FE-C542CDA7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</a:t>
            </a:r>
          </a:p>
        </p:txBody>
      </p:sp>
      <p:sp>
        <p:nvSpPr>
          <p:cNvPr id="117763" name="내용 개체 틀 2">
            <a:extLst>
              <a:ext uri="{FF2B5EF4-FFF2-40B4-BE49-F238E27FC236}">
                <a16:creationId xmlns:a16="http://schemas.microsoft.com/office/drawing/2014/main" id="{5435D40F-7BD7-483A-830E-51DC2E9076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문제에</a:t>
            </a:r>
            <a:r>
              <a:rPr lang="en-US" altLang="ko-KR" dirty="0"/>
              <a:t> </a:t>
            </a:r>
            <a:r>
              <a:rPr lang="ko-KR" altLang="en-US" dirty="0"/>
              <a:t>주어진 요소들</a:t>
            </a:r>
            <a:endParaRPr lang="en-US" altLang="ko-KR" dirty="0"/>
          </a:p>
          <a:p>
            <a:pPr lvl="1"/>
            <a:r>
              <a:rPr lang="ko-KR" altLang="en-US" dirty="0"/>
              <a:t>동전의 종류</a:t>
            </a:r>
            <a:r>
              <a:rPr lang="en-US" altLang="ko-KR" dirty="0"/>
              <a:t>, 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d</a:t>
            </a:r>
            <a:r>
              <a:rPr lang="en-US" altLang="ko-KR" baseline="-25000" dirty="0"/>
              <a:t>k</a:t>
            </a:r>
            <a:r>
              <a:rPr lang="en-US" altLang="ko-KR" dirty="0"/>
              <a:t>,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&gt; d</a:t>
            </a:r>
            <a:r>
              <a:rPr lang="en-US" altLang="ko-KR" baseline="-25000" dirty="0"/>
              <a:t>2</a:t>
            </a:r>
            <a:r>
              <a:rPr lang="en-US" altLang="ko-KR" dirty="0"/>
              <a:t>&gt; </a:t>
            </a:r>
            <a:r>
              <a:rPr lang="ko-KR" altLang="en-US" dirty="0"/>
              <a:t>⋯ </a:t>
            </a:r>
            <a:r>
              <a:rPr lang="en-US" altLang="ko-KR" dirty="0"/>
              <a:t>&gt; d</a:t>
            </a:r>
            <a:r>
              <a:rPr lang="en-US" altLang="ko-KR" baseline="-25000" dirty="0"/>
              <a:t>k</a:t>
            </a:r>
            <a:r>
              <a:rPr lang="en-US" altLang="ko-KR" dirty="0"/>
              <a:t>=1</a:t>
            </a:r>
          </a:p>
          <a:p>
            <a:pPr lvl="1"/>
            <a:r>
              <a:rPr lang="ko-KR" altLang="en-US" dirty="0"/>
              <a:t>거스름돈 </a:t>
            </a:r>
            <a:r>
              <a:rPr lang="en-US" altLang="ko-KR" dirty="0"/>
              <a:t>n</a:t>
            </a:r>
            <a:r>
              <a:rPr lang="ko-KR" altLang="en-US" dirty="0"/>
              <a:t>원</a:t>
            </a:r>
            <a:endParaRPr lang="en-US" altLang="ko-KR" sz="1800" dirty="0"/>
          </a:p>
          <a:p>
            <a:endParaRPr lang="en-US" altLang="ko-KR" dirty="0"/>
          </a:p>
          <a:p>
            <a:pPr marL="0" indent="0" algn="just">
              <a:buNone/>
            </a:pPr>
            <a:r>
              <a:rPr lang="ko-KR" altLang="en-US" dirty="0"/>
              <a:t>배낭 문제의 </a:t>
            </a:r>
            <a:r>
              <a:rPr lang="en-US" altLang="ko-KR" dirty="0"/>
              <a:t>DP</a:t>
            </a:r>
            <a:r>
              <a:rPr lang="ko-KR" altLang="en-US" dirty="0"/>
              <a:t> 알고리즘에서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B0F0"/>
                </a:solidFill>
              </a:rPr>
              <a:t>배낭의 용량을 </a:t>
            </a:r>
            <a:r>
              <a:rPr lang="en-US" altLang="ko-KR" dirty="0">
                <a:solidFill>
                  <a:srgbClr val="00B0F0"/>
                </a:solidFill>
              </a:rPr>
              <a:t>1kg</a:t>
            </a:r>
            <a:r>
              <a:rPr lang="ko-KR" altLang="en-US" dirty="0">
                <a:solidFill>
                  <a:srgbClr val="00B0F0"/>
                </a:solidFill>
              </a:rPr>
              <a:t>씩 증가시켜가며</a:t>
            </a:r>
            <a:r>
              <a:rPr lang="ko-KR" altLang="en-US" dirty="0"/>
              <a:t> 문제를 해결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>
                <a:solidFill>
                  <a:srgbClr val="00B0F0"/>
                </a:solidFill>
              </a:rPr>
              <a:t>원씩 증가시켜가며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ko-KR" altLang="en-US" dirty="0"/>
              <a:t>문제를 해결하자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거스름돈을 배낭의 용량과 같이 생각하자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39CE29-AC65-4898-833A-D6DFCF697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8C2A3B-75C6-41EB-8905-309582A787AD}" type="slidenum">
              <a:rPr lang="en-US" altLang="ko-KR" sz="1200">
                <a:latin typeface="Tahoma" panose="020B0604030504040204" pitchFamily="34" charset="0"/>
              </a:rPr>
              <a:pPr/>
              <a:t>83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47B3E1-0C8D-4041-B34E-F73851C5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9" y="3212976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>
            <a:extLst>
              <a:ext uri="{FF2B5EF4-FFF2-40B4-BE49-F238E27FC236}">
                <a16:creationId xmlns:a16="http://schemas.microsoft.com/office/drawing/2014/main" id="{E55BFDB9-D09E-4867-A65A-559183317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문제</a:t>
            </a:r>
          </a:p>
        </p:txBody>
      </p:sp>
      <p:sp>
        <p:nvSpPr>
          <p:cNvPr id="60419" name="내용 개체 틀 2">
            <a:extLst>
              <a:ext uri="{FF2B5EF4-FFF2-40B4-BE49-F238E27FC236}">
                <a16:creationId xmlns:a16="http://schemas.microsoft.com/office/drawing/2014/main" id="{05718CC8-5B17-49D1-AF6F-04750C0597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1</a:t>
            </a:r>
            <a:r>
              <a:rPr lang="ko-KR" altLang="en-US" dirty="0"/>
              <a:t>차원 배열 </a:t>
            </a:r>
            <a:r>
              <a:rPr lang="en-US" altLang="ko-KR" dirty="0"/>
              <a:t>C</a:t>
            </a:r>
          </a:p>
          <a:p>
            <a:pPr lvl="1">
              <a:defRPr/>
            </a:pPr>
            <a:r>
              <a:rPr lang="en-US" altLang="ko-KR" dirty="0"/>
              <a:t>C[1] = 1</a:t>
            </a:r>
            <a:r>
              <a:rPr lang="ko-KR" altLang="en-US" dirty="0"/>
              <a:t>원을 거슬러 받을 때 사용되는 최소의 동전 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C[2] = 2</a:t>
            </a:r>
            <a:r>
              <a:rPr lang="ko-KR" altLang="en-US" dirty="0"/>
              <a:t>원을 거슬러 받을 때 사용되는 최소의 동전 수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 ⋮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C[n] = n</a:t>
            </a:r>
            <a:r>
              <a:rPr lang="ko-KR" altLang="en-US" dirty="0"/>
              <a:t>원을 거슬러 받을 때 사용되는 최소의 동전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3807B-D6BC-4C1C-989B-B9CD38815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D5B0B56-FDD8-4778-AC01-9A6DA6FC8835}" type="slidenum">
              <a:rPr lang="en-US" altLang="ko-KR" sz="1200">
                <a:latin typeface="Tahoma" panose="020B0604030504040204" pitchFamily="34" charset="0"/>
              </a:rPr>
              <a:pPr/>
              <a:t>84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>
            <a:extLst>
              <a:ext uri="{FF2B5EF4-FFF2-40B4-BE49-F238E27FC236}">
                <a16:creationId xmlns:a16="http://schemas.microsoft.com/office/drawing/2014/main" id="{0ABB2329-B46C-4695-A7B6-F4DEE762D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C[j]</a:t>
            </a:r>
            <a:r>
              <a:rPr lang="ko-KR" altLang="en-US" sz="2800" dirty="0"/>
              <a:t>를 계산하는데 어떤 부분 문제가 필요할까</a:t>
            </a:r>
            <a:r>
              <a:rPr lang="en-US" altLang="ko-KR" sz="2800" dirty="0"/>
              <a:t>?</a:t>
            </a:r>
          </a:p>
        </p:txBody>
      </p:sp>
      <p:sp>
        <p:nvSpPr>
          <p:cNvPr id="119811" name="내용 개체 틀 2">
            <a:extLst>
              <a:ext uri="{FF2B5EF4-FFF2-40B4-BE49-F238E27FC236}">
                <a16:creationId xmlns:a16="http://schemas.microsoft.com/office/drawing/2014/main" id="{D875F5A7-95B3-4605-919A-2E0321727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68760"/>
            <a:ext cx="7772400" cy="5327303"/>
          </a:xfrm>
        </p:spPr>
        <p:txBody>
          <a:bodyPr>
            <a:normAutofit/>
          </a:bodyPr>
          <a:lstStyle/>
          <a:p>
            <a:pPr algn="just"/>
            <a:r>
              <a:rPr lang="en-US" altLang="ko-KR" sz="2000" dirty="0"/>
              <a:t>500</a:t>
            </a:r>
            <a:r>
              <a:rPr lang="ko-KR" altLang="en-US" sz="2000" dirty="0"/>
              <a:t>원 동전이 필요하면 </a:t>
            </a:r>
            <a:r>
              <a:rPr lang="en-US" altLang="ko-KR" sz="2000" dirty="0"/>
              <a:t>(j-500)</a:t>
            </a:r>
            <a:r>
              <a:rPr lang="ko-KR" altLang="en-US" sz="2000" dirty="0"/>
              <a:t>원의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C[j-500]</a:t>
            </a:r>
            <a:r>
              <a:rPr lang="ko-KR" altLang="en-US" sz="2000" dirty="0"/>
              <a:t>에다가 </a:t>
            </a:r>
            <a:r>
              <a:rPr lang="en-US" altLang="ko-KR" sz="2000" dirty="0"/>
              <a:t>500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1</a:t>
            </a:r>
            <a:r>
              <a:rPr lang="ko-KR" altLang="en-US" sz="2000" dirty="0"/>
              <a:t>개 추가</a:t>
            </a:r>
            <a:endParaRPr lang="en-US" altLang="ko-KR" sz="2000" dirty="0"/>
          </a:p>
          <a:p>
            <a:pPr algn="just"/>
            <a:r>
              <a:rPr lang="en-US" altLang="ko-KR" sz="2000" dirty="0"/>
              <a:t>100</a:t>
            </a:r>
            <a:r>
              <a:rPr lang="ko-KR" altLang="en-US" sz="2000" dirty="0"/>
              <a:t>원 동전이 필요하면 </a:t>
            </a:r>
            <a:r>
              <a:rPr lang="en-US" altLang="ko-KR" sz="2000" dirty="0"/>
              <a:t>(j-100)</a:t>
            </a:r>
            <a:r>
              <a:rPr lang="ko-KR" altLang="en-US" sz="2000" dirty="0"/>
              <a:t>원의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C[j-100]</a:t>
            </a:r>
            <a:r>
              <a:rPr lang="ko-KR" altLang="en-US" sz="2000" dirty="0"/>
              <a:t>에다가 </a:t>
            </a:r>
            <a:r>
              <a:rPr lang="en-US" altLang="ko-KR" sz="2000" dirty="0"/>
              <a:t>100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1</a:t>
            </a:r>
            <a:r>
              <a:rPr lang="ko-KR" altLang="en-US" sz="2000" dirty="0"/>
              <a:t>개 추가</a:t>
            </a:r>
            <a:endParaRPr lang="en-US" altLang="ko-KR" sz="2000" dirty="0"/>
          </a:p>
          <a:p>
            <a:pPr algn="just">
              <a:defRPr/>
            </a:pPr>
            <a:r>
              <a:rPr lang="en-US" altLang="ko-KR" sz="2000" dirty="0"/>
              <a:t>50</a:t>
            </a:r>
            <a:r>
              <a:rPr lang="ko-KR" altLang="en-US" sz="2000" dirty="0"/>
              <a:t>원 동전이 필요하면 </a:t>
            </a:r>
            <a:r>
              <a:rPr lang="en-US" altLang="ko-KR" sz="2000" dirty="0"/>
              <a:t>(j-50)</a:t>
            </a:r>
            <a:r>
              <a:rPr lang="ko-KR" altLang="en-US" sz="2000" dirty="0"/>
              <a:t>원의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C[j-50]</a:t>
            </a:r>
            <a:r>
              <a:rPr lang="ko-KR" altLang="en-US" sz="2000" dirty="0"/>
              <a:t>에다가 </a:t>
            </a:r>
            <a:r>
              <a:rPr lang="en-US" altLang="ko-KR" sz="2000" dirty="0"/>
              <a:t>50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1</a:t>
            </a:r>
            <a:r>
              <a:rPr lang="ko-KR" altLang="en-US" sz="2000" dirty="0"/>
              <a:t>개 추가</a:t>
            </a:r>
            <a:endParaRPr lang="en-US" altLang="ko-KR" sz="2000" dirty="0"/>
          </a:p>
          <a:p>
            <a:pPr algn="just">
              <a:defRPr/>
            </a:pPr>
            <a:r>
              <a:rPr lang="en-US" altLang="ko-KR" sz="2000" dirty="0"/>
              <a:t>10</a:t>
            </a:r>
            <a:r>
              <a:rPr lang="ko-KR" altLang="en-US" sz="2000" dirty="0"/>
              <a:t>원 동전이 필요하면 </a:t>
            </a:r>
            <a:r>
              <a:rPr lang="en-US" altLang="ko-KR" sz="2000" dirty="0"/>
              <a:t>(j-10)</a:t>
            </a:r>
            <a:r>
              <a:rPr lang="ko-KR" altLang="en-US" sz="2000" dirty="0"/>
              <a:t>원의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C[j-10]</a:t>
            </a:r>
            <a:r>
              <a:rPr lang="ko-KR" altLang="en-US" sz="2000" dirty="0"/>
              <a:t>에다가 </a:t>
            </a:r>
            <a:r>
              <a:rPr lang="en-US" altLang="ko-KR" sz="2000" dirty="0"/>
              <a:t>10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1</a:t>
            </a:r>
            <a:r>
              <a:rPr lang="ko-KR" altLang="en-US" sz="2000" dirty="0"/>
              <a:t>개 추가</a:t>
            </a:r>
            <a:endParaRPr lang="en-US" altLang="ko-KR" sz="2000" dirty="0"/>
          </a:p>
          <a:p>
            <a:pPr algn="just">
              <a:defRPr/>
            </a:pPr>
            <a:r>
              <a:rPr lang="en-US" altLang="ko-KR" sz="2000" dirty="0"/>
              <a:t>1</a:t>
            </a:r>
            <a:r>
              <a:rPr lang="ko-KR" altLang="en-US" sz="2000" dirty="0"/>
              <a:t>원 동전이 필요하면 </a:t>
            </a:r>
            <a:r>
              <a:rPr lang="en-US" altLang="ko-KR" sz="2000" dirty="0"/>
              <a:t>(j-1)</a:t>
            </a:r>
            <a:r>
              <a:rPr lang="ko-KR" altLang="en-US" sz="2000" dirty="0"/>
              <a:t>원의 해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C[j-1]</a:t>
            </a:r>
            <a:r>
              <a:rPr lang="ko-KR" altLang="en-US" sz="2000" dirty="0"/>
              <a:t>에다</a:t>
            </a:r>
            <a:r>
              <a:rPr lang="ko-KR" altLang="en-US" sz="2200" dirty="0"/>
              <a:t>가 </a:t>
            </a:r>
            <a:r>
              <a:rPr lang="en-US" altLang="ko-KR" sz="2200" dirty="0"/>
              <a:t>1</a:t>
            </a:r>
            <a:r>
              <a:rPr lang="ko-KR" altLang="en-US" sz="2200" dirty="0"/>
              <a:t>원 동전 </a:t>
            </a:r>
            <a:r>
              <a:rPr lang="en-US" altLang="ko-KR" sz="2200" dirty="0"/>
              <a:t>1</a:t>
            </a:r>
            <a:r>
              <a:rPr lang="ko-KR" altLang="en-US" sz="2200" dirty="0"/>
              <a:t>개 추가</a:t>
            </a:r>
            <a:endParaRPr lang="en-US" altLang="ko-KR" sz="2200" dirty="0"/>
          </a:p>
          <a:p>
            <a:pPr lvl="1"/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8E215-43E1-4DDA-A56D-ABDB5EA9F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B04B82A-E237-46C0-A56C-1D3CF960E8E6}" type="slidenum">
              <a:rPr lang="en-US" altLang="ko-KR" sz="1200">
                <a:latin typeface="Tahoma" panose="020B0604030504040204" pitchFamily="34" charset="0"/>
              </a:rPr>
              <a:pPr/>
              <a:t>85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427DBF-1B2E-4FEB-B205-F6054CF7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157" y="5530604"/>
            <a:ext cx="5351686" cy="710835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28B5A64E-E65D-4AD6-8273-89DF56B9FF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 err="1">
                <a:solidFill>
                  <a:srgbClr val="0000FF"/>
                </a:solidFill>
              </a:rPr>
              <a:t>DPCoinChange</a:t>
            </a:r>
            <a:endParaRPr lang="ko-KR" altLang="en-US" sz="2200" dirty="0">
              <a:solidFill>
                <a:srgbClr val="0000FF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200" dirty="0"/>
              <a:t>입력</a:t>
            </a:r>
            <a:r>
              <a:rPr lang="en-US" altLang="ko-KR" sz="2200" dirty="0"/>
              <a:t>: </a:t>
            </a:r>
            <a:r>
              <a:rPr lang="ko-KR" altLang="en-US" sz="2200" dirty="0"/>
              <a:t>거스름돈 </a:t>
            </a:r>
            <a:r>
              <a:rPr lang="en-US" altLang="ko-KR" sz="2200" dirty="0"/>
              <a:t>n</a:t>
            </a:r>
            <a:r>
              <a:rPr lang="ko-KR" altLang="en-US" sz="2200" dirty="0"/>
              <a:t>원</a:t>
            </a:r>
            <a:r>
              <a:rPr lang="en-US" altLang="ko-KR" sz="2200" dirty="0"/>
              <a:t>, k</a:t>
            </a:r>
            <a:r>
              <a:rPr lang="ko-KR" altLang="en-US" sz="2200" dirty="0"/>
              <a:t>개의 동전의 액면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d</a:t>
            </a:r>
            <a:r>
              <a:rPr lang="en-US" altLang="ko-KR" sz="2200" baseline="-25000" dirty="0"/>
              <a:t>1</a:t>
            </a:r>
            <a:r>
              <a:rPr lang="en-US" altLang="ko-KR" sz="2200" dirty="0"/>
              <a:t>&gt; d</a:t>
            </a:r>
            <a:r>
              <a:rPr lang="en-US" altLang="ko-KR" sz="2200" baseline="-25000" dirty="0"/>
              <a:t>2</a:t>
            </a:r>
            <a:r>
              <a:rPr lang="en-US" altLang="ko-KR" sz="2200" dirty="0"/>
              <a:t>&gt; </a:t>
            </a:r>
            <a:r>
              <a:rPr lang="ko-KR" altLang="en-US" sz="2200" dirty="0"/>
              <a:t>⋯ </a:t>
            </a:r>
            <a:r>
              <a:rPr lang="en-US" altLang="ko-KR" sz="2200" dirty="0"/>
              <a:t>&gt; </a:t>
            </a:r>
            <a:r>
              <a:rPr lang="en-US" altLang="ko-KR" sz="2200" dirty="0" err="1"/>
              <a:t>d</a:t>
            </a:r>
            <a:r>
              <a:rPr lang="en-US" altLang="ko-KR" sz="2200" baseline="-25000" dirty="0" err="1"/>
              <a:t>k</a:t>
            </a:r>
            <a:r>
              <a:rPr lang="en-US" altLang="ko-KR" sz="2200" dirty="0"/>
              <a:t>=1 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ko-KR" altLang="en-US" sz="2200" dirty="0"/>
              <a:t>출력</a:t>
            </a:r>
            <a:r>
              <a:rPr lang="en-US" altLang="ko-KR" sz="2200" dirty="0"/>
              <a:t>: C[n]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1.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 = 1 to n C[</a:t>
            </a:r>
            <a:r>
              <a:rPr lang="en-US" altLang="ko-KR" sz="2200" dirty="0" err="1"/>
              <a:t>i</a:t>
            </a:r>
            <a:r>
              <a:rPr lang="en-US" altLang="ko-KR" sz="2200" dirty="0"/>
              <a:t>]=</a:t>
            </a:r>
            <a:r>
              <a:rPr lang="ko-KR" altLang="en-US" sz="2200" dirty="0"/>
              <a:t>∞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2. C[0]=0</a:t>
            </a:r>
            <a:endParaRPr lang="ko-KR" altLang="en-US" sz="2200" dirty="0"/>
          </a:p>
          <a:p>
            <a:pPr marL="2419350" indent="-241935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3.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2200" dirty="0"/>
              <a:t> j = 1 to n </a:t>
            </a:r>
            <a:r>
              <a:rPr lang="en-US" altLang="ko-KR" sz="2200" dirty="0">
                <a:solidFill>
                  <a:srgbClr val="0000CC"/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j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원부터 증가하는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임시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거스름돈 액수</a:t>
            </a: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4.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 for</a:t>
            </a:r>
            <a:r>
              <a:rPr lang="en-US" altLang="ko-KR" sz="2200" dirty="0"/>
              <a:t> </a:t>
            </a:r>
            <a:r>
              <a:rPr lang="en-US" altLang="ko-KR" sz="2200" dirty="0" err="1"/>
              <a:t>i</a:t>
            </a:r>
            <a:r>
              <a:rPr lang="en-US" altLang="ko-KR" sz="2200" dirty="0"/>
              <a:t> = 1 to k </a:t>
            </a:r>
            <a:endParaRPr lang="ko-KR" altLang="en-US" sz="2200" dirty="0">
              <a:solidFill>
                <a:srgbClr val="00B050"/>
              </a:solidFill>
            </a:endParaRPr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5.            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200" dirty="0"/>
              <a:t> (d</a:t>
            </a:r>
            <a:r>
              <a:rPr lang="en-US" altLang="ko-KR" sz="2200" baseline="-25000" dirty="0"/>
              <a:t>i </a:t>
            </a:r>
            <a:r>
              <a:rPr lang="ko-KR" altLang="en-US" sz="2200" dirty="0"/>
              <a:t>≤ </a:t>
            </a:r>
            <a:r>
              <a:rPr lang="en-US" altLang="ko-KR" sz="2200" dirty="0"/>
              <a:t>j) and (C[j-d</a:t>
            </a:r>
            <a:r>
              <a:rPr lang="en-US" altLang="ko-KR" sz="2200" baseline="-25000" dirty="0"/>
              <a:t>i</a:t>
            </a:r>
            <a:r>
              <a:rPr lang="en-US" altLang="ko-KR" sz="2200" dirty="0"/>
              <a:t>]+1&lt;C[j])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6.                      C[j] = C[j-d</a:t>
            </a:r>
            <a:r>
              <a:rPr lang="en-US" altLang="ko-KR" sz="2200" baseline="-25000" dirty="0"/>
              <a:t>i</a:t>
            </a:r>
            <a:r>
              <a:rPr lang="en-US" altLang="ko-KR" sz="2200" dirty="0"/>
              <a:t>] + 1</a:t>
            </a:r>
            <a:endParaRPr lang="ko-KR" altLang="en-US" sz="2200" dirty="0"/>
          </a:p>
          <a:p>
            <a:pPr marL="0" indent="0" latinLnBrk="1">
              <a:buFont typeface="Wingdings" panose="05000000000000000000" pitchFamily="2" charset="2"/>
              <a:buNone/>
              <a:defRPr/>
            </a:pPr>
            <a:r>
              <a:rPr lang="en-US" altLang="ko-KR" sz="2200" dirty="0"/>
              <a:t>7.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200" dirty="0"/>
              <a:t> C[n]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D3503F-3448-42E7-9065-16BEB456F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3355843-9BE8-4915-8D83-B71F64E4C6E0}" type="slidenum">
              <a:rPr lang="en-US" altLang="ko-KR" sz="1200">
                <a:latin typeface="Tahoma" panose="020B0604030504040204" pitchFamily="34" charset="0"/>
              </a:rPr>
              <a:pPr/>
              <a:t>86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EA5E45-07DC-4AA4-A0BD-FDF1A793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8864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>
            <a:extLst>
              <a:ext uri="{FF2B5EF4-FFF2-40B4-BE49-F238E27FC236}">
                <a16:creationId xmlns:a16="http://schemas.microsoft.com/office/drawing/2014/main" id="{B241DD41-176F-4DCF-9AC1-2E4BDE370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DPCoinChange </a:t>
            </a:r>
            <a:r>
              <a:rPr lang="ko-KR" altLang="en-US"/>
              <a:t>알고리즘 수행 과정</a:t>
            </a:r>
          </a:p>
        </p:txBody>
      </p:sp>
      <p:sp>
        <p:nvSpPr>
          <p:cNvPr id="123907" name="내용 개체 틀 2">
            <a:extLst>
              <a:ext uri="{FF2B5EF4-FFF2-40B4-BE49-F238E27FC236}">
                <a16:creationId xmlns:a16="http://schemas.microsoft.com/office/drawing/2014/main" id="{C89EFB3B-7579-47D0-AFC0-BBCC5F189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4784"/>
            <a:ext cx="7772400" cy="5111279"/>
          </a:xfrm>
        </p:spPr>
        <p:txBody>
          <a:bodyPr/>
          <a:lstStyle/>
          <a:p>
            <a:r>
              <a:rPr lang="en-US" altLang="ko-KR" dirty="0"/>
              <a:t>d</a:t>
            </a:r>
            <a:r>
              <a:rPr lang="en-US" altLang="ko-KR" baseline="-25000" dirty="0"/>
              <a:t>1</a:t>
            </a:r>
            <a:r>
              <a:rPr lang="en-US" altLang="ko-KR" dirty="0"/>
              <a:t>=16, d</a:t>
            </a:r>
            <a:r>
              <a:rPr lang="en-US" altLang="ko-KR" baseline="-25000" dirty="0"/>
              <a:t>2</a:t>
            </a:r>
            <a:r>
              <a:rPr lang="en-US" altLang="ko-KR" dirty="0"/>
              <a:t>=10, d</a:t>
            </a:r>
            <a:r>
              <a:rPr lang="en-US" altLang="ko-KR" baseline="-25000" dirty="0"/>
              <a:t>3</a:t>
            </a:r>
            <a:r>
              <a:rPr lang="en-US" altLang="ko-KR" dirty="0"/>
              <a:t>=5, d</a:t>
            </a:r>
            <a:r>
              <a:rPr lang="en-US" altLang="ko-KR" baseline="-25000" dirty="0"/>
              <a:t>4</a:t>
            </a:r>
            <a:r>
              <a:rPr lang="en-US" altLang="ko-KR" dirty="0"/>
              <a:t>=1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거스름돈 </a:t>
            </a:r>
            <a:r>
              <a:rPr lang="en-US" altLang="ko-KR" dirty="0">
                <a:highlight>
                  <a:srgbClr val="FFFF00"/>
                </a:highlight>
              </a:rPr>
              <a:t>n=20</a:t>
            </a:r>
            <a:r>
              <a:rPr lang="ko-KR" altLang="en-US" dirty="0"/>
              <a:t>일 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602773-7DD2-4B6E-B822-19E60D8C0D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BA3545A-B4AA-4B07-8606-35C49A122C7F}" type="slidenum">
              <a:rPr lang="en-US" altLang="ko-KR" sz="1200">
                <a:latin typeface="Tahoma" panose="020B0604030504040204" pitchFamily="34" charset="0"/>
              </a:rPr>
              <a:pPr/>
              <a:t>87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3909" name="_x223421688" descr="EMB000004fc5f2a">
            <a:extLst>
              <a:ext uri="{FF2B5EF4-FFF2-40B4-BE49-F238E27FC236}">
                <a16:creationId xmlns:a16="http://schemas.microsoft.com/office/drawing/2014/main" id="{68ED3C6E-0F9E-494C-ABAC-E28A3F3B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60666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제목 1">
            <a:extLst>
              <a:ext uri="{FF2B5EF4-FFF2-40B4-BE49-F238E27FC236}">
                <a16:creationId xmlns:a16="http://schemas.microsoft.com/office/drawing/2014/main" id="{4F433393-BA72-4566-9B9A-259246A12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24931" name="내용 개체 틀 2">
            <a:extLst>
              <a:ext uri="{FF2B5EF4-FFF2-40B4-BE49-F238E27FC236}">
                <a16:creationId xmlns:a16="http://schemas.microsoft.com/office/drawing/2014/main" id="{C9DAA943-3063-4D26-A4EA-5C1FBF29B5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 1~2: </a:t>
            </a:r>
            <a:r>
              <a:rPr lang="ko-KR" altLang="en-US" dirty="0"/>
              <a:t>배열 </a:t>
            </a:r>
            <a:r>
              <a:rPr lang="en-US" altLang="ko-KR" dirty="0"/>
              <a:t>C</a:t>
            </a:r>
            <a:r>
              <a:rPr lang="ko-KR" altLang="en-US" dirty="0"/>
              <a:t>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9EE78-3CCC-4AB8-86FF-281928FCF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22CE8E5-A4B1-4A5A-9CFC-B33FDFC08D71}" type="slidenum">
              <a:rPr lang="en-US" altLang="ko-KR" sz="1200">
                <a:latin typeface="Tahoma" panose="020B0604030504040204" pitchFamily="34" charset="0"/>
              </a:rPr>
              <a:pPr/>
              <a:t>88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4297D4-718C-4EFB-A6A6-8429FC01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50" y="2132856"/>
            <a:ext cx="6696099" cy="767506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>
            <a:extLst>
              <a:ext uri="{FF2B5EF4-FFF2-40B4-BE49-F238E27FC236}">
                <a16:creationId xmlns:a16="http://schemas.microsoft.com/office/drawing/2014/main" id="{A9F4D5E9-F208-44E7-B85E-CC084D64A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1</a:t>
            </a:r>
            <a:r>
              <a:rPr lang="ko-KR" altLang="en-US" dirty="0"/>
              <a:t>원</a:t>
            </a:r>
            <a:r>
              <a:rPr lang="ko-KR" altLang="en-US" dirty="0">
                <a:sym typeface="Symbol" panose="05050102010706020507" pitchFamily="18" charset="2"/>
              </a:rPr>
              <a:t></a:t>
            </a:r>
            <a:r>
              <a:rPr lang="en-US" altLang="ko-KR" dirty="0"/>
              <a:t>4</a:t>
            </a:r>
            <a:r>
              <a:rPr lang="ko-KR" altLang="en-US" dirty="0"/>
              <a:t>원까지</a:t>
            </a:r>
            <a:endParaRPr lang="en-US" altLang="ko-KR" dirty="0"/>
          </a:p>
        </p:txBody>
      </p:sp>
      <p:sp>
        <p:nvSpPr>
          <p:cNvPr id="125955" name="내용 개체 틀 2">
            <a:extLst>
              <a:ext uri="{FF2B5EF4-FFF2-40B4-BE49-F238E27FC236}">
                <a16:creationId xmlns:a16="http://schemas.microsoft.com/office/drawing/2014/main" id="{8B2D8AD7-FB0F-42C3-B2C2-7E98D2C8A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C[1]</a:t>
            </a:r>
            <a:r>
              <a:rPr lang="ko-KR" altLang="en-US" sz="2000" dirty="0"/>
              <a:t> </a:t>
            </a:r>
            <a:r>
              <a:rPr lang="en-US" altLang="ko-KR" sz="2000" dirty="0"/>
              <a:t>= C[j-1]+1 = C[1-1]+1 = C[0]+1 = 0+1 = 1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pl-PL" altLang="ko-KR" sz="2000" dirty="0"/>
              <a:t>C[2] = C[j-1]+1 = C[2-1]+1 = C[1]+1 = 1+1 = 2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pl-PL" altLang="ko-KR" sz="2000" dirty="0"/>
              <a:t>C[3] = C[j-1]+1 = C[3-1]+1 = C[2]+1 = 2+1 = 3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pl-PL" altLang="ko-KR" sz="2000" dirty="0"/>
              <a:t>C[4] = C[j-1]+1 = C[4-1]+1 = C[3]+1 = 3+1 = 4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3AF9CF-F884-4A87-8285-2C2D7C6E7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E8A5FED-E0E9-487F-A705-4FD4561FE266}" type="slidenum">
              <a:rPr lang="en-US" altLang="ko-KR" sz="1200">
                <a:latin typeface="Tahoma" panose="020B0604030504040204" pitchFamily="34" charset="0"/>
              </a:rPr>
              <a:pPr/>
              <a:t>89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D6EE11-4DCF-4EFD-B66D-8699838B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52" y="1655763"/>
            <a:ext cx="5524500" cy="838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DD6E017-44B8-4DC9-AED0-A55C499E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52" y="2991967"/>
            <a:ext cx="6200775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347845-74B2-4014-B4E9-C4395BDA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385" y="4360392"/>
            <a:ext cx="6905625" cy="714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677048-8EBC-488C-8DA9-B30DE4ADA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413" y="5559190"/>
            <a:ext cx="72390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F8B89D0A-44CA-417E-BACA-71436385B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AEECE51C-B681-44AD-8FC0-AE8A94A114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작은 그래프에서 부분 문제들을 찾아보자</a:t>
            </a:r>
            <a:r>
              <a:rPr lang="en-US" altLang="ko-KR" dirty="0"/>
              <a:t>.</a:t>
            </a:r>
          </a:p>
          <a:p>
            <a:pPr lvl="1" algn="just">
              <a:defRPr/>
            </a:pPr>
            <a:r>
              <a:rPr lang="en-US" altLang="ko-KR" sz="2000" dirty="0"/>
              <a:t>3</a:t>
            </a:r>
            <a:r>
              <a:rPr lang="ko-KR" altLang="en-US" sz="2000" dirty="0"/>
              <a:t>개의 점이 있는 경우</a:t>
            </a:r>
            <a:r>
              <a:rPr lang="en-US" altLang="ko-KR" sz="2000" dirty="0"/>
              <a:t>, a</a:t>
            </a:r>
            <a:r>
              <a:rPr lang="ko-KR" altLang="en-US" sz="2000" dirty="0"/>
              <a:t>에서 </a:t>
            </a:r>
            <a:r>
              <a:rPr lang="en-US" altLang="ko-KR" sz="2000" dirty="0"/>
              <a:t>c</a:t>
            </a:r>
            <a:r>
              <a:rPr lang="ko-KR" altLang="en-US" sz="2000" dirty="0"/>
              <a:t>까지의 최단 경로를 찾으려면 </a:t>
            </a:r>
            <a:r>
              <a:rPr lang="en-US" altLang="ko-KR" sz="2000" dirty="0"/>
              <a:t>2</a:t>
            </a:r>
            <a:r>
              <a:rPr lang="ko-KR" altLang="en-US" sz="2000" dirty="0"/>
              <a:t>가지 경로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a</a:t>
            </a:r>
            <a:r>
              <a:rPr lang="ko-KR" altLang="en-US" sz="2000" dirty="0"/>
              <a:t>에서 </a:t>
            </a:r>
            <a:r>
              <a:rPr lang="en-US" altLang="ko-KR" sz="2000" dirty="0"/>
              <a:t>c</a:t>
            </a:r>
            <a:r>
              <a:rPr lang="ko-KR" altLang="en-US" sz="2000" dirty="0"/>
              <a:t>로 직접 가는 경로와 점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ko-KR" altLang="en-US" sz="2000" dirty="0">
                <a:solidFill>
                  <a:srgbClr val="00B0F0"/>
                </a:solidFill>
              </a:rPr>
              <a:t>경유하는 경로</a:t>
            </a:r>
            <a:r>
              <a:rPr lang="ko-KR" altLang="en-US" sz="2000" dirty="0"/>
              <a:t> 중에서 짧은 것을 선택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경유 가능한 점이 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점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/>
              <a:t>점 </a:t>
            </a:r>
            <a:r>
              <a:rPr lang="en-US" altLang="ko-KR" dirty="0"/>
              <a:t>1, 2, 3</a:t>
            </a:r>
            <a:r>
              <a:rPr lang="ko-KR" altLang="en-US" dirty="0"/>
              <a:t>인 경우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 …</a:t>
            </a:r>
          </a:p>
          <a:p>
            <a:pPr lvl="1">
              <a:defRPr/>
            </a:pPr>
            <a:r>
              <a:rPr lang="ko-KR" altLang="en-US" dirty="0"/>
              <a:t>점 </a:t>
            </a:r>
            <a:r>
              <a:rPr lang="en-US" altLang="ko-KR" dirty="0"/>
              <a:t>1, 2, …, n, </a:t>
            </a:r>
            <a:r>
              <a:rPr lang="ko-KR" altLang="en-US" dirty="0"/>
              <a:t>즉 모든 점을 경유 가능한 점들로 고려하면서</a:t>
            </a:r>
            <a:r>
              <a:rPr lang="en-US" altLang="ko-KR" dirty="0"/>
              <a:t>, </a:t>
            </a:r>
            <a:r>
              <a:rPr lang="ko-KR" altLang="en-US" dirty="0"/>
              <a:t>모든 쌍의 최단 경로의 거리를 계산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7E04B-6CF6-4A95-9BC5-533945C4C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063C1D0-2B27-4A02-AE5C-766CFC3D6091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216AE-55E4-4480-AF7B-85C0112D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28600"/>
            <a:ext cx="495300" cy="76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0F3CF19-30E4-4240-941D-8778C44B8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2492896"/>
            <a:ext cx="2085968" cy="100811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>
            <a:extLst>
              <a:ext uri="{FF2B5EF4-FFF2-40B4-BE49-F238E27FC236}">
                <a16:creationId xmlns:a16="http://schemas.microsoft.com/office/drawing/2014/main" id="{ED75B42A-795B-4E51-877B-17F8718A3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5</a:t>
            </a:r>
            <a:r>
              <a:rPr lang="ko-KR" altLang="en-US" dirty="0"/>
              <a:t>원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3DC97-4EB9-4E9D-B1DB-862FD51C9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E326AB2-2437-4CC0-8ABD-79F21E8C6024}" type="slidenum">
              <a:rPr lang="en-US" altLang="ko-KR" sz="1200">
                <a:latin typeface="Tahoma" panose="020B0604030504040204" pitchFamily="34" charset="0"/>
              </a:rPr>
              <a:pPr/>
              <a:t>90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A8B362-1003-4AAA-9298-5BC4E6E1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22" y="2253866"/>
            <a:ext cx="4181475" cy="79057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60223A1-338B-4553-8E6C-60CCD5EC0982}"/>
              </a:ext>
            </a:extLst>
          </p:cNvPr>
          <p:cNvSpPr/>
          <p:nvPr/>
        </p:nvSpPr>
        <p:spPr bwMode="auto">
          <a:xfrm>
            <a:off x="5481464" y="4293096"/>
            <a:ext cx="432048" cy="28803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2EFE3E-2167-4B34-85EB-28FF79BB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426257"/>
            <a:ext cx="781050" cy="771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F2921-0F4F-4738-8011-EC442476D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3218568"/>
            <a:ext cx="578300" cy="5442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FCFCA5-4745-483F-A9B7-A0596A8C32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0" y="3124675"/>
            <a:ext cx="2362200" cy="638175"/>
          </a:xfrm>
          <a:prstGeom prst="rect">
            <a:avLst/>
          </a:prstGeom>
        </p:spPr>
      </p:pic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1A3E80A-4A5C-4703-AB02-618E8A01B64A}"/>
              </a:ext>
            </a:extLst>
          </p:cNvPr>
          <p:cNvSpPr/>
          <p:nvPr/>
        </p:nvSpPr>
        <p:spPr bwMode="auto">
          <a:xfrm>
            <a:off x="4425390" y="2972985"/>
            <a:ext cx="591127" cy="369464"/>
          </a:xfrm>
          <a:custGeom>
            <a:avLst/>
            <a:gdLst>
              <a:gd name="connsiteX0" fmla="*/ 0 w 591127"/>
              <a:gd name="connsiteY0" fmla="*/ 0 h 369464"/>
              <a:gd name="connsiteX1" fmla="*/ 341745 w 591127"/>
              <a:gd name="connsiteY1" fmla="*/ 369455 h 369464"/>
              <a:gd name="connsiteX2" fmla="*/ 591127 w 591127"/>
              <a:gd name="connsiteY2" fmla="*/ 9237 h 36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1127" h="369464">
                <a:moveTo>
                  <a:pt x="0" y="0"/>
                </a:moveTo>
                <a:cubicBezTo>
                  <a:pt x="121612" y="183958"/>
                  <a:pt x="243224" y="367916"/>
                  <a:pt x="341745" y="369455"/>
                </a:cubicBezTo>
                <a:cubicBezTo>
                  <a:pt x="440266" y="370994"/>
                  <a:pt x="515696" y="190115"/>
                  <a:pt x="591127" y="9237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3B34D97-BFA4-4404-A37F-35B481090564}"/>
              </a:ext>
            </a:extLst>
          </p:cNvPr>
          <p:cNvSpPr/>
          <p:nvPr/>
        </p:nvSpPr>
        <p:spPr bwMode="auto">
          <a:xfrm>
            <a:off x="2023935" y="1762995"/>
            <a:ext cx="2854037" cy="526499"/>
          </a:xfrm>
          <a:custGeom>
            <a:avLst/>
            <a:gdLst>
              <a:gd name="connsiteX0" fmla="*/ 0 w 2854037"/>
              <a:gd name="connsiteY0" fmla="*/ 526499 h 526499"/>
              <a:gd name="connsiteX1" fmla="*/ 1560946 w 2854037"/>
              <a:gd name="connsiteY1" fmla="*/ 27 h 526499"/>
              <a:gd name="connsiteX2" fmla="*/ 2854037 w 2854037"/>
              <a:gd name="connsiteY2" fmla="*/ 508027 h 52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4037" h="526499">
                <a:moveTo>
                  <a:pt x="0" y="526499"/>
                </a:moveTo>
                <a:cubicBezTo>
                  <a:pt x="542636" y="264802"/>
                  <a:pt x="1085273" y="3106"/>
                  <a:pt x="1560946" y="27"/>
                </a:cubicBezTo>
                <a:cubicBezTo>
                  <a:pt x="2036619" y="-3052"/>
                  <a:pt x="2445328" y="252487"/>
                  <a:pt x="2854037" y="508027"/>
                </a:cubicBezTo>
              </a:path>
            </a:pathLst>
          </a:custGeom>
          <a:noFill/>
          <a:ln w="17526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4FD4C5-3612-402B-8858-FEC340D7797E}"/>
              </a:ext>
            </a:extLst>
          </p:cNvPr>
          <p:cNvSpPr txBox="1"/>
          <p:nvPr/>
        </p:nvSpPr>
        <p:spPr>
          <a:xfrm>
            <a:off x="4266029" y="1494659"/>
            <a:ext cx="1035540" cy="416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FC867-A17B-4019-A877-7D122AF61615}"/>
              </a:ext>
            </a:extLst>
          </p:cNvPr>
          <p:cNvSpPr txBox="1"/>
          <p:nvPr/>
        </p:nvSpPr>
        <p:spPr>
          <a:xfrm>
            <a:off x="6331400" y="3218568"/>
            <a:ext cx="9663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5E98766-33AE-4315-A382-D604DC0A8E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914" y="4867596"/>
            <a:ext cx="4229100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>
            <a:extLst>
              <a:ext uri="{FF2B5EF4-FFF2-40B4-BE49-F238E27FC236}">
                <a16:creationId xmlns:a16="http://schemas.microsoft.com/office/drawing/2014/main" id="{6FE615C1-A702-4F35-B3A5-360CCF2F7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6, 7, 8, 9</a:t>
            </a:r>
            <a:r>
              <a:rPr lang="ko-KR" altLang="en-US" dirty="0"/>
              <a:t>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71C30F-081F-4C53-84D2-CF73A4901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5CD14C4-EAF3-443B-9D00-3FDE1C93E2D8}" type="slidenum">
              <a:rPr lang="en-US" altLang="ko-KR" sz="1200">
                <a:latin typeface="Tahoma" panose="020B0604030504040204" pitchFamily="34" charset="0"/>
              </a:rPr>
              <a:pPr/>
              <a:t>91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9028" name="_x224318704" descr="EMB000004fc5f52">
            <a:extLst>
              <a:ext uri="{FF2B5EF4-FFF2-40B4-BE49-F238E27FC236}">
                <a16:creationId xmlns:a16="http://schemas.microsoft.com/office/drawing/2014/main" id="{D0B65896-2663-4449-B7DD-6CCF4DCF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62" y="1124744"/>
            <a:ext cx="2981325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3A4C28-DF35-4843-BA14-B66EC842381E}"/>
              </a:ext>
            </a:extLst>
          </p:cNvPr>
          <p:cNvSpPr txBox="1"/>
          <p:nvPr/>
        </p:nvSpPr>
        <p:spPr>
          <a:xfrm>
            <a:off x="2495816" y="1124744"/>
            <a:ext cx="96637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CD2DD-21CD-4C90-87E9-9E31F46ED290}"/>
              </a:ext>
            </a:extLst>
          </p:cNvPr>
          <p:cNvSpPr txBox="1"/>
          <p:nvPr/>
        </p:nvSpPr>
        <p:spPr>
          <a:xfrm>
            <a:off x="2998288" y="1897886"/>
            <a:ext cx="96637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3A880-8B7E-4A08-9409-2FD9C3D41A75}"/>
              </a:ext>
            </a:extLst>
          </p:cNvPr>
          <p:cNvSpPr txBox="1"/>
          <p:nvPr/>
        </p:nvSpPr>
        <p:spPr>
          <a:xfrm>
            <a:off x="3605629" y="2629298"/>
            <a:ext cx="96637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EAF66-EAE6-4E47-ACD2-BED4DCDEF538}"/>
              </a:ext>
            </a:extLst>
          </p:cNvPr>
          <p:cNvSpPr txBox="1"/>
          <p:nvPr/>
        </p:nvSpPr>
        <p:spPr>
          <a:xfrm>
            <a:off x="4083165" y="3360710"/>
            <a:ext cx="96637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70B9F4-CBA4-46E0-BC20-F9CD4D2B5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87" y="3994115"/>
            <a:ext cx="51244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>
            <a:extLst>
              <a:ext uri="{FF2B5EF4-FFF2-40B4-BE49-F238E27FC236}">
                <a16:creationId xmlns:a16="http://schemas.microsoft.com/office/drawing/2014/main" id="{9774633A-0408-4FC7-BAB7-9583C18F5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10</a:t>
            </a:r>
            <a:r>
              <a:rPr lang="ko-KR" altLang="en-US" dirty="0"/>
              <a:t>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A43B4-9616-48E1-8B90-32969B856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66A4EF-E629-416A-A69B-9F627ED69BD4}" type="slidenum">
              <a:rPr lang="en-US" altLang="ko-KR" sz="1200">
                <a:latin typeface="Tahoma" panose="020B0604030504040204" pitchFamily="34" charset="0"/>
              </a:rPr>
              <a:pPr/>
              <a:t>92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_x223421608" descr="EMB000004fc5f67">
            <a:extLst>
              <a:ext uri="{FF2B5EF4-FFF2-40B4-BE49-F238E27FC236}">
                <a16:creationId xmlns:a16="http://schemas.microsoft.com/office/drawing/2014/main" id="{ED83418D-FAF4-41B4-AC97-65FF82D9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98" y="1409146"/>
            <a:ext cx="38004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FE7486B-38AF-421B-80AF-5382E0AD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23" y="2491267"/>
            <a:ext cx="6934200" cy="1047750"/>
          </a:xfrm>
          <a:prstGeom prst="rect">
            <a:avLst/>
          </a:prstGeom>
        </p:spPr>
      </p:pic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7943648F-F617-4657-B208-A0D6679DEE14}"/>
              </a:ext>
            </a:extLst>
          </p:cNvPr>
          <p:cNvSpPr/>
          <p:nvPr/>
        </p:nvSpPr>
        <p:spPr bwMode="auto">
          <a:xfrm>
            <a:off x="1607127" y="3445164"/>
            <a:ext cx="5735782" cy="1841917"/>
          </a:xfrm>
          <a:custGeom>
            <a:avLst/>
            <a:gdLst>
              <a:gd name="connsiteX0" fmla="*/ 0 w 5735782"/>
              <a:gd name="connsiteY0" fmla="*/ 9236 h 1841917"/>
              <a:gd name="connsiteX1" fmla="*/ 1025237 w 5735782"/>
              <a:gd name="connsiteY1" fmla="*/ 1496291 h 1841917"/>
              <a:gd name="connsiteX2" fmla="*/ 4110182 w 5735782"/>
              <a:gd name="connsiteY2" fmla="*/ 1727200 h 1841917"/>
              <a:gd name="connsiteX3" fmla="*/ 5735782 w 5735782"/>
              <a:gd name="connsiteY3" fmla="*/ 0 h 184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5782" h="1841917">
                <a:moveTo>
                  <a:pt x="0" y="9236"/>
                </a:moveTo>
                <a:cubicBezTo>
                  <a:pt x="170103" y="609600"/>
                  <a:pt x="340207" y="1209964"/>
                  <a:pt x="1025237" y="1496291"/>
                </a:cubicBezTo>
                <a:cubicBezTo>
                  <a:pt x="1710267" y="1782618"/>
                  <a:pt x="3325091" y="1976582"/>
                  <a:pt x="4110182" y="1727200"/>
                </a:cubicBezTo>
                <a:cubicBezTo>
                  <a:pt x="4895273" y="1477818"/>
                  <a:pt x="5315527" y="738909"/>
                  <a:pt x="5735782" y="0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7468FE1-FC54-403F-8234-53CE2D54F910}"/>
              </a:ext>
            </a:extLst>
          </p:cNvPr>
          <p:cNvSpPr/>
          <p:nvPr/>
        </p:nvSpPr>
        <p:spPr bwMode="auto">
          <a:xfrm>
            <a:off x="4479636" y="3426691"/>
            <a:ext cx="2641600" cy="831343"/>
          </a:xfrm>
          <a:custGeom>
            <a:avLst/>
            <a:gdLst>
              <a:gd name="connsiteX0" fmla="*/ 0 w 2641600"/>
              <a:gd name="connsiteY0" fmla="*/ 0 h 831343"/>
              <a:gd name="connsiteX1" fmla="*/ 1043709 w 2641600"/>
              <a:gd name="connsiteY1" fmla="*/ 831273 h 831343"/>
              <a:gd name="connsiteX2" fmla="*/ 2641600 w 2641600"/>
              <a:gd name="connsiteY2" fmla="*/ 36945 h 83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1600" h="831343">
                <a:moveTo>
                  <a:pt x="0" y="0"/>
                </a:moveTo>
                <a:cubicBezTo>
                  <a:pt x="301721" y="412558"/>
                  <a:pt x="603442" y="825116"/>
                  <a:pt x="1043709" y="831273"/>
                </a:cubicBezTo>
                <a:cubicBezTo>
                  <a:pt x="1483976" y="837431"/>
                  <a:pt x="2062788" y="437188"/>
                  <a:pt x="2641600" y="36945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FA16558-6109-4B5D-BA24-0963C0E0BDD6}"/>
              </a:ext>
            </a:extLst>
          </p:cNvPr>
          <p:cNvSpPr/>
          <p:nvPr/>
        </p:nvSpPr>
        <p:spPr bwMode="auto">
          <a:xfrm>
            <a:off x="6733309" y="1911835"/>
            <a:ext cx="618836" cy="637401"/>
          </a:xfrm>
          <a:custGeom>
            <a:avLst/>
            <a:gdLst>
              <a:gd name="connsiteX0" fmla="*/ 0 w 618836"/>
              <a:gd name="connsiteY0" fmla="*/ 600456 h 637401"/>
              <a:gd name="connsiteX1" fmla="*/ 286327 w 618836"/>
              <a:gd name="connsiteY1" fmla="*/ 92 h 637401"/>
              <a:gd name="connsiteX2" fmla="*/ 618836 w 618836"/>
              <a:gd name="connsiteY2" fmla="*/ 637401 h 63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637401">
                <a:moveTo>
                  <a:pt x="0" y="600456"/>
                </a:moveTo>
                <a:cubicBezTo>
                  <a:pt x="91594" y="297195"/>
                  <a:pt x="183188" y="-6066"/>
                  <a:pt x="286327" y="92"/>
                </a:cubicBezTo>
                <a:cubicBezTo>
                  <a:pt x="389466" y="6249"/>
                  <a:pt x="504151" y="321825"/>
                  <a:pt x="618836" y="637401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130053" name="_x224318864" descr="EMB000004fc5f5d">
            <a:extLst>
              <a:ext uri="{FF2B5EF4-FFF2-40B4-BE49-F238E27FC236}">
                <a16:creationId xmlns:a16="http://schemas.microsoft.com/office/drawing/2014/main" id="{B8A1C7E9-0D36-45E3-BA1F-BF48850F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25144"/>
            <a:ext cx="8540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FFC23-EC17-49A6-80CB-E724A3D05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776" y="3872970"/>
            <a:ext cx="1362075" cy="561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CF9964-6689-4B48-9EAE-F37296441C95}"/>
              </a:ext>
            </a:extLst>
          </p:cNvPr>
          <p:cNvSpPr txBox="1"/>
          <p:nvPr/>
        </p:nvSpPr>
        <p:spPr>
          <a:xfrm>
            <a:off x="3231052" y="5477300"/>
            <a:ext cx="966371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FDF8DC-DE19-4221-955C-5233313C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43" y="4713605"/>
            <a:ext cx="2076450" cy="676275"/>
          </a:xfrm>
          <a:prstGeom prst="rect">
            <a:avLst/>
          </a:prstGeom>
        </p:spPr>
      </p:pic>
      <p:sp>
        <p:nvSpPr>
          <p:cNvPr id="132098" name="제목 1">
            <a:extLst>
              <a:ext uri="{FF2B5EF4-FFF2-40B4-BE49-F238E27FC236}">
                <a16:creationId xmlns:a16="http://schemas.microsoft.com/office/drawing/2014/main" id="{C4451754-AA21-4112-AE5A-F9622EE3D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20</a:t>
            </a:r>
            <a:r>
              <a:rPr lang="ko-KR" altLang="en-US" dirty="0"/>
              <a:t>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397317-639F-426C-A84E-E2E2D7F59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AE4519A-6EDF-455A-BD53-5E4608B62A52}" type="slidenum">
              <a:rPr lang="en-US" altLang="ko-KR" sz="1200">
                <a:latin typeface="Tahoma" panose="020B0604030504040204" pitchFamily="34" charset="0"/>
              </a:rPr>
              <a:pPr/>
              <a:t>93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61F1B2-F6E4-4E19-960C-379DD295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588227"/>
            <a:ext cx="5578004" cy="1981178"/>
          </a:xfrm>
          <a:prstGeom prst="rect">
            <a:avLst/>
          </a:prstGeom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E13D4FF-69D1-44BC-A098-D040FA8B3CCA}"/>
              </a:ext>
            </a:extLst>
          </p:cNvPr>
          <p:cNvSpPr/>
          <p:nvPr/>
        </p:nvSpPr>
        <p:spPr bwMode="auto">
          <a:xfrm>
            <a:off x="3495468" y="4476764"/>
            <a:ext cx="2567709" cy="886816"/>
          </a:xfrm>
          <a:custGeom>
            <a:avLst/>
            <a:gdLst>
              <a:gd name="connsiteX0" fmla="*/ 0 w 2567709"/>
              <a:gd name="connsiteY0" fmla="*/ 0 h 886816"/>
              <a:gd name="connsiteX1" fmla="*/ 1209963 w 2567709"/>
              <a:gd name="connsiteY1" fmla="*/ 886691 h 886816"/>
              <a:gd name="connsiteX2" fmla="*/ 2567709 w 2567709"/>
              <a:gd name="connsiteY2" fmla="*/ 64654 h 88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7709" h="886816">
                <a:moveTo>
                  <a:pt x="0" y="0"/>
                </a:moveTo>
                <a:cubicBezTo>
                  <a:pt x="391006" y="437957"/>
                  <a:pt x="782012" y="875915"/>
                  <a:pt x="1209963" y="886691"/>
                </a:cubicBezTo>
                <a:cubicBezTo>
                  <a:pt x="1637914" y="897467"/>
                  <a:pt x="2346036" y="209357"/>
                  <a:pt x="2567709" y="64654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85C0EE-7DC9-4BCB-9212-FB1D0BD18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919" y="2839558"/>
            <a:ext cx="685800" cy="1447800"/>
          </a:xfrm>
          <a:prstGeom prst="rect">
            <a:avLst/>
          </a:prstGeom>
        </p:spPr>
      </p:pic>
      <p:pic>
        <p:nvPicPr>
          <p:cNvPr id="132102" name="_x223421608" descr="EMB000004fc5f7c">
            <a:extLst>
              <a:ext uri="{FF2B5EF4-FFF2-40B4-BE49-F238E27FC236}">
                <a16:creationId xmlns:a16="http://schemas.microsoft.com/office/drawing/2014/main" id="{5E996BB4-56C6-4B5E-A7E2-54EBCA8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420724"/>
            <a:ext cx="35433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_x223423448" descr="EMB000004fc5f8c">
            <a:extLst>
              <a:ext uri="{FF2B5EF4-FFF2-40B4-BE49-F238E27FC236}">
                <a16:creationId xmlns:a16="http://schemas.microsoft.com/office/drawing/2014/main" id="{EC452EDF-D7D7-4B99-B57B-B006532A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199" y="5421908"/>
            <a:ext cx="3556620" cy="79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961FC7-B2CB-4F57-94B5-D507A453169B}"/>
              </a:ext>
            </a:extLst>
          </p:cNvPr>
          <p:cNvSpPr txBox="1"/>
          <p:nvPr/>
        </p:nvSpPr>
        <p:spPr>
          <a:xfrm>
            <a:off x="7802418" y="3390254"/>
            <a:ext cx="655782" cy="4154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E72F1A4-30A1-4E55-A35D-E856AC810B35}"/>
              </a:ext>
            </a:extLst>
          </p:cNvPr>
          <p:cNvSpPr/>
          <p:nvPr/>
        </p:nvSpPr>
        <p:spPr bwMode="auto">
          <a:xfrm>
            <a:off x="6340268" y="3146727"/>
            <a:ext cx="988323" cy="1145309"/>
          </a:xfrm>
          <a:custGeom>
            <a:avLst/>
            <a:gdLst>
              <a:gd name="connsiteX0" fmla="*/ 27709 w 988323"/>
              <a:gd name="connsiteY0" fmla="*/ 0 h 1145309"/>
              <a:gd name="connsiteX1" fmla="*/ 988291 w 988323"/>
              <a:gd name="connsiteY1" fmla="*/ 434109 h 1145309"/>
              <a:gd name="connsiteX2" fmla="*/ 0 w 988323"/>
              <a:gd name="connsiteY2" fmla="*/ 1145309 h 114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323" h="1145309">
                <a:moveTo>
                  <a:pt x="27709" y="0"/>
                </a:moveTo>
                <a:cubicBezTo>
                  <a:pt x="510309" y="121612"/>
                  <a:pt x="992909" y="243224"/>
                  <a:pt x="988291" y="434109"/>
                </a:cubicBezTo>
                <a:cubicBezTo>
                  <a:pt x="983673" y="624994"/>
                  <a:pt x="491836" y="885151"/>
                  <a:pt x="0" y="1145309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E62862D-FC41-4959-8D30-E3183463AD24}"/>
              </a:ext>
            </a:extLst>
          </p:cNvPr>
          <p:cNvSpPr/>
          <p:nvPr/>
        </p:nvSpPr>
        <p:spPr bwMode="auto">
          <a:xfrm>
            <a:off x="5536704" y="4504473"/>
            <a:ext cx="655782" cy="1084767"/>
          </a:xfrm>
          <a:custGeom>
            <a:avLst/>
            <a:gdLst>
              <a:gd name="connsiteX0" fmla="*/ 0 w 655782"/>
              <a:gd name="connsiteY0" fmla="*/ 0 h 1394784"/>
              <a:gd name="connsiteX1" fmla="*/ 323273 w 655782"/>
              <a:gd name="connsiteY1" fmla="*/ 1394691 h 1394784"/>
              <a:gd name="connsiteX2" fmla="*/ 655782 w 655782"/>
              <a:gd name="connsiteY2" fmla="*/ 55418 h 139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82" h="1394784">
                <a:moveTo>
                  <a:pt x="0" y="0"/>
                </a:moveTo>
                <a:cubicBezTo>
                  <a:pt x="106988" y="692727"/>
                  <a:pt x="213976" y="1385455"/>
                  <a:pt x="323273" y="1394691"/>
                </a:cubicBezTo>
                <a:cubicBezTo>
                  <a:pt x="432570" y="1403927"/>
                  <a:pt x="544176" y="729672"/>
                  <a:pt x="655782" y="55418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78F97C0-82BD-4178-8AE6-FD313997B11A}"/>
              </a:ext>
            </a:extLst>
          </p:cNvPr>
          <p:cNvSpPr/>
          <p:nvPr/>
        </p:nvSpPr>
        <p:spPr bwMode="auto">
          <a:xfrm>
            <a:off x="3393868" y="1988840"/>
            <a:ext cx="2549236" cy="2127706"/>
          </a:xfrm>
          <a:custGeom>
            <a:avLst/>
            <a:gdLst>
              <a:gd name="connsiteX0" fmla="*/ 0 w 2549236"/>
              <a:gd name="connsiteY0" fmla="*/ 1776367 h 2847786"/>
              <a:gd name="connsiteX1" fmla="*/ 1330036 w 2549236"/>
              <a:gd name="connsiteY1" fmla="*/ 21458 h 2847786"/>
              <a:gd name="connsiteX2" fmla="*/ 2549236 w 2549236"/>
              <a:gd name="connsiteY2" fmla="*/ 2847786 h 2847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9236" h="2847786">
                <a:moveTo>
                  <a:pt x="0" y="1776367"/>
                </a:moveTo>
                <a:cubicBezTo>
                  <a:pt x="452581" y="809627"/>
                  <a:pt x="905163" y="-157112"/>
                  <a:pt x="1330036" y="21458"/>
                </a:cubicBezTo>
                <a:cubicBezTo>
                  <a:pt x="1754909" y="200028"/>
                  <a:pt x="2152072" y="1523907"/>
                  <a:pt x="2549236" y="2847786"/>
                </a:cubicBezTo>
              </a:path>
            </a:pathLst>
          </a:custGeom>
          <a:noFill/>
          <a:ln w="17526" cap="flat" cmpd="sng" algn="ctr">
            <a:solidFill>
              <a:srgbClr val="FF99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>
            <a:extLst>
              <a:ext uri="{FF2B5EF4-FFF2-40B4-BE49-F238E27FC236}">
                <a16:creationId xmlns:a16="http://schemas.microsoft.com/office/drawing/2014/main" id="{A6E9FF0E-BEC9-41CE-B41A-F833A6926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결과</a:t>
            </a:r>
          </a:p>
        </p:txBody>
      </p:sp>
      <p:sp>
        <p:nvSpPr>
          <p:cNvPr id="134147" name="내용 개체 틀 2">
            <a:extLst>
              <a:ext uri="{FF2B5EF4-FFF2-40B4-BE49-F238E27FC236}">
                <a16:creationId xmlns:a16="http://schemas.microsoft.com/office/drawing/2014/main" id="{93944CF3-9250-457C-B65E-5F9B76022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거스름돈 </a:t>
            </a:r>
            <a:r>
              <a:rPr lang="en-US" altLang="ko-KR" dirty="0"/>
              <a:t>20</a:t>
            </a:r>
            <a:r>
              <a:rPr lang="ko-KR" altLang="en-US" dirty="0"/>
              <a:t>원에 대한 </a:t>
            </a:r>
            <a:r>
              <a:rPr lang="ko-KR" altLang="en-US" dirty="0" err="1"/>
              <a:t>최종해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00CC"/>
                </a:solidFill>
              </a:rPr>
              <a:t>C[20]=2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그리디</a:t>
            </a:r>
            <a:r>
              <a:rPr lang="ko-KR" altLang="en-US" dirty="0"/>
              <a:t> 알고리즘은 </a:t>
            </a:r>
            <a:r>
              <a:rPr lang="en-US" altLang="ko-KR" dirty="0"/>
              <a:t>20</a:t>
            </a:r>
            <a:r>
              <a:rPr lang="ko-KR" altLang="en-US" dirty="0"/>
              <a:t>원에 대해 </a:t>
            </a:r>
            <a:r>
              <a:rPr lang="en-US" altLang="ko-KR" dirty="0"/>
              <a:t>16</a:t>
            </a:r>
            <a:r>
              <a:rPr lang="ko-KR" altLang="en-US" dirty="0"/>
              <a:t>원 동전을 먼저 ‘욕심 내어’ 취하고</a:t>
            </a:r>
            <a:r>
              <a:rPr lang="en-US" altLang="ko-KR" dirty="0"/>
              <a:t>, 4</a:t>
            </a:r>
            <a:r>
              <a:rPr lang="ko-KR" altLang="en-US" dirty="0"/>
              <a:t>원이 남게 되어</a:t>
            </a:r>
            <a:r>
              <a:rPr lang="en-US" altLang="ko-KR" dirty="0"/>
              <a:t>, 1</a:t>
            </a:r>
            <a:r>
              <a:rPr lang="ko-KR" altLang="en-US" dirty="0"/>
              <a:t>원 </a:t>
            </a:r>
            <a:r>
              <a:rPr lang="en-US" altLang="ko-KR" dirty="0"/>
              <a:t>4</a:t>
            </a:r>
            <a:r>
              <a:rPr lang="ko-KR" altLang="en-US" dirty="0"/>
              <a:t>개를 취하여</a:t>
            </a:r>
            <a:r>
              <a:rPr lang="en-US" altLang="ko-KR" dirty="0"/>
              <a:t>, </a:t>
            </a:r>
            <a:r>
              <a:rPr lang="ko-KR" altLang="en-US" dirty="0"/>
              <a:t>모두 </a:t>
            </a:r>
            <a:r>
              <a:rPr lang="en-US" altLang="ko-KR" dirty="0"/>
              <a:t>5</a:t>
            </a:r>
            <a:r>
              <a:rPr lang="ko-KR" altLang="en-US" dirty="0"/>
              <a:t>개의 동전이 해라고 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A1175-F40E-44BD-9AD0-1E0D3DAFC2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21C1126-7652-407D-949D-05E69DA7E273}" type="slidenum">
              <a:rPr lang="en-US" altLang="ko-KR" sz="1200">
                <a:latin typeface="Tahoma" panose="020B0604030504040204" pitchFamily="34" charset="0"/>
              </a:rPr>
              <a:pPr/>
              <a:t>94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34149" name="_x202392832" descr="EMB000004fc5fae">
            <a:extLst>
              <a:ext uri="{FF2B5EF4-FFF2-40B4-BE49-F238E27FC236}">
                <a16:creationId xmlns:a16="http://schemas.microsoft.com/office/drawing/2014/main" id="{CA50164D-0578-4CDA-AC18-3443043F4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198815"/>
            <a:ext cx="696277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제목 1">
            <a:extLst>
              <a:ext uri="{FF2B5EF4-FFF2-40B4-BE49-F238E27FC236}">
                <a16:creationId xmlns:a16="http://schemas.microsoft.com/office/drawing/2014/main" id="{0EDAA004-4FD0-4795-848C-D8EFFBD9A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35171" name="내용 개체 틀 2">
            <a:extLst>
              <a:ext uri="{FF2B5EF4-FFF2-40B4-BE49-F238E27FC236}">
                <a16:creationId xmlns:a16="http://schemas.microsoft.com/office/drawing/2014/main" id="{55A6842F-059D-405F-90C2-EECFCCEA03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4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nk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1" algn="just"/>
            <a:r>
              <a:rPr lang="ko-KR" altLang="en-US" dirty="0"/>
              <a:t>거스름돈 </a:t>
            </a:r>
            <a:r>
              <a:rPr lang="en-US" altLang="ko-KR" dirty="0"/>
              <a:t>j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원</a:t>
            </a:r>
            <a:r>
              <a:rPr lang="ko-KR" altLang="en-US" dirty="0">
                <a:sym typeface="Symbol" panose="05050102010706020507" pitchFamily="18" charset="2"/>
              </a:rPr>
              <a:t></a:t>
            </a:r>
            <a:r>
              <a:rPr lang="en-US" altLang="ko-KR" dirty="0"/>
              <a:t>n</a:t>
            </a:r>
            <a:r>
              <a:rPr lang="ko-KR" altLang="en-US" dirty="0"/>
              <a:t>원까지 변하며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en-US" altLang="ko-KR" dirty="0"/>
              <a:t>j</a:t>
            </a:r>
            <a:r>
              <a:rPr lang="ko-KR" altLang="en-US" dirty="0"/>
              <a:t>에 대해서 최대 모든 동전 </a:t>
            </a:r>
            <a:r>
              <a:rPr lang="en-US" altLang="ko-KR" dirty="0"/>
              <a:t>(d</a:t>
            </a:r>
            <a:r>
              <a:rPr lang="en-US" altLang="ko-KR" baseline="-25000" dirty="0"/>
              <a:t>1</a:t>
            </a:r>
            <a:r>
              <a:rPr lang="en-US" altLang="ko-KR" dirty="0"/>
              <a:t>, d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d</a:t>
            </a:r>
            <a:r>
              <a:rPr lang="en-US" altLang="ko-KR" baseline="-25000" dirty="0"/>
              <a:t>k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k</a:t>
            </a:r>
            <a:r>
              <a:rPr lang="ko-KR" altLang="en-US" dirty="0"/>
              <a:t>개를</a:t>
            </a:r>
            <a:r>
              <a:rPr lang="en-US" altLang="ko-KR" dirty="0"/>
              <a:t>) 1</a:t>
            </a:r>
            <a:r>
              <a:rPr lang="ko-KR" altLang="en-US" dirty="0"/>
              <a:t>번씩 고려하기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A2EB5-2FD7-4F78-A3D7-D70C497C1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0B9190-774E-44A6-8771-C7E25C28E831}" type="slidenum">
              <a:rPr lang="en-US" altLang="ko-KR" sz="1200">
                <a:latin typeface="Tahoma" panose="020B0604030504040204" pitchFamily="34" charset="0"/>
              </a:rPr>
              <a:pPr/>
              <a:t>95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제목 1">
            <a:extLst>
              <a:ext uri="{FF2B5EF4-FFF2-40B4-BE49-F238E27FC236}">
                <a16:creationId xmlns:a16="http://schemas.microsoft.com/office/drawing/2014/main" id="{61176FD6-35E6-4539-9103-A59CB1B35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36195" name="내용 개체 틀 2">
            <a:extLst>
              <a:ext uri="{FF2B5EF4-FFF2-40B4-BE49-F238E27FC236}">
                <a16:creationId xmlns:a16="http://schemas.microsoft.com/office/drawing/2014/main" id="{16CDFBC9-2AC7-44CE-A320-5BB93AEC4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동적 계획</a:t>
            </a:r>
            <a:r>
              <a:rPr lang="en-US" altLang="ko-KR" dirty="0"/>
              <a:t>(Dynamic Programming) </a:t>
            </a:r>
            <a:r>
              <a:rPr lang="ko-KR" altLang="en-US" dirty="0"/>
              <a:t>알고리즘은 최적화 문제를 해결하는 알고리즘으로서 입력 크기가 작은 부분 문제들을 모두 해결한 후에 그 해들을 이용하여 보다 큰 크기의 부분 문제들을 해결하여</a:t>
            </a:r>
            <a:r>
              <a:rPr lang="en-US" altLang="ko-KR" dirty="0"/>
              <a:t>, </a:t>
            </a:r>
            <a:r>
              <a:rPr lang="ko-KR" altLang="en-US" dirty="0"/>
              <a:t>주어진 입력의 문제를 해결하는 알고리즘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en-US" altLang="ko-KR" dirty="0"/>
              <a:t>DP</a:t>
            </a:r>
            <a:r>
              <a:rPr lang="ko-KR" altLang="en-US" dirty="0"/>
              <a:t> 알고리즘에는 부분 문제들 사이에 </a:t>
            </a:r>
            <a:r>
              <a:rPr lang="ko-KR" altLang="en-US" dirty="0">
                <a:solidFill>
                  <a:srgbClr val="00B0F0"/>
                </a:solidFill>
              </a:rPr>
              <a:t>함축적 순서</a:t>
            </a:r>
            <a:r>
              <a:rPr lang="ko-KR" altLang="en-US" dirty="0"/>
              <a:t>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7E0200-FD60-4E75-87EC-F21F0651D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B1649E9-4294-478E-89AD-7BA7F4379B19}" type="slidenum">
              <a:rPr lang="en-US" altLang="ko-KR" sz="1200">
                <a:latin typeface="Tahoma" panose="020B0604030504040204" pitchFamily="34" charset="0"/>
              </a:rPr>
              <a:pPr/>
              <a:t>96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AF956-84A7-4E2A-B985-C0844C2F1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3187"/>
            <a:ext cx="649288" cy="74940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제목 1">
            <a:extLst>
              <a:ext uri="{FF2B5EF4-FFF2-40B4-BE49-F238E27FC236}">
                <a16:creationId xmlns:a16="http://schemas.microsoft.com/office/drawing/2014/main" id="{A1C88F29-8717-4650-881F-4BEC1CA87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37219" name="내용 개체 틀 2">
            <a:extLst>
              <a:ext uri="{FF2B5EF4-FFF2-40B4-BE49-F238E27FC236}">
                <a16:creationId xmlns:a16="http://schemas.microsoft.com/office/drawing/2014/main" id="{73D98561-C4FC-4298-8187-505222E1B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340768"/>
            <a:ext cx="7772400" cy="5255295"/>
          </a:xfrm>
        </p:spPr>
        <p:txBody>
          <a:bodyPr/>
          <a:lstStyle/>
          <a:p>
            <a:pPr algn="just" latinLnBrk="1"/>
            <a:r>
              <a:rPr lang="ko-KR" altLang="en-US" dirty="0"/>
              <a:t>모든 쌍 최단 경로</a:t>
            </a:r>
            <a:r>
              <a:rPr lang="en-US" altLang="ko-KR" sz="2000" dirty="0"/>
              <a:t>(All Pairs Shortest Paths) </a:t>
            </a:r>
            <a:r>
              <a:rPr lang="ko-KR" altLang="en-US" dirty="0"/>
              <a:t>문제를 위한</a:t>
            </a:r>
            <a:r>
              <a:rPr lang="en-US" altLang="ko-KR" dirty="0"/>
              <a:t> </a:t>
            </a:r>
            <a:r>
              <a:rPr lang="en-US" altLang="ko-KR" sz="2000" dirty="0"/>
              <a:t>Floyd-</a:t>
            </a:r>
            <a:r>
              <a:rPr lang="en-US" altLang="ko-KR" sz="2000" dirty="0" err="1"/>
              <a:t>Warshall</a:t>
            </a:r>
            <a:r>
              <a:rPr lang="en-US" altLang="ko-KR" sz="2000" dirty="0"/>
              <a:t> </a:t>
            </a:r>
            <a:r>
              <a:rPr lang="ko-KR" altLang="en-US" dirty="0"/>
              <a:t>알고리즘은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/>
              <a:t>시간에 해를 찾는다</a:t>
            </a:r>
            <a:r>
              <a:rPr lang="en-US" altLang="ko-KR" dirty="0"/>
              <a:t>. </a:t>
            </a:r>
          </a:p>
          <a:p>
            <a:pPr lvl="1" algn="just" latinLnBrk="1"/>
            <a:r>
              <a:rPr lang="ko-KR" altLang="en-US" dirty="0"/>
              <a:t>경유 가능한 점들을 점 </a:t>
            </a:r>
            <a:r>
              <a:rPr lang="en-US" altLang="ko-KR" dirty="0"/>
              <a:t>1</a:t>
            </a:r>
            <a:r>
              <a:rPr lang="ko-KR" altLang="en-US" dirty="0"/>
              <a:t>로부터 시작하여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2, </a:t>
            </a:r>
            <a:r>
              <a:rPr lang="ko-KR" altLang="en-US" dirty="0"/>
              <a:t>그 다음엔 점 </a:t>
            </a:r>
            <a:r>
              <a:rPr lang="en-US" altLang="ko-KR" dirty="0"/>
              <a:t>1, 2, 3</a:t>
            </a:r>
            <a:r>
              <a:rPr lang="ko-KR" altLang="en-US" dirty="0"/>
              <a:t>으로 하나씩 추가하여</a:t>
            </a:r>
            <a:r>
              <a:rPr lang="en-US" altLang="ko-KR" dirty="0"/>
              <a:t>, </a:t>
            </a:r>
            <a:r>
              <a:rPr lang="ko-KR" altLang="en-US" dirty="0"/>
              <a:t>마지막에는 점 </a:t>
            </a:r>
            <a:r>
              <a:rPr lang="en-US" altLang="ko-KR" dirty="0"/>
              <a:t>1</a:t>
            </a:r>
            <a:r>
              <a:rPr lang="ko-KR" altLang="en-US" dirty="0"/>
              <a:t>에서 점 </a:t>
            </a:r>
            <a:r>
              <a:rPr lang="en-US" altLang="ko-KR" dirty="0"/>
              <a:t>n</a:t>
            </a:r>
            <a:r>
              <a:rPr lang="ko-KR" altLang="en-US" dirty="0"/>
              <a:t>까지의 모든 점을 경유 가능한 점들로 고려하면서</a:t>
            </a:r>
            <a:r>
              <a:rPr lang="en-US" altLang="ko-KR" dirty="0"/>
              <a:t>, </a:t>
            </a:r>
            <a:r>
              <a:rPr lang="ko-KR" altLang="en-US" dirty="0"/>
              <a:t>모든 쌍의 최단 경로의 거리를 계산한다</a:t>
            </a:r>
            <a:r>
              <a:rPr lang="en-US" altLang="ko-KR" dirty="0"/>
              <a:t>.</a:t>
            </a:r>
          </a:p>
          <a:p>
            <a:pPr algn="just" latinLnBrk="1">
              <a:spcBef>
                <a:spcPts val="1800"/>
              </a:spcBef>
            </a:pPr>
            <a:r>
              <a:rPr lang="ko-KR" altLang="en-US" dirty="0"/>
              <a:t>연속 행렬 곱셈</a:t>
            </a:r>
            <a:r>
              <a:rPr lang="en-US" altLang="ko-KR" sz="2000" dirty="0"/>
              <a:t>(Chained Matrix Multiplications)</a:t>
            </a:r>
            <a:r>
              <a:rPr lang="en-US" altLang="ko-KR" dirty="0"/>
              <a:t> </a:t>
            </a:r>
            <a:r>
              <a:rPr lang="ko-KR" altLang="en-US" dirty="0"/>
              <a:t>문제를 위한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 DP</a:t>
            </a:r>
            <a:r>
              <a:rPr lang="ko-KR" altLang="en-US" dirty="0"/>
              <a:t> 알고리즘은 이웃하는 행렬들끼리 곱하는 모든 부분 문제들을 해결하여 최적해를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409E1-3957-43C9-BB7F-EB6BF29CD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E90E91B-3248-41A4-AF75-921DB0A38C82}" type="slidenum">
              <a:rPr lang="en-US" altLang="ko-KR" sz="1200">
                <a:latin typeface="Tahoma" panose="020B0604030504040204" pitchFamily="34" charset="0"/>
              </a:rPr>
              <a:pPr/>
              <a:t>97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863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제목 1">
            <a:extLst>
              <a:ext uri="{FF2B5EF4-FFF2-40B4-BE49-F238E27FC236}">
                <a16:creationId xmlns:a16="http://schemas.microsoft.com/office/drawing/2014/main" id="{E6634756-60F6-4696-82CD-DCA970F0A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38243" name="내용 개체 틀 2">
            <a:extLst>
              <a:ext uri="{FF2B5EF4-FFF2-40B4-BE49-F238E27FC236}">
                <a16:creationId xmlns:a16="http://schemas.microsoft.com/office/drawing/2014/main" id="{A9A82ADD-D6A5-4E09-838F-663156F83D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latinLnBrk="1">
              <a:spcAft>
                <a:spcPts val="1800"/>
              </a:spcAft>
            </a:pPr>
            <a:r>
              <a:rPr lang="ko-KR" altLang="en-US" dirty="0"/>
              <a:t>편집 거리</a:t>
            </a:r>
            <a:r>
              <a:rPr lang="en-US" altLang="ko-KR" dirty="0"/>
              <a:t>(Edit Distance) </a:t>
            </a:r>
            <a:r>
              <a:rPr lang="ko-KR" altLang="en-US" dirty="0"/>
              <a:t>문제를 위한 </a:t>
            </a:r>
            <a:r>
              <a:rPr lang="en-US" altLang="ko-KR" dirty="0"/>
              <a:t>DP</a:t>
            </a:r>
            <a:r>
              <a:rPr lang="ko-KR" altLang="en-US" dirty="0"/>
              <a:t> 알고리즘은 </a:t>
            </a:r>
            <a:r>
              <a:rPr lang="en-US" altLang="ko-KR" dirty="0"/>
              <a:t>E[</a:t>
            </a:r>
            <a:r>
              <a:rPr lang="en-US" altLang="ko-KR" dirty="0" err="1"/>
              <a:t>i</a:t>
            </a:r>
            <a:r>
              <a:rPr lang="en-US" altLang="ko-KR" dirty="0"/>
              <a:t>, j]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개의 부분 문제 </a:t>
            </a:r>
            <a:r>
              <a:rPr lang="en-US" altLang="ko-KR" dirty="0"/>
              <a:t>E[</a:t>
            </a:r>
            <a:r>
              <a:rPr lang="en-US" altLang="ko-KR" dirty="0" err="1"/>
              <a:t>i</a:t>
            </a:r>
            <a:r>
              <a:rPr lang="en-US" altLang="ko-KR" dirty="0"/>
              <a:t>, j-1], E[i-1, j], E[i-1, j-1]</a:t>
            </a:r>
            <a:r>
              <a:rPr lang="ko-KR" altLang="en-US" dirty="0"/>
              <a:t>만을 참조하여 계산한다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은 두 스트링의 길이이다</a:t>
            </a:r>
            <a:r>
              <a:rPr lang="en-US" altLang="ko-KR" dirty="0"/>
              <a:t>.</a:t>
            </a:r>
          </a:p>
          <a:p>
            <a:pPr algn="just" latinLnBrk="1"/>
            <a:r>
              <a:rPr lang="ko-KR" altLang="en-US" dirty="0"/>
              <a:t>배낭</a:t>
            </a:r>
            <a:r>
              <a:rPr lang="en-US" altLang="ko-KR" dirty="0"/>
              <a:t>(Knapsack) </a:t>
            </a:r>
            <a:r>
              <a:rPr lang="ko-KR" altLang="en-US" dirty="0"/>
              <a:t>문제를 위한 </a:t>
            </a:r>
            <a:r>
              <a:rPr lang="en-US" altLang="ko-KR" dirty="0"/>
              <a:t>DP</a:t>
            </a:r>
            <a:r>
              <a:rPr lang="ko-KR" altLang="en-US" dirty="0"/>
              <a:t> 알고리즘은 부분 문제 </a:t>
            </a:r>
            <a:r>
              <a:rPr lang="en-US" altLang="ko-KR" dirty="0"/>
              <a:t>K[</a:t>
            </a:r>
            <a:r>
              <a:rPr lang="en-US" altLang="ko-KR" dirty="0" err="1"/>
              <a:t>i</a:t>
            </a:r>
            <a:r>
              <a:rPr lang="en-US" altLang="ko-KR" dirty="0"/>
              <a:t>, w]</a:t>
            </a:r>
            <a:r>
              <a:rPr lang="ko-KR" altLang="en-US" dirty="0"/>
              <a:t>를 물건 </a:t>
            </a:r>
            <a:r>
              <a:rPr lang="en-US" altLang="ko-KR" dirty="0"/>
              <a:t>1</a:t>
            </a:r>
            <a:r>
              <a:rPr lang="ko-KR" altLang="en-US" dirty="0"/>
              <a:t>∼</a:t>
            </a:r>
            <a:r>
              <a:rPr lang="en-US" altLang="ko-KR" dirty="0" err="1"/>
              <a:t>i</a:t>
            </a:r>
            <a:r>
              <a:rPr lang="ko-KR" altLang="en-US" dirty="0"/>
              <a:t>까지만 고려하고</a:t>
            </a:r>
            <a:r>
              <a:rPr lang="en-US" altLang="ko-KR" dirty="0"/>
              <a:t>, (</a:t>
            </a:r>
            <a:r>
              <a:rPr lang="ko-KR" altLang="en-US" dirty="0"/>
              <a:t>임시</a:t>
            </a:r>
            <a:r>
              <a:rPr lang="en-US" altLang="ko-KR" dirty="0"/>
              <a:t>) </a:t>
            </a:r>
            <a:r>
              <a:rPr lang="ko-KR" altLang="en-US" dirty="0"/>
              <a:t>배낭의 용량이 </a:t>
            </a:r>
            <a:r>
              <a:rPr lang="en-US" altLang="ko-KR" dirty="0"/>
              <a:t>w</a:t>
            </a:r>
            <a:r>
              <a:rPr lang="ko-KR" altLang="en-US" dirty="0"/>
              <a:t>일 때의 최대 가치로 정의하여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∼ 물건 수인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, w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 ∼ 배낭 용량 </a:t>
            </a:r>
            <a:r>
              <a:rPr lang="en-US" altLang="ko-KR" dirty="0"/>
              <a:t>C</a:t>
            </a:r>
            <a:r>
              <a:rPr lang="ko-KR" altLang="en-US" dirty="0"/>
              <a:t>까지 변화시키며 해를 찾는다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pPr algn="just" latinLnBrk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0EAB2C-6DBF-4EFC-A647-78D9FED6AD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63FECFC-1895-4F83-A3D9-D8B010326C04}" type="slidenum">
              <a:rPr lang="en-US" altLang="ko-KR" sz="1200">
                <a:latin typeface="Tahoma" panose="020B0604030504040204" pitchFamily="34" charset="0"/>
              </a:rPr>
              <a:pPr/>
              <a:t>98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FADAD3-E989-4FBF-B5C7-B90A221C6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863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제목 1">
            <a:extLst>
              <a:ext uri="{FF2B5EF4-FFF2-40B4-BE49-F238E27FC236}">
                <a16:creationId xmlns:a16="http://schemas.microsoft.com/office/drawing/2014/main" id="{6CB72799-C9A4-41DB-9A57-665CBE7F1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39267" name="내용 개체 틀 2">
            <a:extLst>
              <a:ext uri="{FF2B5EF4-FFF2-40B4-BE49-F238E27FC236}">
                <a16:creationId xmlns:a16="http://schemas.microsoft.com/office/drawing/2014/main" id="{35C99F25-54C4-4B3F-AB5B-4A3E85B5F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  <a:spcAft>
                <a:spcPts val="2400"/>
              </a:spcAft>
            </a:pPr>
            <a:r>
              <a:rPr lang="ko-KR" altLang="en-US" dirty="0"/>
              <a:t>동전 거스름돈</a:t>
            </a:r>
            <a:r>
              <a:rPr lang="en-US" altLang="ko-KR" dirty="0"/>
              <a:t>(Coin Change )</a:t>
            </a:r>
            <a:r>
              <a:rPr lang="ko-KR" altLang="en-US" dirty="0"/>
              <a:t>문제는 </a:t>
            </a:r>
            <a:r>
              <a:rPr lang="en-US" altLang="ko-KR" dirty="0"/>
              <a:t>1</a:t>
            </a:r>
            <a:r>
              <a:rPr lang="ko-KR" altLang="en-US" dirty="0"/>
              <a:t>원씩 증가시켜 문제를 해결한다</a:t>
            </a:r>
            <a:r>
              <a:rPr lang="en-US" altLang="ko-KR" dirty="0"/>
              <a:t>. </a:t>
            </a:r>
            <a:r>
              <a:rPr lang="ko-KR" altLang="en-US" dirty="0"/>
              <a:t>시간 복잡도는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nk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n</a:t>
            </a:r>
            <a:r>
              <a:rPr lang="ko-KR" altLang="en-US" dirty="0"/>
              <a:t>은 거스름돈 액수이고</a:t>
            </a:r>
            <a:r>
              <a:rPr lang="en-US" altLang="ko-KR" dirty="0"/>
              <a:t>, k</a:t>
            </a:r>
            <a:r>
              <a:rPr lang="ko-KR" altLang="en-US" dirty="0"/>
              <a:t>는 동전 종류의 수이다</a:t>
            </a:r>
            <a:r>
              <a:rPr lang="en-US" altLang="ko-KR" dirty="0"/>
              <a:t>.</a:t>
            </a:r>
          </a:p>
          <a:p>
            <a:pPr algn="just" latinLnBrk="1">
              <a:spcAft>
                <a:spcPts val="2400"/>
              </a:spcAft>
            </a:pPr>
            <a:r>
              <a:rPr lang="en-US" altLang="ko-KR" dirty="0"/>
              <a:t>DP </a:t>
            </a:r>
            <a:r>
              <a:rPr lang="ko-KR" altLang="en-US" dirty="0"/>
              <a:t>알고리즘은 부분 문제들 사이의 관계를 빠짐없이 고려하여 문제를 해결한다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 latinLnBrk="1"/>
            <a:r>
              <a:rPr lang="en-US" altLang="ko-KR" dirty="0"/>
              <a:t>DP </a:t>
            </a:r>
            <a:r>
              <a:rPr lang="ko-KR" altLang="en-US" dirty="0"/>
              <a:t>알고리즘은 </a:t>
            </a:r>
            <a:r>
              <a:rPr lang="ko-KR" altLang="en-US" dirty="0">
                <a:solidFill>
                  <a:srgbClr val="00B0F0"/>
                </a:solidFill>
              </a:rPr>
              <a:t>최적 부분 구조</a:t>
            </a:r>
            <a:r>
              <a:rPr lang="ko-KR" altLang="en-US" dirty="0"/>
              <a:t> </a:t>
            </a:r>
            <a:r>
              <a:rPr lang="en-US" altLang="ko-KR" dirty="0"/>
              <a:t>(optimal substructure) </a:t>
            </a:r>
            <a:r>
              <a:rPr lang="ko-KR" altLang="en-US" dirty="0"/>
              <a:t>또는 </a:t>
            </a:r>
            <a:r>
              <a:rPr lang="ko-KR" altLang="en-US" dirty="0" err="1">
                <a:solidFill>
                  <a:srgbClr val="00B0F0"/>
                </a:solidFill>
              </a:rPr>
              <a:t>최적성</a:t>
            </a:r>
            <a:r>
              <a:rPr lang="ko-KR" altLang="en-US" dirty="0">
                <a:solidFill>
                  <a:srgbClr val="00B0F0"/>
                </a:solidFill>
              </a:rPr>
              <a:t> 원칙</a:t>
            </a:r>
            <a:r>
              <a:rPr lang="ko-KR" altLang="en-US" dirty="0"/>
              <a:t> </a:t>
            </a:r>
            <a:r>
              <a:rPr lang="en-US" altLang="ko-KR" dirty="0"/>
              <a:t>(principle of optimality)</a:t>
            </a:r>
            <a:r>
              <a:rPr lang="ko-KR" altLang="en-US" dirty="0"/>
              <a:t> 특성을 가지고 있다</a:t>
            </a:r>
            <a:r>
              <a:rPr lang="en-US" altLang="ko-KR" dirty="0"/>
              <a:t>.</a:t>
            </a:r>
          </a:p>
          <a:p>
            <a:pPr lvl="1" algn="just" latinLnBrk="1"/>
            <a:r>
              <a:rPr lang="ko-KR" altLang="en-US" dirty="0">
                <a:highlight>
                  <a:srgbClr val="FFFF00"/>
                </a:highlight>
              </a:rPr>
              <a:t>문제의 최적해 속에 부분 문제의 최적해가 포함되어 있다</a:t>
            </a:r>
            <a:r>
              <a:rPr lang="en-US" altLang="ko-KR" dirty="0"/>
              <a:t>.</a:t>
            </a:r>
          </a:p>
          <a:p>
            <a:pPr lvl="1" algn="just" latinLnBrk="1"/>
            <a:r>
              <a:rPr lang="ko-KR" altLang="en-US" dirty="0" err="1"/>
              <a:t>그리디</a:t>
            </a:r>
            <a:r>
              <a:rPr lang="ko-KR" altLang="en-US" dirty="0"/>
              <a:t> 알고리즘도 같은 속성을 가진다</a:t>
            </a:r>
            <a:r>
              <a:rPr lang="en-US" altLang="ko-KR" dirty="0"/>
              <a:t>.</a:t>
            </a:r>
            <a:endParaRPr lang="ko-KR" altLang="en-US" dirty="0"/>
          </a:p>
          <a:p>
            <a:pPr algn="just">
              <a:spcBef>
                <a:spcPts val="2400"/>
              </a:spcBef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82683-945F-4D34-B674-D4B03020AE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D03FBBF-1B9E-45DA-87C5-B43D22464661}" type="slidenum">
              <a:rPr lang="en-US" altLang="ko-KR" sz="1200">
                <a:latin typeface="Tahoma" panose="020B0604030504040204" pitchFamily="34" charset="0"/>
              </a:rPr>
              <a:pPr/>
              <a:t>99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ECC16-602B-44DB-A879-4F3578E0E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2863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22153</TotalTime>
  <Words>5031</Words>
  <Application>Microsoft Office PowerPoint</Application>
  <PresentationFormat>화면 슬라이드 쇼(4:3)</PresentationFormat>
  <Paragraphs>789</Paragraphs>
  <Slides>99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99</vt:i4>
      </vt:variant>
    </vt:vector>
  </HeadingPairs>
  <TitlesOfParts>
    <vt:vector size="110" baseType="lpstr">
      <vt:lpstr>HY크리스탈M</vt:lpstr>
      <vt:lpstr>MS PGothic</vt:lpstr>
      <vt:lpstr>굴림</vt:lpstr>
      <vt:lpstr>맑은 고딕</vt:lpstr>
      <vt:lpstr>함초롬바탕</vt:lpstr>
      <vt:lpstr>Consolas</vt:lpstr>
      <vt:lpstr>Symbol</vt:lpstr>
      <vt:lpstr>Tahoma</vt:lpstr>
      <vt:lpstr>Times New Roman</vt:lpstr>
      <vt:lpstr>Wingdings</vt:lpstr>
      <vt:lpstr>국가지정발표</vt:lpstr>
      <vt:lpstr>Chapter 5 동적 계획 알고리즘</vt:lpstr>
      <vt:lpstr>차례</vt:lpstr>
      <vt:lpstr>동적 계획 알고리즘</vt:lpstr>
      <vt:lpstr>DP vs 분할 정복 알고리즘</vt:lpstr>
      <vt:lpstr>DP vs 분할 정복 알고리즘</vt:lpstr>
      <vt:lpstr>DP 알고리즘</vt:lpstr>
      <vt:lpstr>5.1 모든 쌍 최단 경로 문제</vt:lpstr>
      <vt:lpstr>모든 쌍 최단 경로 문제</vt:lpstr>
      <vt:lpstr>아이디어</vt:lpstr>
      <vt:lpstr>부분 문제의 정의</vt:lpstr>
      <vt:lpstr>Dij1</vt:lpstr>
      <vt:lpstr>Dij2</vt:lpstr>
      <vt:lpstr>Dijk</vt:lpstr>
      <vt:lpstr>Dijn</vt:lpstr>
      <vt:lpstr>PowerPoint 프레젠테이션</vt:lpstr>
      <vt:lpstr>부분 문제 간의 함축적 순서</vt:lpstr>
      <vt:lpstr>수행 과정</vt:lpstr>
      <vt:lpstr>k = 1일 때</vt:lpstr>
      <vt:lpstr>k = 1일 때</vt:lpstr>
      <vt:lpstr>k = 1일 때 수행 결과</vt:lpstr>
      <vt:lpstr>k = 2일 때</vt:lpstr>
      <vt:lpstr>k = 3일 때</vt:lpstr>
      <vt:lpstr>k = 4일 때</vt:lpstr>
      <vt:lpstr>k = 5일 때</vt:lpstr>
      <vt:lpstr>시간 복잡도</vt:lpstr>
      <vt:lpstr>응용</vt:lpstr>
      <vt:lpstr>5.2 연속 행렬 곱셈</vt:lpstr>
      <vt:lpstr>행렬 곱셈</vt:lpstr>
      <vt:lpstr>AxB를 계산한 후에 C를 곱하기</vt:lpstr>
      <vt:lpstr>BxC를 계산한 후에 A를 곱하기</vt:lpstr>
      <vt:lpstr>PowerPoint 프레젠테이션</vt:lpstr>
      <vt:lpstr>부분 문제</vt:lpstr>
      <vt:lpstr>PowerPoint 프레젠테이션</vt:lpstr>
      <vt:lpstr>Line 3의 for-루프</vt:lpstr>
      <vt:lpstr>Line 7의 for-루프</vt:lpstr>
      <vt:lpstr>알고리즘 수행 순서 </vt:lpstr>
      <vt:lpstr>수행 과정</vt:lpstr>
      <vt:lpstr>L=1일 때</vt:lpstr>
      <vt:lpstr>L=2, i=1일 때</vt:lpstr>
      <vt:lpstr>L=2, i=2일 때</vt:lpstr>
      <vt:lpstr>L=3일 때</vt:lpstr>
      <vt:lpstr>PowerPoint 프레젠테이션</vt:lpstr>
      <vt:lpstr>시간 복잡도</vt:lpstr>
      <vt:lpstr>5.3 편집 거리 문제</vt:lpstr>
      <vt:lpstr>다른 시도</vt:lpstr>
      <vt:lpstr>부분 문제들을 어떻게 표현해야 할까?</vt:lpstr>
      <vt:lpstr>부분 문제 정의</vt:lpstr>
      <vt:lpstr> ‘strong’     ‘stone’에 대해</vt:lpstr>
      <vt:lpstr>E[4, 3]은 어떻게 계산하여야 할까?</vt:lpstr>
      <vt:lpstr>E[i, j]는?</vt:lpstr>
      <vt:lpstr>초기화</vt:lpstr>
      <vt:lpstr>PowerPoint 프레젠테이션</vt:lpstr>
      <vt:lpstr>EditDistance 알고리즘 수행 과정</vt:lpstr>
      <vt:lpstr>E[1, 1]</vt:lpstr>
      <vt:lpstr>E[1, 2]</vt:lpstr>
      <vt:lpstr>E[3, 2]</vt:lpstr>
      <vt:lpstr>E[4, 3]</vt:lpstr>
      <vt:lpstr>E[5, 4]</vt:lpstr>
      <vt:lpstr>E[6,5]</vt:lpstr>
      <vt:lpstr>시간 복잡도</vt:lpstr>
      <vt:lpstr>응용</vt:lpstr>
      <vt:lpstr>5.4 배낭 문제</vt:lpstr>
      <vt:lpstr>부분 문제</vt:lpstr>
      <vt:lpstr>PowerPoint 프레젠테이션</vt:lpstr>
      <vt:lpstr>Knapsack 알고리즘</vt:lpstr>
      <vt:lpstr>부분 문제 간의 함축적 순서</vt:lpstr>
      <vt:lpstr>Knapsack 알고리즘 수행 과정</vt:lpstr>
      <vt:lpstr>수행 과정</vt:lpstr>
      <vt:lpstr>수행 과정</vt:lpstr>
      <vt:lpstr>수행 과정</vt:lpstr>
      <vt:lpstr>수행 과정</vt:lpstr>
      <vt:lpstr>물건 1만 고려했을 때</vt:lpstr>
      <vt:lpstr>물건 2를 고려해보자</vt:lpstr>
      <vt:lpstr>수행 과정</vt:lpstr>
      <vt:lpstr>수행 과정</vt:lpstr>
      <vt:lpstr>수행 과정</vt:lpstr>
      <vt:lpstr>수행 과정</vt:lpstr>
      <vt:lpstr>수행 과정</vt:lpstr>
      <vt:lpstr>수행 결과</vt:lpstr>
      <vt:lpstr>시간 복잡도</vt:lpstr>
      <vt:lpstr>응용</vt:lpstr>
      <vt:lpstr>5.5 동전 거스름돈 문제</vt:lpstr>
      <vt:lpstr>부분 문제</vt:lpstr>
      <vt:lpstr>부분 문제</vt:lpstr>
      <vt:lpstr>C[j]를 계산하는데 어떤 부분 문제가 필요할까?</vt:lpstr>
      <vt:lpstr>PowerPoint 프레젠테이션</vt:lpstr>
      <vt:lpstr>DPCoinChange 알고리즘 수행 과정</vt:lpstr>
      <vt:lpstr>수행 과정</vt:lpstr>
      <vt:lpstr>거스름돈 1원4원까지</vt:lpstr>
      <vt:lpstr>거스름돈 5원</vt:lpstr>
      <vt:lpstr>거스름돈 6, 7, 8, 9원</vt:lpstr>
      <vt:lpstr>거스름돈 10원</vt:lpstr>
      <vt:lpstr>거스름돈 20원</vt:lpstr>
      <vt:lpstr>수행 결과</vt:lpstr>
      <vt:lpstr>시간 복잡도</vt:lpstr>
      <vt:lpstr>요약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scgyong</cp:lastModifiedBy>
  <cp:revision>1934</cp:revision>
  <cp:lastPrinted>2016-02-29T07:25:24Z</cp:lastPrinted>
  <dcterms:created xsi:type="dcterms:W3CDTF">1999-06-08T06:08:29Z</dcterms:created>
  <dcterms:modified xsi:type="dcterms:W3CDTF">2022-08-08T11:19:44Z</dcterms:modified>
</cp:coreProperties>
</file>