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2"/>
  </p:notesMasterIdLst>
  <p:handoutMasterIdLst>
    <p:handoutMasterId r:id="rId113"/>
  </p:handoutMasterIdLst>
  <p:sldIdLst>
    <p:sldId id="393" r:id="rId2"/>
    <p:sldId id="544" r:id="rId3"/>
    <p:sldId id="398" r:id="rId4"/>
    <p:sldId id="549" r:id="rId5"/>
    <p:sldId id="400" r:id="rId6"/>
    <p:sldId id="401" r:id="rId7"/>
    <p:sldId id="402" r:id="rId8"/>
    <p:sldId id="403" r:id="rId9"/>
    <p:sldId id="404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4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7" r:id="rId27"/>
    <p:sldId id="428" r:id="rId28"/>
    <p:sldId id="488" r:id="rId29"/>
    <p:sldId id="430" r:id="rId30"/>
    <p:sldId id="431" r:id="rId31"/>
    <p:sldId id="550" r:id="rId32"/>
    <p:sldId id="551" r:id="rId33"/>
    <p:sldId id="432" r:id="rId34"/>
    <p:sldId id="495" r:id="rId35"/>
    <p:sldId id="499" r:id="rId36"/>
    <p:sldId id="500" r:id="rId37"/>
    <p:sldId id="501" r:id="rId38"/>
    <p:sldId id="502" r:id="rId39"/>
    <p:sldId id="503" r:id="rId40"/>
    <p:sldId id="504" r:id="rId41"/>
    <p:sldId id="506" r:id="rId42"/>
    <p:sldId id="510" r:id="rId43"/>
    <p:sldId id="494" r:id="rId44"/>
    <p:sldId id="508" r:id="rId45"/>
    <p:sldId id="509" r:id="rId46"/>
    <p:sldId id="511" r:id="rId47"/>
    <p:sldId id="512" r:id="rId48"/>
    <p:sldId id="513" r:id="rId49"/>
    <p:sldId id="452" r:id="rId50"/>
    <p:sldId id="489" r:id="rId51"/>
    <p:sldId id="455" r:id="rId52"/>
    <p:sldId id="456" r:id="rId53"/>
    <p:sldId id="457" r:id="rId54"/>
    <p:sldId id="584" r:id="rId55"/>
    <p:sldId id="460" r:id="rId56"/>
    <p:sldId id="461" r:id="rId57"/>
    <p:sldId id="462" r:id="rId58"/>
    <p:sldId id="463" r:id="rId59"/>
    <p:sldId id="546" r:id="rId60"/>
    <p:sldId id="464" r:id="rId61"/>
    <p:sldId id="547" r:id="rId62"/>
    <p:sldId id="465" r:id="rId63"/>
    <p:sldId id="548" r:id="rId64"/>
    <p:sldId id="466" r:id="rId65"/>
    <p:sldId id="467" r:id="rId66"/>
    <p:sldId id="552" r:id="rId67"/>
    <p:sldId id="343" r:id="rId68"/>
    <p:sldId id="350" r:id="rId69"/>
    <p:sldId id="351" r:id="rId70"/>
    <p:sldId id="496" r:id="rId71"/>
    <p:sldId id="497" r:id="rId72"/>
    <p:sldId id="514" r:id="rId73"/>
    <p:sldId id="515" r:id="rId74"/>
    <p:sldId id="516" r:id="rId75"/>
    <p:sldId id="521" r:id="rId76"/>
    <p:sldId id="553" r:id="rId77"/>
    <p:sldId id="476" r:id="rId78"/>
    <p:sldId id="477" r:id="rId79"/>
    <p:sldId id="479" r:id="rId80"/>
    <p:sldId id="480" r:id="rId81"/>
    <p:sldId id="484" r:id="rId82"/>
    <p:sldId id="554" r:id="rId83"/>
    <p:sldId id="555" r:id="rId84"/>
    <p:sldId id="580" r:id="rId85"/>
    <p:sldId id="483" r:id="rId86"/>
    <p:sldId id="485" r:id="rId87"/>
    <p:sldId id="522" r:id="rId88"/>
    <p:sldId id="523" r:id="rId89"/>
    <p:sldId id="524" r:id="rId90"/>
    <p:sldId id="525" r:id="rId91"/>
    <p:sldId id="526" r:id="rId92"/>
    <p:sldId id="583" r:id="rId93"/>
    <p:sldId id="527" r:id="rId94"/>
    <p:sldId id="528" r:id="rId95"/>
    <p:sldId id="531" r:id="rId96"/>
    <p:sldId id="532" r:id="rId97"/>
    <p:sldId id="533" r:id="rId98"/>
    <p:sldId id="540" r:id="rId99"/>
    <p:sldId id="535" r:id="rId100"/>
    <p:sldId id="581" r:id="rId101"/>
    <p:sldId id="536" r:id="rId102"/>
    <p:sldId id="537" r:id="rId103"/>
    <p:sldId id="538" r:id="rId104"/>
    <p:sldId id="575" r:id="rId105"/>
    <p:sldId id="582" r:id="rId106"/>
    <p:sldId id="371" r:id="rId107"/>
    <p:sldId id="534" r:id="rId108"/>
    <p:sldId id="541" r:id="rId109"/>
    <p:sldId id="542" r:id="rId110"/>
    <p:sldId id="543" r:id="rId111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0033CC"/>
    <a:srgbClr val="E6DC60"/>
    <a:srgbClr val="E5CBB1"/>
    <a:srgbClr val="AFDFFF"/>
    <a:srgbClr val="FFCCFF"/>
    <a:srgbClr val="FF9999"/>
    <a:srgbClr val="C78FFF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18" autoAdjust="0"/>
  </p:normalViewPr>
  <p:slideViewPr>
    <p:cSldViewPr>
      <p:cViewPr varScale="1">
        <p:scale>
          <a:sx n="78" d="100"/>
          <a:sy n="78" d="100"/>
        </p:scale>
        <p:origin x="1522" y="-34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122" y="120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C6D72299-B0EE-4CB0-9C52-F533DDE0C23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B3BCD9F-B607-4D48-B861-696C1B8D6F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01464DD9-706A-410E-801D-0900EDA11C6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</a:t>
            </a:r>
            <a:r>
              <a:rPr lang="en-US" altLang="en-US" baseline="-25000"/>
              <a:t>9</a:t>
            </a:r>
            <a:r>
              <a:rPr lang="en-US" altLang="en-US"/>
              <a:t>=34 </a:t>
            </a:r>
            <a:r>
              <a:rPr lang="ko-KR" altLang="en-US"/>
              <a:t>개의 </a:t>
            </a:r>
            <a:r>
              <a:rPr lang="en-US" altLang="ko-KR"/>
              <a:t>runs</a:t>
            </a:r>
            <a:r>
              <a:rPr lang="ko-KR" altLang="en-US"/>
              <a:t>를 </a:t>
            </a:r>
            <a:r>
              <a:rPr lang="en-US" altLang="ko-KR"/>
              <a:t>F</a:t>
            </a:r>
            <a:r>
              <a:rPr lang="en-US" altLang="ko-KR" baseline="-25000"/>
              <a:t>9-1</a:t>
            </a:r>
            <a:r>
              <a:rPr lang="ko-KR" altLang="en-US"/>
              <a:t>과 </a:t>
            </a:r>
            <a:r>
              <a:rPr lang="en-US" altLang="ko-KR"/>
              <a:t>F</a:t>
            </a:r>
            <a:r>
              <a:rPr lang="en-US" altLang="ko-KR" baseline="-25000"/>
              <a:t>9-2</a:t>
            </a:r>
            <a:r>
              <a:rPr lang="ko-KR" altLang="en-US"/>
              <a:t>개로 </a:t>
            </a:r>
            <a:r>
              <a:rPr lang="en-US" altLang="ko-KR"/>
              <a:t>T1</a:t>
            </a:r>
            <a:r>
              <a:rPr lang="ko-KR" altLang="en-US"/>
              <a:t>과 </a:t>
            </a:r>
            <a:r>
              <a:rPr lang="en-US" altLang="ko-KR"/>
              <a:t>T2</a:t>
            </a:r>
            <a:r>
              <a:rPr lang="ko-KR" altLang="en-US"/>
              <a:t>에 각각 분할 저장한다</a:t>
            </a:r>
            <a:r>
              <a:rPr lang="en-US" altLang="ko-KR"/>
              <a:t>.</a:t>
            </a:r>
            <a:endParaRPr lang="en-US" altLang="en-US"/>
          </a:p>
        </p:txBody>
      </p:sp>
      <p:sp>
        <p:nvSpPr>
          <p:cNvPr id="259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59A776-10AF-4EFE-8BA1-073066F7CFD1}" type="slidenum">
              <a:rPr lang="en-US" altLang="ko-KR" smtClean="0"/>
              <a:pPr>
                <a:spcBef>
                  <a:spcPct val="0"/>
                </a:spcBef>
              </a:pPr>
              <a:t>106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2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0C90DF-9851-4DDA-AF41-E1C4661C9B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D0CD6FCE-AF25-4FA3-A8C9-B55B8601DBB5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746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just">
              <a:spcBef>
                <a:spcPts val="0"/>
              </a:spcBef>
              <a:defRPr sz="2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algn="just">
              <a:spcBef>
                <a:spcPts val="0"/>
              </a:spcBef>
              <a:defRPr sz="2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spcBef>
                <a:spcPts val="0"/>
              </a:spcBef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spcBef>
                <a:spcPts val="0"/>
              </a:spcBef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spcBef>
                <a:spcPts val="0"/>
              </a:spcBef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A99C8E-DB7B-4D5A-992F-9B3164AD0F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6278D3D1-2C23-4AF8-A2EC-80999CB08DF5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30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CB6ED6-18AA-4B20-B4FB-FEB39C6353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A522E950-5DA5-45AC-99A4-4A93241EA440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679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A212A34-5463-4A85-BE8C-6F6E1FD587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CA6D1277-8C13-48A4-86A3-10CC1EEDEDE1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4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CA2671-613C-4F09-A0BE-A5AAD479F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누르십시오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A6236E-D49F-451C-98A2-AACC47A8A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ACC5E6B4-D51C-4224-A376-6453E8527F7D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8" r:id="rId4"/>
    <p:sldLayoutId id="2147483659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lr>
          <a:srgbClr val="7373FF"/>
        </a:buClr>
        <a:buFont typeface="Wingdings" panose="05000000000000000000" pitchFamily="2" charset="2"/>
        <a:buChar char="Ø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just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lr>
          <a:schemeClr val="accent2"/>
        </a:buClr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har char="•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har char="–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har char="»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7E5BB7DA-ADD8-4BBC-B5CE-427C2A6367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4000" dirty="0">
                <a:solidFill>
                  <a:schemeClr val="tx1"/>
                </a:solidFill>
              </a:rPr>
              <a:t>Chapter 6</a:t>
            </a:r>
            <a:br>
              <a:rPr lang="en-US" altLang="ko-KR" sz="4000" dirty="0"/>
            </a:br>
            <a:r>
              <a:rPr lang="ko-KR" altLang="en-US" sz="4000" dirty="0"/>
              <a:t>정렬 알고리즘</a:t>
            </a:r>
            <a:endParaRPr lang="en-US" altLang="ko-K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ED50B955-3737-4BEB-A9FB-3C79FEC54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버블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57568-469B-4A34-8054-26BD64B83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A7D18D6-C9AF-494C-8AC0-48D61D5F12C8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42686737-1DAB-4A08-831E-FD066358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42988"/>
            <a:ext cx="50101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08AB1C-D1F3-40F8-9CB9-363820B3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880612"/>
            <a:ext cx="606742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>
            <a:extLst>
              <a:ext uri="{FF2B5EF4-FFF2-40B4-BE49-F238E27FC236}">
                <a16:creationId xmlns:a16="http://schemas.microsoft.com/office/drawing/2014/main" id="{02AAA513-EAB9-4614-8667-99BC4226D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테이프 드라이브에서 </a:t>
            </a:r>
            <a:r>
              <a:rPr lang="en-US" altLang="ko-KR" sz="2800" dirty="0" err="1"/>
              <a:t>ExternalSort</a:t>
            </a:r>
            <a:r>
              <a:rPr lang="en-US" altLang="ko-KR" sz="2800" dirty="0"/>
              <a:t> </a:t>
            </a:r>
            <a:r>
              <a:rPr lang="ko-KR" altLang="en-US" sz="28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B2329-AEA7-4634-AE2F-E81507A3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518328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altLang="ko-KR" sz="2400" dirty="0" err="1"/>
              <a:t>ExternalSort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알고리즘의 </a:t>
            </a:r>
            <a:r>
              <a:rPr lang="en-US" altLang="ko-KR" sz="2400" dirty="0"/>
              <a:t>line 3</a:t>
            </a:r>
            <a:r>
              <a:rPr lang="ko-KR" altLang="en-US" sz="2400" dirty="0"/>
              <a:t>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블록을 읽어 들여 합병하면서 만들어지는 블록들을 </a:t>
            </a:r>
            <a:r>
              <a:rPr lang="en-US" altLang="ko-KR" sz="2400" dirty="0">
                <a:solidFill>
                  <a:srgbClr val="00B0F0"/>
                </a:solidFill>
              </a:rPr>
              <a:t>2</a:t>
            </a:r>
            <a:r>
              <a:rPr lang="ko-KR" altLang="en-US" sz="2400" dirty="0">
                <a:solidFill>
                  <a:srgbClr val="00B0F0"/>
                </a:solidFill>
              </a:rPr>
              <a:t>개의 저장 장치에 </a:t>
            </a:r>
            <a:r>
              <a:rPr lang="ko-KR" altLang="en-US" sz="2400" u="sng" dirty="0">
                <a:solidFill>
                  <a:srgbClr val="00B0F0"/>
                </a:solidFill>
              </a:rPr>
              <a:t>번갈아</a:t>
            </a:r>
            <a:r>
              <a:rPr lang="ko-KR" altLang="en-US" sz="2400" dirty="0">
                <a:solidFill>
                  <a:srgbClr val="00B0F0"/>
                </a:solidFill>
              </a:rPr>
              <a:t> </a:t>
            </a:r>
            <a:r>
              <a:rPr lang="ko-KR" altLang="en-US" sz="2400" dirty="0"/>
              <a:t>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74520-0351-46C4-BC77-0E343E3FC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B43D15-7731-4172-9975-3ED43173B63C}" type="slidenum">
              <a:rPr lang="en-US" altLang="ko-KR" sz="1200">
                <a:latin typeface="Tahoma" panose="020B0604030504040204" pitchFamily="34" charset="0"/>
              </a:rPr>
              <a:pPr/>
              <a:t>100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854891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>
            <a:extLst>
              <a:ext uri="{FF2B5EF4-FFF2-40B4-BE49-F238E27FC236}">
                <a16:creationId xmlns:a16="http://schemas.microsoft.com/office/drawing/2014/main" id="{A532DCB8-228F-4738-8DA1-4ED1D645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2-way </a:t>
            </a:r>
            <a:r>
              <a:rPr lang="ko-KR" altLang="en-US" dirty="0"/>
              <a:t>합병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98158-0F3B-4CB2-95DB-3B051F89A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AE63EEA-BEE7-4DCD-8684-563F2B03EA51}" type="slidenum">
              <a:rPr lang="en-US" altLang="ko-KR" sz="1200">
                <a:latin typeface="Tahoma" panose="020B0604030504040204" pitchFamily="34" charset="0"/>
              </a:rPr>
              <a:pPr/>
              <a:t>101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207F-6B07-4897-8580-54FB31C8A23E}"/>
              </a:ext>
            </a:extLst>
          </p:cNvPr>
          <p:cNvSpPr txBox="1"/>
          <p:nvPr/>
        </p:nvSpPr>
        <p:spPr>
          <a:xfrm>
            <a:off x="1110123" y="2024057"/>
            <a:ext cx="8640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1370E-B62D-4CA4-8FC8-5D8BFDB29530}"/>
              </a:ext>
            </a:extLst>
          </p:cNvPr>
          <p:cNvSpPr txBox="1"/>
          <p:nvPr/>
        </p:nvSpPr>
        <p:spPr>
          <a:xfrm>
            <a:off x="167797" y="2034512"/>
            <a:ext cx="729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0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DF833-F145-4965-80E2-8229FEBF3C54}"/>
              </a:ext>
            </a:extLst>
          </p:cNvPr>
          <p:cNvSpPr txBox="1"/>
          <p:nvPr/>
        </p:nvSpPr>
        <p:spPr>
          <a:xfrm>
            <a:off x="138015" y="245610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1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EAEF2-ED22-4BFC-AEC6-23B57533DA3E}"/>
              </a:ext>
            </a:extLst>
          </p:cNvPr>
          <p:cNvSpPr txBox="1"/>
          <p:nvPr/>
        </p:nvSpPr>
        <p:spPr>
          <a:xfrm>
            <a:off x="177495" y="288815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2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07AAE-E230-4C55-BB6E-EDAA8FEB61D6}"/>
              </a:ext>
            </a:extLst>
          </p:cNvPr>
          <p:cNvSpPr txBox="1"/>
          <p:nvPr/>
        </p:nvSpPr>
        <p:spPr>
          <a:xfrm>
            <a:off x="102011" y="3320201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3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4FC60-9D94-424D-8414-0F9FAD27116A}"/>
              </a:ext>
            </a:extLst>
          </p:cNvPr>
          <p:cNvSpPr txBox="1"/>
          <p:nvPr/>
        </p:nvSpPr>
        <p:spPr>
          <a:xfrm>
            <a:off x="1110123" y="2518821"/>
            <a:ext cx="86409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6BC98-A24C-4E8B-9770-981EABBFE33F}"/>
              </a:ext>
            </a:extLst>
          </p:cNvPr>
          <p:cNvSpPr txBox="1"/>
          <p:nvPr/>
        </p:nvSpPr>
        <p:spPr>
          <a:xfrm>
            <a:off x="2190243" y="2024057"/>
            <a:ext cx="8640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FBED8-D987-43B7-93B6-0D6A697A7F3A}"/>
              </a:ext>
            </a:extLst>
          </p:cNvPr>
          <p:cNvSpPr txBox="1"/>
          <p:nvPr/>
        </p:nvSpPr>
        <p:spPr>
          <a:xfrm>
            <a:off x="2173319" y="2527543"/>
            <a:ext cx="86409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BF7B3B-2CE2-4757-AFD8-6350A02C1803}"/>
              </a:ext>
            </a:extLst>
          </p:cNvPr>
          <p:cNvSpPr txBox="1"/>
          <p:nvPr/>
        </p:nvSpPr>
        <p:spPr>
          <a:xfrm>
            <a:off x="3254332" y="2034512"/>
            <a:ext cx="8640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6659A-7A54-41C3-860C-0C6344D242AE}"/>
              </a:ext>
            </a:extLst>
          </p:cNvPr>
          <p:cNvSpPr txBox="1"/>
          <p:nvPr/>
        </p:nvSpPr>
        <p:spPr>
          <a:xfrm>
            <a:off x="3254332" y="2518821"/>
            <a:ext cx="86409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B74A9-404B-4DC0-8A23-56034C255706}"/>
              </a:ext>
            </a:extLst>
          </p:cNvPr>
          <p:cNvSpPr txBox="1"/>
          <p:nvPr/>
        </p:nvSpPr>
        <p:spPr>
          <a:xfrm>
            <a:off x="4350483" y="2024057"/>
            <a:ext cx="86409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1C0B3-9C94-47DB-8AA4-CAFEC6537644}"/>
              </a:ext>
            </a:extLst>
          </p:cNvPr>
          <p:cNvSpPr txBox="1"/>
          <p:nvPr/>
        </p:nvSpPr>
        <p:spPr>
          <a:xfrm>
            <a:off x="4305097" y="2518821"/>
            <a:ext cx="86409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F8B6D-BB69-4EDF-8E38-29EA844FA619}"/>
              </a:ext>
            </a:extLst>
          </p:cNvPr>
          <p:cNvSpPr txBox="1"/>
          <p:nvPr/>
        </p:nvSpPr>
        <p:spPr>
          <a:xfrm>
            <a:off x="1078061" y="4745828"/>
            <a:ext cx="161623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E5F50D-1D8C-4E7E-8BA5-88C3C1977765}"/>
              </a:ext>
            </a:extLst>
          </p:cNvPr>
          <p:cNvSpPr txBox="1"/>
          <p:nvPr/>
        </p:nvSpPr>
        <p:spPr>
          <a:xfrm>
            <a:off x="167797" y="3906720"/>
            <a:ext cx="729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0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E7B6C-8E26-4622-83D9-7125A186523F}"/>
              </a:ext>
            </a:extLst>
          </p:cNvPr>
          <p:cNvSpPr txBox="1"/>
          <p:nvPr/>
        </p:nvSpPr>
        <p:spPr>
          <a:xfrm>
            <a:off x="138015" y="432831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1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85D6-02D1-459A-8A06-997B50CCAEFE}"/>
              </a:ext>
            </a:extLst>
          </p:cNvPr>
          <p:cNvSpPr txBox="1"/>
          <p:nvPr/>
        </p:nvSpPr>
        <p:spPr>
          <a:xfrm>
            <a:off x="177495" y="476036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2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0345A-C7CA-4677-85EE-2520877D5304}"/>
              </a:ext>
            </a:extLst>
          </p:cNvPr>
          <p:cNvSpPr txBox="1"/>
          <p:nvPr/>
        </p:nvSpPr>
        <p:spPr>
          <a:xfrm>
            <a:off x="102011" y="519240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3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41FA5-7FA2-4C20-9CF9-9AB14B5633DE}"/>
              </a:ext>
            </a:extLst>
          </p:cNvPr>
          <p:cNvSpPr txBox="1"/>
          <p:nvPr/>
        </p:nvSpPr>
        <p:spPr>
          <a:xfrm>
            <a:off x="1078061" y="5192409"/>
            <a:ext cx="1616238" cy="30777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4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9813D-FC00-4AEB-B2FB-A8FDF6F7670C}"/>
              </a:ext>
            </a:extLst>
          </p:cNvPr>
          <p:cNvSpPr txBox="1"/>
          <p:nvPr/>
        </p:nvSpPr>
        <p:spPr>
          <a:xfrm>
            <a:off x="2878261" y="4760361"/>
            <a:ext cx="161623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6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28DFA-0984-41E9-88E8-CC48E2AB55B9}"/>
              </a:ext>
            </a:extLst>
          </p:cNvPr>
          <p:cNvSpPr txBox="1"/>
          <p:nvPr/>
        </p:nvSpPr>
        <p:spPr>
          <a:xfrm>
            <a:off x="2878261" y="5192409"/>
            <a:ext cx="1616238" cy="30777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8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815352-2D42-482E-A208-B8F5F6EA0147}"/>
              </a:ext>
            </a:extLst>
          </p:cNvPr>
          <p:cNvCxnSpPr/>
          <p:nvPr/>
        </p:nvCxnSpPr>
        <p:spPr>
          <a:xfrm>
            <a:off x="246027" y="3824257"/>
            <a:ext cx="8784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F02AAD-99BA-4EDA-A1AF-D1C39FEF61F3}"/>
              </a:ext>
            </a:extLst>
          </p:cNvPr>
          <p:cNvCxnSpPr/>
          <p:nvPr/>
        </p:nvCxnSpPr>
        <p:spPr>
          <a:xfrm>
            <a:off x="246027" y="5840481"/>
            <a:ext cx="8784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AAED6B-1075-4E2E-9E29-F3BBD0B50CA0}"/>
              </a:ext>
            </a:extLst>
          </p:cNvPr>
          <p:cNvSpPr txBox="1"/>
          <p:nvPr/>
        </p:nvSpPr>
        <p:spPr>
          <a:xfrm>
            <a:off x="6869374" y="466686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pass</a:t>
            </a:r>
            <a:r>
              <a:rPr lang="ko-KR" altLang="en-US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b="1" dirty="0">
              <a:solidFill>
                <a:srgbClr val="0000C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70B7ECD-E5B8-4D41-AE72-1CE2BD08D783}"/>
              </a:ext>
            </a:extLst>
          </p:cNvPr>
          <p:cNvCxnSpPr/>
          <p:nvPr/>
        </p:nvCxnSpPr>
        <p:spPr>
          <a:xfrm>
            <a:off x="246027" y="1700808"/>
            <a:ext cx="8784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B6643-E11F-4AF9-88E1-418688FF8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F8096FF-9DF0-4877-9F5F-6EB2D73CB136}" type="slidenum">
              <a:rPr lang="en-US" altLang="ko-KR" sz="1200">
                <a:latin typeface="Tahoma" panose="020B0604030504040204" pitchFamily="34" charset="0"/>
              </a:rPr>
              <a:pPr/>
              <a:t>102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4C0574-5790-4A01-B78D-ABE87C1C5A99}"/>
              </a:ext>
            </a:extLst>
          </p:cNvPr>
          <p:cNvCxnSpPr/>
          <p:nvPr/>
        </p:nvCxnSpPr>
        <p:spPr>
          <a:xfrm>
            <a:off x="172656" y="2236508"/>
            <a:ext cx="8784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2CCFA8-3B4B-4214-9A9C-0CBB46E4B5D0}"/>
              </a:ext>
            </a:extLst>
          </p:cNvPr>
          <p:cNvSpPr txBox="1"/>
          <p:nvPr/>
        </p:nvSpPr>
        <p:spPr>
          <a:xfrm>
            <a:off x="1004690" y="2504599"/>
            <a:ext cx="3416438" cy="307777"/>
          </a:xfrm>
          <a:prstGeom prst="rect">
            <a:avLst/>
          </a:prstGeom>
          <a:solidFill>
            <a:srgbClr val="FFE1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4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7DDC5-9194-4265-8A41-E4DF23157905}"/>
              </a:ext>
            </a:extLst>
          </p:cNvPr>
          <p:cNvSpPr txBox="1"/>
          <p:nvPr/>
        </p:nvSpPr>
        <p:spPr>
          <a:xfrm>
            <a:off x="94426" y="2452532"/>
            <a:ext cx="729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0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6A059-DF3B-439C-9A3C-69D88A2D1834}"/>
              </a:ext>
            </a:extLst>
          </p:cNvPr>
          <p:cNvSpPr txBox="1"/>
          <p:nvPr/>
        </p:nvSpPr>
        <p:spPr>
          <a:xfrm>
            <a:off x="64644" y="287412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1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F3D65-5726-4F70-BAF0-0E76C9F2DCA5}"/>
              </a:ext>
            </a:extLst>
          </p:cNvPr>
          <p:cNvSpPr txBox="1"/>
          <p:nvPr/>
        </p:nvSpPr>
        <p:spPr>
          <a:xfrm>
            <a:off x="104124" y="330617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2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1F88E-C30E-4157-8331-CF53A338AB50}"/>
              </a:ext>
            </a:extLst>
          </p:cNvPr>
          <p:cNvSpPr txBox="1"/>
          <p:nvPr/>
        </p:nvSpPr>
        <p:spPr>
          <a:xfrm>
            <a:off x="28640" y="374867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3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359FB-1793-450E-BDF0-2AA56CAF5346}"/>
              </a:ext>
            </a:extLst>
          </p:cNvPr>
          <p:cNvSpPr txBox="1"/>
          <p:nvPr/>
        </p:nvSpPr>
        <p:spPr>
          <a:xfrm>
            <a:off x="1004690" y="2947296"/>
            <a:ext cx="3416438" cy="307777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6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8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1535B-226D-4DA5-A8BD-3BBF4530647F}"/>
              </a:ext>
            </a:extLst>
          </p:cNvPr>
          <p:cNvSpPr txBox="1"/>
          <p:nvPr/>
        </p:nvSpPr>
        <p:spPr>
          <a:xfrm>
            <a:off x="7247305" y="273664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pass</a:t>
            </a:r>
            <a:r>
              <a:rPr lang="ko-KR" altLang="en-US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b="1" dirty="0">
              <a:solidFill>
                <a:srgbClr val="0000C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4D12F3-C030-487D-A847-9DA5BF5A0007}"/>
              </a:ext>
            </a:extLst>
          </p:cNvPr>
          <p:cNvCxnSpPr/>
          <p:nvPr/>
        </p:nvCxnSpPr>
        <p:spPr>
          <a:xfrm>
            <a:off x="104124" y="4324740"/>
            <a:ext cx="8784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EAD28E-80B7-4449-9880-3AE338FE69C3}"/>
              </a:ext>
            </a:extLst>
          </p:cNvPr>
          <p:cNvSpPr txBox="1"/>
          <p:nvPr/>
        </p:nvSpPr>
        <p:spPr>
          <a:xfrm>
            <a:off x="80229" y="4571836"/>
            <a:ext cx="729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0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48CA6-02E7-4EFD-A4C3-513E8580B904}"/>
              </a:ext>
            </a:extLst>
          </p:cNvPr>
          <p:cNvSpPr txBox="1"/>
          <p:nvPr/>
        </p:nvSpPr>
        <p:spPr>
          <a:xfrm>
            <a:off x="50447" y="4993429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1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107F5-985C-4C7D-A6AE-BA916256B074}"/>
              </a:ext>
            </a:extLst>
          </p:cNvPr>
          <p:cNvSpPr txBox="1"/>
          <p:nvPr/>
        </p:nvSpPr>
        <p:spPr>
          <a:xfrm>
            <a:off x="89927" y="5425477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2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73032-5DC1-4D32-A25B-590D5F575E6F}"/>
              </a:ext>
            </a:extLst>
          </p:cNvPr>
          <p:cNvSpPr txBox="1"/>
          <p:nvPr/>
        </p:nvSpPr>
        <p:spPr>
          <a:xfrm>
            <a:off x="14443" y="586798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TD 3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2B2EC-238C-44EC-BEE4-6E013D915343}"/>
              </a:ext>
            </a:extLst>
          </p:cNvPr>
          <p:cNvSpPr txBox="1"/>
          <p:nvPr/>
        </p:nvSpPr>
        <p:spPr>
          <a:xfrm>
            <a:off x="950547" y="5445224"/>
            <a:ext cx="6296758" cy="307777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4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6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 +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8</a:t>
            </a:r>
            <a:endParaRPr lang="ko-KR" altLang="en-US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3290B7-D5E5-4933-81D8-0F21B33A8088}"/>
              </a:ext>
            </a:extLst>
          </p:cNvPr>
          <p:cNvCxnSpPr/>
          <p:nvPr/>
        </p:nvCxnSpPr>
        <p:spPr>
          <a:xfrm>
            <a:off x="158459" y="6453336"/>
            <a:ext cx="8784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9B610E-39DB-4187-81D1-611040DB2898}"/>
              </a:ext>
            </a:extLst>
          </p:cNvPr>
          <p:cNvSpPr txBox="1"/>
          <p:nvPr/>
        </p:nvSpPr>
        <p:spPr>
          <a:xfrm>
            <a:off x="7289950" y="535583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pass</a:t>
            </a:r>
            <a:r>
              <a:rPr lang="ko-KR" altLang="en-US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2000" b="1" dirty="0">
              <a:solidFill>
                <a:srgbClr val="0000CC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6F36B6E-368B-4985-9A53-25B608E0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90" y="128175"/>
            <a:ext cx="896302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1">
            <a:extLst>
              <a:ext uri="{FF2B5EF4-FFF2-40B4-BE49-F238E27FC236}">
                <a16:creationId xmlns:a16="http://schemas.microsoft.com/office/drawing/2014/main" id="{EAE8DA97-7930-4CF9-A656-C97FB6ABD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다방향</a:t>
            </a:r>
            <a:r>
              <a:rPr lang="ko-KR" altLang="en-US" dirty="0"/>
              <a:t> </a:t>
            </a:r>
            <a:r>
              <a:rPr lang="en-US" altLang="ko-KR" dirty="0"/>
              <a:t>(Multi-way) </a:t>
            </a:r>
            <a:r>
              <a:rPr lang="ko-KR" altLang="en-US" dirty="0"/>
              <a:t>합병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A111-7EBF-402E-B526-1A8E9E0D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800"/>
              </a:spcAft>
              <a:defRPr/>
            </a:pPr>
            <a:r>
              <a:rPr lang="en-US" altLang="ko-KR" sz="2400" dirty="0"/>
              <a:t>2-way </a:t>
            </a:r>
            <a:r>
              <a:rPr lang="ko-KR" altLang="en-US" sz="2400" dirty="0"/>
              <a:t>합병보다 빠르게 합병</a:t>
            </a:r>
            <a:endParaRPr lang="en-US" altLang="ko-KR" sz="24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400" dirty="0"/>
              <a:t>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4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b="0" baseline="-25000" dirty="0" err="1">
                <a:solidFill>
                  <a:srgbClr val="00B0F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(N/M))</a:t>
            </a:r>
            <a:endParaRPr lang="en-US" altLang="ko-KR" sz="24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400" dirty="0"/>
              <a:t>그러나 </a:t>
            </a:r>
            <a:r>
              <a:rPr lang="en-US" altLang="ko-KR" sz="2400" dirty="0"/>
              <a:t>2p </a:t>
            </a:r>
            <a:r>
              <a:rPr lang="ko-KR" altLang="en-US" sz="2400" dirty="0"/>
              <a:t>개의 보조 기억 장치가 필요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BA27A-8A00-4055-BAA4-54BDF8BB4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CC6B792-BE21-451F-A883-F405C41E6E4A}" type="slidenum">
              <a:rPr lang="en-US" altLang="ko-KR" sz="1200">
                <a:latin typeface="Tahoma" panose="020B0604030504040204" pitchFamily="34" charset="0"/>
              </a:rPr>
              <a:pPr/>
              <a:t>103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86A16E-F548-4BF9-B7F2-793FB8E90656}"/>
              </a:ext>
            </a:extLst>
          </p:cNvPr>
          <p:cNvSpPr/>
          <p:nvPr/>
        </p:nvSpPr>
        <p:spPr bwMode="auto">
          <a:xfrm>
            <a:off x="1995421" y="2748528"/>
            <a:ext cx="1368000" cy="381640"/>
          </a:xfrm>
          <a:prstGeom prst="rect">
            <a:avLst/>
          </a:prstGeom>
          <a:solidFill>
            <a:srgbClr val="CCFF99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CA939-D487-493E-B084-6123FC93CE58}"/>
              </a:ext>
            </a:extLst>
          </p:cNvPr>
          <p:cNvSpPr/>
          <p:nvPr/>
        </p:nvSpPr>
        <p:spPr bwMode="auto">
          <a:xfrm>
            <a:off x="1995421" y="3108568"/>
            <a:ext cx="1368000" cy="381640"/>
          </a:xfrm>
          <a:prstGeom prst="rect">
            <a:avLst/>
          </a:prstGeom>
          <a:solidFill>
            <a:srgbClr val="CCFF99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CF3E0-869E-4795-B6E0-359193D5F1A3}"/>
              </a:ext>
            </a:extLst>
          </p:cNvPr>
          <p:cNvSpPr/>
          <p:nvPr/>
        </p:nvSpPr>
        <p:spPr bwMode="auto">
          <a:xfrm>
            <a:off x="3363573" y="2770128"/>
            <a:ext cx="1368000" cy="381640"/>
          </a:xfrm>
          <a:prstGeom prst="rect">
            <a:avLst/>
          </a:prstGeom>
          <a:solidFill>
            <a:srgbClr val="FFFF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4563B-468D-4331-8981-879FE42E8E38}"/>
              </a:ext>
            </a:extLst>
          </p:cNvPr>
          <p:cNvSpPr/>
          <p:nvPr/>
        </p:nvSpPr>
        <p:spPr bwMode="auto">
          <a:xfrm>
            <a:off x="3363573" y="3130168"/>
            <a:ext cx="1368000" cy="381640"/>
          </a:xfrm>
          <a:prstGeom prst="rect">
            <a:avLst/>
          </a:prstGeom>
          <a:solidFill>
            <a:srgbClr val="FFFF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576A58-978C-4314-8BAE-E6F3C5561200}"/>
              </a:ext>
            </a:extLst>
          </p:cNvPr>
          <p:cNvSpPr/>
          <p:nvPr/>
        </p:nvSpPr>
        <p:spPr bwMode="auto">
          <a:xfrm>
            <a:off x="1995269" y="3519016"/>
            <a:ext cx="1368000" cy="381640"/>
          </a:xfrm>
          <a:prstGeom prst="rect">
            <a:avLst/>
          </a:prstGeom>
          <a:solidFill>
            <a:srgbClr val="CCFF99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C0188-8895-4D15-9A0F-E2A3F30CB078}"/>
              </a:ext>
            </a:extLst>
          </p:cNvPr>
          <p:cNvSpPr/>
          <p:nvPr/>
        </p:nvSpPr>
        <p:spPr bwMode="auto">
          <a:xfrm>
            <a:off x="2067429" y="4167088"/>
            <a:ext cx="4104000" cy="346549"/>
          </a:xfrm>
          <a:prstGeom prst="rect">
            <a:avLst/>
          </a:prstGeom>
          <a:solidFill>
            <a:srgbClr val="CCFF99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33FE24-A26A-4B93-8189-4635145ADA7B}"/>
              </a:ext>
            </a:extLst>
          </p:cNvPr>
          <p:cNvSpPr/>
          <p:nvPr/>
        </p:nvSpPr>
        <p:spPr bwMode="auto">
          <a:xfrm>
            <a:off x="2067277" y="4527128"/>
            <a:ext cx="4104000" cy="381640"/>
          </a:xfrm>
          <a:prstGeom prst="rect">
            <a:avLst/>
          </a:prstGeom>
          <a:solidFill>
            <a:srgbClr val="FFFF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6" y="138534"/>
            <a:ext cx="2808287" cy="676275"/>
          </a:xfrm>
        </p:spPr>
        <p:txBody>
          <a:bodyPr/>
          <a:lstStyle/>
          <a:p>
            <a:r>
              <a:rPr lang="en-US" altLang="ko-KR" dirty="0"/>
              <a:t>p-way Merge</a:t>
            </a:r>
            <a:endParaRPr lang="ko-KR" altLang="en-US" sz="2400" dirty="0">
              <a:ea typeface="굴림" panose="020B0600000101010101" pitchFamily="50" charset="-127"/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4572000" y="952213"/>
            <a:ext cx="4104456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kumimoji="0" lang="en-US" altLang="ko-KR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ko-KR" sz="2400" dirty="0">
                <a:solidFill>
                  <a:srgbClr val="0000CC"/>
                </a:solidFill>
              </a:rPr>
              <a:t>=3,</a:t>
            </a:r>
            <a:r>
              <a:rPr kumimoji="0" lang="en-US" altLang="ko-KR" sz="2400" dirty="0">
                <a:solidFill>
                  <a:srgbClr val="40458C"/>
                </a:solidFill>
              </a:rPr>
              <a:t> </a:t>
            </a:r>
            <a:r>
              <a:rPr kumimoji="0" lang="en-US" altLang="ko-KR" sz="2400" dirty="0">
                <a:solidFill>
                  <a:srgbClr val="000000"/>
                </a:solidFill>
              </a:rPr>
              <a:t>M(</a:t>
            </a:r>
            <a:r>
              <a:rPr kumimoji="0" lang="ko-KR" altLang="en-US" sz="2000" b="1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주기억</a:t>
            </a: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장치 크기</a:t>
            </a:r>
            <a:r>
              <a:rPr kumimoji="0" lang="en-US" altLang="ko-KR" sz="2400" dirty="0">
                <a:solidFill>
                  <a:srgbClr val="000000"/>
                </a:solidFill>
              </a:rPr>
              <a:t>)=3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14AB45B-B856-4D2D-BA56-AC392072F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50523"/>
              </p:ext>
            </p:extLst>
          </p:nvPr>
        </p:nvGraphicFramePr>
        <p:xfrm>
          <a:off x="1275189" y="1668408"/>
          <a:ext cx="71524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375">
                  <a:extLst>
                    <a:ext uri="{9D8B030D-6E8A-4147-A177-3AD203B41FA5}">
                      <a16:colId xmlns:a16="http://schemas.microsoft.com/office/drawing/2014/main" val="2770096936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145423600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728825381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2902968068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358344465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1791180210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1287377410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050490545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2780013633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880894433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4158866675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688525577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967968784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2152134068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58414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9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0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1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3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7546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1B248561-CB01-4772-A834-D0427997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8043"/>
              </p:ext>
            </p:extLst>
          </p:nvPr>
        </p:nvGraphicFramePr>
        <p:xfrm>
          <a:off x="1307981" y="4156288"/>
          <a:ext cx="71524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375">
                  <a:extLst>
                    <a:ext uri="{9D8B030D-6E8A-4147-A177-3AD203B41FA5}">
                      <a16:colId xmlns:a16="http://schemas.microsoft.com/office/drawing/2014/main" val="2770096936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145423600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728825381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2902968068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358344465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1791180210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1287377410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050490545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2780013633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880894433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4158866675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688525577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3967968784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2152134068"/>
                    </a:ext>
                  </a:extLst>
                </a:gridCol>
                <a:gridCol w="457934">
                  <a:extLst>
                    <a:ext uri="{9D8B030D-6E8A-4147-A177-3AD203B41FA5}">
                      <a16:colId xmlns:a16="http://schemas.microsoft.com/office/drawing/2014/main" val="58414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9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0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1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3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427546"/>
                  </a:ext>
                </a:extLst>
              </a:tr>
            </a:tbl>
          </a:graphicData>
        </a:graphic>
      </p:graphicFrame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4C4232EA-7426-427E-B00A-49E88C583D42}"/>
              </a:ext>
            </a:extLst>
          </p:cNvPr>
          <p:cNvSpPr/>
          <p:nvPr/>
        </p:nvSpPr>
        <p:spPr bwMode="auto">
          <a:xfrm>
            <a:off x="1054376" y="2782358"/>
            <a:ext cx="220660" cy="1111089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03372DD-BB1C-45B8-B02C-5E452E73ED1C}"/>
              </a:ext>
            </a:extLst>
          </p:cNvPr>
          <p:cNvSpPr/>
          <p:nvPr/>
        </p:nvSpPr>
        <p:spPr bwMode="auto">
          <a:xfrm>
            <a:off x="649123" y="1846637"/>
            <a:ext cx="636682" cy="1458685"/>
          </a:xfrm>
          <a:custGeom>
            <a:avLst/>
            <a:gdLst>
              <a:gd name="connsiteX0" fmla="*/ 636682 w 636682"/>
              <a:gd name="connsiteY0" fmla="*/ 0 h 1458685"/>
              <a:gd name="connsiteX1" fmla="*/ 5311 w 636682"/>
              <a:gd name="connsiteY1" fmla="*/ 620485 h 1458685"/>
              <a:gd name="connsiteX2" fmla="*/ 386311 w 636682"/>
              <a:gd name="connsiteY2" fmla="*/ 1458685 h 14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682" h="1458685">
                <a:moveTo>
                  <a:pt x="636682" y="0"/>
                </a:moveTo>
                <a:cubicBezTo>
                  <a:pt x="341860" y="188685"/>
                  <a:pt x="47039" y="377371"/>
                  <a:pt x="5311" y="620485"/>
                </a:cubicBezTo>
                <a:cubicBezTo>
                  <a:pt x="-36417" y="863599"/>
                  <a:pt x="174947" y="1161142"/>
                  <a:pt x="386311" y="1458685"/>
                </a:cubicBezTo>
              </a:path>
            </a:pathLst>
          </a:custGeom>
          <a:noFill/>
          <a:ln w="19050" cap="flat" cmpd="sng" algn="ctr">
            <a:solidFill>
              <a:srgbClr val="DAA6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01FFB094-826A-48F9-9B89-7AA5F6144EB8}"/>
              </a:ext>
            </a:extLst>
          </p:cNvPr>
          <p:cNvSpPr/>
          <p:nvPr/>
        </p:nvSpPr>
        <p:spPr bwMode="auto">
          <a:xfrm>
            <a:off x="1054376" y="4145171"/>
            <a:ext cx="252000" cy="756000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F3237B70-68B0-420A-824A-1BA84C345FF8}"/>
              </a:ext>
            </a:extLst>
          </p:cNvPr>
          <p:cNvSpPr/>
          <p:nvPr/>
        </p:nvSpPr>
        <p:spPr bwMode="auto">
          <a:xfrm>
            <a:off x="595979" y="4522839"/>
            <a:ext cx="692047" cy="1671484"/>
          </a:xfrm>
          <a:custGeom>
            <a:avLst/>
            <a:gdLst>
              <a:gd name="connsiteX0" fmla="*/ 465905 w 692047"/>
              <a:gd name="connsiteY0" fmla="*/ 0 h 1671484"/>
              <a:gd name="connsiteX1" fmla="*/ 3789 w 692047"/>
              <a:gd name="connsiteY1" fmla="*/ 845574 h 1671484"/>
              <a:gd name="connsiteX2" fmla="*/ 692047 w 692047"/>
              <a:gd name="connsiteY2" fmla="*/ 1671484 h 167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047" h="1671484">
                <a:moveTo>
                  <a:pt x="465905" y="0"/>
                </a:moveTo>
                <a:cubicBezTo>
                  <a:pt x="216002" y="283496"/>
                  <a:pt x="-33901" y="566993"/>
                  <a:pt x="3789" y="845574"/>
                </a:cubicBezTo>
                <a:cubicBezTo>
                  <a:pt x="41479" y="1124155"/>
                  <a:pt x="366763" y="1397819"/>
                  <a:pt x="692047" y="1671484"/>
                </a:cubicBezTo>
              </a:path>
            </a:pathLst>
          </a:custGeom>
          <a:noFill/>
          <a:ln w="17526" cap="flat" cmpd="sng" algn="ctr">
            <a:solidFill>
              <a:srgbClr val="DAA6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D4A2F-9901-4760-B78B-A6524B34F1B5}"/>
              </a:ext>
            </a:extLst>
          </p:cNvPr>
          <p:cNvSpPr txBox="1"/>
          <p:nvPr/>
        </p:nvSpPr>
        <p:spPr>
          <a:xfrm>
            <a:off x="179512" y="2348880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패스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C608E-C4BE-44B3-AE21-FBE60C78C162}"/>
              </a:ext>
            </a:extLst>
          </p:cNvPr>
          <p:cNvSpPr txBox="1"/>
          <p:nvPr/>
        </p:nvSpPr>
        <p:spPr>
          <a:xfrm>
            <a:off x="145067" y="3897253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패스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93E5D-9B41-4F54-AA86-18958716BADB}"/>
              </a:ext>
            </a:extLst>
          </p:cNvPr>
          <p:cNvSpPr txBox="1"/>
          <p:nvPr/>
        </p:nvSpPr>
        <p:spPr>
          <a:xfrm>
            <a:off x="145067" y="5095443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패스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2F94128-B4B1-4CF7-9BE1-8364270907C7}"/>
              </a:ext>
            </a:extLst>
          </p:cNvPr>
          <p:cNvSpPr/>
          <p:nvPr/>
        </p:nvSpPr>
        <p:spPr bwMode="auto">
          <a:xfrm>
            <a:off x="491370" y="3323303"/>
            <a:ext cx="629507" cy="1219200"/>
          </a:xfrm>
          <a:custGeom>
            <a:avLst/>
            <a:gdLst>
              <a:gd name="connsiteX0" fmla="*/ 570514 w 629507"/>
              <a:gd name="connsiteY0" fmla="*/ 0 h 1219200"/>
              <a:gd name="connsiteX1" fmla="*/ 243 w 629507"/>
              <a:gd name="connsiteY1" fmla="*/ 550607 h 1219200"/>
              <a:gd name="connsiteX2" fmla="*/ 629507 w 629507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507" h="1219200">
                <a:moveTo>
                  <a:pt x="570514" y="0"/>
                </a:moveTo>
                <a:cubicBezTo>
                  <a:pt x="280462" y="173703"/>
                  <a:pt x="-9589" y="347407"/>
                  <a:pt x="243" y="550607"/>
                </a:cubicBezTo>
                <a:cubicBezTo>
                  <a:pt x="10075" y="753807"/>
                  <a:pt x="319791" y="986503"/>
                  <a:pt x="629507" y="1219200"/>
                </a:cubicBezTo>
              </a:path>
            </a:pathLst>
          </a:custGeom>
          <a:noFill/>
          <a:ln w="17526" cap="flat" cmpd="sng" algn="ctr">
            <a:solidFill>
              <a:srgbClr val="DAA6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5958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1">
            <a:extLst>
              <a:ext uri="{FF2B5EF4-FFF2-40B4-BE49-F238E27FC236}">
                <a16:creationId xmlns:a16="http://schemas.microsoft.com/office/drawing/2014/main" id="{EAE8DA97-7930-4CF9-A656-C97FB6ABD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다단계 </a:t>
            </a:r>
            <a:r>
              <a:rPr lang="en-US" altLang="ko-KR" dirty="0"/>
              <a:t>(Polyphase) </a:t>
            </a:r>
            <a:r>
              <a:rPr lang="ko-KR" altLang="en-US" dirty="0"/>
              <a:t>합병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A111-7EBF-402E-B526-1A8E9E0D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800"/>
              </a:spcAft>
              <a:defRPr/>
            </a:pPr>
            <a:r>
              <a:rPr lang="en-US" altLang="ko-KR" sz="2400" dirty="0"/>
              <a:t>(p+1)</a:t>
            </a:r>
            <a:r>
              <a:rPr lang="ko-KR" altLang="en-US" sz="2400" dirty="0"/>
              <a:t>개의 보조 기억 장치만을 가지고 </a:t>
            </a:r>
            <a:r>
              <a:rPr lang="en-US" altLang="ko-KR" sz="2400" dirty="0"/>
              <a:t>p-way </a:t>
            </a:r>
            <a:r>
              <a:rPr lang="ko-KR" altLang="en-US" sz="2400" dirty="0"/>
              <a:t>합병을 하는 알고리즘</a:t>
            </a:r>
            <a:endParaRPr lang="en-US" altLang="ko-KR" sz="2400" dirty="0"/>
          </a:p>
          <a:p>
            <a:pPr>
              <a:spcAft>
                <a:spcPts val="2400"/>
              </a:spcAft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M = </a:t>
            </a:r>
            <a:r>
              <a:rPr lang="ko-KR" altLang="en-US" sz="2400" dirty="0" err="1">
                <a:solidFill>
                  <a:srgbClr val="000000"/>
                </a:solidFill>
              </a:rPr>
              <a:t>주기억</a:t>
            </a:r>
            <a:r>
              <a:rPr lang="ko-KR" altLang="en-US" sz="2400" dirty="0">
                <a:solidFill>
                  <a:srgbClr val="000000"/>
                </a:solidFill>
              </a:rPr>
              <a:t> 장치 크기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ko-KR" altLang="en-US" sz="2400" dirty="0">
                <a:solidFill>
                  <a:srgbClr val="000000"/>
                </a:solidFill>
              </a:rPr>
              <a:t>입력을 정렬된 크기가 </a:t>
            </a:r>
            <a:r>
              <a:rPr lang="en-US" altLang="ko-KR" sz="2400" dirty="0">
                <a:solidFill>
                  <a:srgbClr val="000000"/>
                </a:solidFill>
              </a:rPr>
              <a:t>M</a:t>
            </a:r>
            <a:r>
              <a:rPr lang="ko-KR" altLang="en-US" sz="2400" dirty="0">
                <a:solidFill>
                  <a:srgbClr val="000000"/>
                </a:solidFill>
              </a:rPr>
              <a:t>인 </a:t>
            </a:r>
            <a:r>
              <a:rPr lang="en-US" altLang="ko-KR" sz="2400" dirty="0" err="1">
                <a:solidFill>
                  <a:srgbClr val="000000"/>
                </a:solidFill>
                <a:ea typeface="굴림" pitchFamily="50" charset="-127"/>
              </a:rPr>
              <a:t>F</a:t>
            </a:r>
            <a:r>
              <a:rPr lang="en-US" altLang="ko-KR" sz="2400" i="1" baseline="-25000" dirty="0" err="1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2400" i="1" baseline="-250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개의블록을 만든다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lvl="1">
              <a:spcAft>
                <a:spcPts val="2400"/>
              </a:spcAft>
              <a:defRPr/>
            </a:pPr>
            <a:r>
              <a:rPr lang="en-US" altLang="ko-KR" sz="2000" dirty="0" err="1">
                <a:solidFill>
                  <a:srgbClr val="000000"/>
                </a:solidFill>
                <a:ea typeface="굴림" pitchFamily="50" charset="-127"/>
              </a:rPr>
              <a:t>F</a:t>
            </a:r>
            <a:r>
              <a:rPr lang="en-US" altLang="ko-KR" sz="2000" i="1" baseline="-25000" dirty="0" err="1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</a:rPr>
              <a:t>은 피보나치 수이고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 입력으로 </a:t>
            </a:r>
            <a:r>
              <a:rPr lang="en-US" altLang="ko-KR" sz="2000" dirty="0" err="1">
                <a:solidFill>
                  <a:srgbClr val="000000"/>
                </a:solidFill>
                <a:ea typeface="굴림" pitchFamily="50" charset="-127"/>
              </a:rPr>
              <a:t>F</a:t>
            </a:r>
            <a:r>
              <a:rPr lang="en-US" altLang="ko-KR" sz="2000" i="1" baseline="-25000" dirty="0" err="1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2000" i="1" baseline="-250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개를 만들 수 없으면 입력 데이터보다 매우 큰 데이터로 블록을 만들어 채운다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pPr algn="l">
              <a:spcAft>
                <a:spcPts val="2400"/>
              </a:spcAft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p</a:t>
            </a:r>
            <a:r>
              <a:rPr lang="ko-KR" altLang="en-US" sz="2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=</a:t>
            </a:r>
            <a:r>
              <a:rPr lang="ko-KR" altLang="en-US" sz="2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</a:rPr>
              <a:t>일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때</a:t>
            </a:r>
            <a:r>
              <a:rPr lang="ko-KR" altLang="en-US" sz="2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F</a:t>
            </a:r>
            <a:r>
              <a:rPr lang="en-US" altLang="ko-KR" sz="2400" i="1" baseline="-250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2400" baseline="-25000" dirty="0">
                <a:solidFill>
                  <a:srgbClr val="000000"/>
                </a:solidFill>
                <a:ea typeface="굴림" pitchFamily="50" charset="-127"/>
              </a:rPr>
              <a:t>-1</a:t>
            </a:r>
            <a:r>
              <a:rPr lang="ko-KR" altLang="en-US" sz="2400" dirty="0">
                <a:solidFill>
                  <a:srgbClr val="000000"/>
                </a:solidFill>
              </a:rPr>
              <a:t>과</a:t>
            </a: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 F</a:t>
            </a:r>
            <a:r>
              <a:rPr lang="en-US" altLang="ko-KR" sz="2400" i="1" baseline="-250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2400" baseline="-25000" dirty="0">
                <a:solidFill>
                  <a:srgbClr val="000000"/>
                </a:solidFill>
                <a:ea typeface="굴림" pitchFamily="50" charset="-127"/>
              </a:rPr>
              <a:t>-2</a:t>
            </a:r>
            <a:r>
              <a:rPr lang="ko-KR" altLang="en-US" sz="2400" dirty="0">
                <a:solidFill>
                  <a:srgbClr val="000000"/>
                </a:solidFill>
              </a:rPr>
              <a:t>로 나누어 블록들을 </a:t>
            </a:r>
            <a:r>
              <a:rPr lang="en-US" altLang="ko-KR" sz="2400" dirty="0">
                <a:solidFill>
                  <a:srgbClr val="000000"/>
                </a:solidFill>
              </a:rPr>
              <a:t>2</a:t>
            </a:r>
            <a:r>
              <a:rPr lang="ko-KR" altLang="en-US" sz="2400" dirty="0">
                <a:solidFill>
                  <a:srgbClr val="000000"/>
                </a:solidFill>
              </a:rPr>
              <a:t>개의 디바이스에 저장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BA27A-8A00-4055-BAA4-54BDF8BB4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CC6B792-BE21-451F-A883-F405C41E6E4A}" type="slidenum">
              <a:rPr lang="en-US" altLang="ko-KR" sz="1200">
                <a:latin typeface="Tahoma" panose="020B0604030504040204" pitchFamily="34" charset="0"/>
              </a:rPr>
              <a:pPr/>
              <a:t>105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738702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2375942" cy="460375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</a:rPr>
              <a:t>p = 2</a:t>
            </a:r>
          </a:p>
        </p:txBody>
      </p:sp>
      <p:sp>
        <p:nvSpPr>
          <p:cNvPr id="258055" name="TextBox 16"/>
          <p:cNvSpPr txBox="1">
            <a:spLocks noChangeArrowheads="1"/>
          </p:cNvSpPr>
          <p:nvPr/>
        </p:nvSpPr>
        <p:spPr bwMode="auto">
          <a:xfrm>
            <a:off x="1975247" y="1350293"/>
            <a:ext cx="865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solidFill>
                  <a:srgbClr val="FF0000"/>
                </a:solidFill>
              </a:rPr>
              <a:t>2M</a:t>
            </a:r>
          </a:p>
        </p:txBody>
      </p:sp>
      <p:sp>
        <p:nvSpPr>
          <p:cNvPr id="78856" name="자유형 8"/>
          <p:cNvSpPr>
            <a:spLocks/>
          </p:cNvSpPr>
          <p:nvPr/>
        </p:nvSpPr>
        <p:spPr bwMode="auto">
          <a:xfrm>
            <a:off x="2105025" y="1748755"/>
            <a:ext cx="557212" cy="1323975"/>
          </a:xfrm>
          <a:custGeom>
            <a:avLst/>
            <a:gdLst>
              <a:gd name="T0" fmla="*/ 305819 w 556978"/>
              <a:gd name="T1" fmla="*/ 27870 h 1324946"/>
              <a:gd name="T2" fmla="*/ 259052 w 556978"/>
              <a:gd name="T3" fmla="*/ 55737 h 1324946"/>
              <a:gd name="T4" fmla="*/ 6490 w 556978"/>
              <a:gd name="T5" fmla="*/ 529510 h 1324946"/>
              <a:gd name="T6" fmla="*/ 558382 w 556978"/>
              <a:gd name="T7" fmla="*/ 1319131 h 13249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6978" h="1324946">
                <a:moveTo>
                  <a:pt x="305051" y="27991"/>
                </a:moveTo>
                <a:cubicBezTo>
                  <a:pt x="306606" y="-1"/>
                  <a:pt x="308161" y="-27992"/>
                  <a:pt x="258398" y="55983"/>
                </a:cubicBezTo>
                <a:cubicBezTo>
                  <a:pt x="208635" y="139958"/>
                  <a:pt x="-43291" y="320350"/>
                  <a:pt x="6472" y="531844"/>
                </a:cubicBezTo>
                <a:cubicBezTo>
                  <a:pt x="56235" y="743338"/>
                  <a:pt x="463672" y="1197428"/>
                  <a:pt x="556978" y="132494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  <a:ea typeface="+mn-ea"/>
            </a:endParaRPr>
          </a:p>
        </p:txBody>
      </p:sp>
      <p:sp>
        <p:nvSpPr>
          <p:cNvPr id="258057" name="TextBox 22"/>
          <p:cNvSpPr txBox="1">
            <a:spLocks noChangeArrowheads="1"/>
          </p:cNvSpPr>
          <p:nvPr/>
        </p:nvSpPr>
        <p:spPr bwMode="auto">
          <a:xfrm>
            <a:off x="2663825" y="4409902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 dirty="0">
                <a:solidFill>
                  <a:srgbClr val="00B050"/>
                </a:solidFill>
              </a:rPr>
              <a:t>3M</a:t>
            </a:r>
          </a:p>
        </p:txBody>
      </p:sp>
      <p:cxnSp>
        <p:nvCxnSpPr>
          <p:cNvPr id="258059" name="직선 화살표 연결선 14"/>
          <p:cNvCxnSpPr>
            <a:cxnSpLocks noChangeShapeType="1"/>
          </p:cNvCxnSpPr>
          <p:nvPr/>
        </p:nvCxnSpPr>
        <p:spPr bwMode="auto">
          <a:xfrm>
            <a:off x="2395539" y="1739230"/>
            <a:ext cx="1223962" cy="13287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061" name="TextBox 30"/>
          <p:cNvSpPr txBox="1">
            <a:spLocks noChangeArrowheads="1"/>
          </p:cNvSpPr>
          <p:nvPr/>
        </p:nvSpPr>
        <p:spPr bwMode="auto">
          <a:xfrm>
            <a:off x="3706813" y="1458913"/>
            <a:ext cx="865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solidFill>
                  <a:srgbClr val="BE24B3"/>
                </a:solidFill>
              </a:rPr>
              <a:t>5M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59338" y="1340768"/>
            <a:ext cx="8651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sz="2400" dirty="0">
                <a:solidFill>
                  <a:srgbClr val="40458C">
                    <a:lumMod val="50000"/>
                  </a:srgbClr>
                </a:solidFill>
                <a:latin typeface="Tahoma" pitchFamily="34" charset="0"/>
                <a:ea typeface="+mn-ea"/>
              </a:rPr>
              <a:t>8M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35600" y="4373563"/>
            <a:ext cx="86518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sz="2400" dirty="0">
                <a:solidFill>
                  <a:srgbClr val="ECD882">
                    <a:lumMod val="50000"/>
                  </a:srgbClr>
                </a:solidFill>
                <a:latin typeface="Tahoma" pitchFamily="34" charset="0"/>
                <a:ea typeface="+mn-ea"/>
              </a:rPr>
              <a:t>13M</a:t>
            </a:r>
          </a:p>
        </p:txBody>
      </p:sp>
      <p:sp>
        <p:nvSpPr>
          <p:cNvPr id="258070" name="TextBox 43"/>
          <p:cNvSpPr txBox="1">
            <a:spLocks noChangeArrowheads="1"/>
          </p:cNvSpPr>
          <p:nvPr/>
        </p:nvSpPr>
        <p:spPr bwMode="auto">
          <a:xfrm>
            <a:off x="6588125" y="1484313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solidFill>
                  <a:srgbClr val="0070C0"/>
                </a:solidFill>
              </a:rPr>
              <a:t>21M</a:t>
            </a:r>
          </a:p>
        </p:txBody>
      </p:sp>
      <p:sp>
        <p:nvSpPr>
          <p:cNvPr id="258072" name="TextBox 45"/>
          <p:cNvSpPr txBox="1">
            <a:spLocks noChangeArrowheads="1"/>
          </p:cNvSpPr>
          <p:nvPr/>
        </p:nvSpPr>
        <p:spPr bwMode="auto">
          <a:xfrm>
            <a:off x="7812088" y="1340768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solidFill>
                  <a:srgbClr val="C00000"/>
                </a:solidFill>
              </a:rPr>
              <a:t>34M</a:t>
            </a:r>
          </a:p>
        </p:txBody>
      </p:sp>
      <p:sp>
        <p:nvSpPr>
          <p:cNvPr id="258074" name="TextBox 50"/>
          <p:cNvSpPr txBox="1">
            <a:spLocks noChangeArrowheads="1"/>
          </p:cNvSpPr>
          <p:nvPr/>
        </p:nvSpPr>
        <p:spPr bwMode="auto">
          <a:xfrm>
            <a:off x="334963" y="1413387"/>
            <a:ext cx="1516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크기가 </a:t>
            </a:r>
            <a:r>
              <a:rPr kumimoji="0" lang="en-US" altLang="ko-KR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</a:t>
            </a: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</a:t>
            </a:r>
            <a:r>
              <a:rPr kumimoji="0" lang="en-US" altLang="ko-KR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블록이 </a:t>
            </a:r>
            <a:r>
              <a:rPr kumimoji="0"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21</a:t>
            </a: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endParaRPr kumimoji="0" lang="en-US" altLang="ko-KR" sz="2000" b="1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8075" name="TextBox 35"/>
          <p:cNvSpPr txBox="1">
            <a:spLocks noChangeArrowheads="1"/>
          </p:cNvSpPr>
          <p:nvPr/>
        </p:nvSpPr>
        <p:spPr bwMode="auto">
          <a:xfrm>
            <a:off x="1976041" y="4178921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>
                <a:solidFill>
                  <a:srgbClr val="40458C"/>
                </a:solidFill>
              </a:rPr>
              <a:t>M</a:t>
            </a:r>
          </a:p>
        </p:txBody>
      </p:sp>
      <p:cxnSp>
        <p:nvCxnSpPr>
          <p:cNvPr id="258076" name="직선 화살표 연결선 39"/>
          <p:cNvCxnSpPr>
            <a:cxnSpLocks noChangeShapeType="1"/>
          </p:cNvCxnSpPr>
          <p:nvPr/>
        </p:nvCxnSpPr>
        <p:spPr bwMode="auto">
          <a:xfrm flipV="1">
            <a:off x="2247454" y="3554254"/>
            <a:ext cx="503238" cy="7207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077" name="TextBox 8"/>
          <p:cNvSpPr txBox="1">
            <a:spLocks noChangeArrowheads="1"/>
          </p:cNvSpPr>
          <p:nvPr/>
        </p:nvSpPr>
        <p:spPr bwMode="auto">
          <a:xfrm>
            <a:off x="5940152" y="5550365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cs typeface="Tahoma" panose="020B0604030504040204" pitchFamily="34" charset="0"/>
              </a:rPr>
              <a:t>=1+(9-2) </a:t>
            </a:r>
            <a:r>
              <a:rPr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패스</a:t>
            </a:r>
            <a:endParaRPr lang="en-US" altLang="ko-KR" sz="2000" b="1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8078" name="TextBox 1"/>
          <p:cNvSpPr txBox="1">
            <a:spLocks noChangeArrowheads="1"/>
          </p:cNvSpPr>
          <p:nvPr/>
        </p:nvSpPr>
        <p:spPr bwMode="auto">
          <a:xfrm>
            <a:off x="3631902" y="330586"/>
            <a:ext cx="2956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  <a:r>
              <a:rPr lang="en-US" altLang="en-US" sz="2400" baseline="-25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34 = </a:t>
            </a:r>
            <a:r>
              <a:rPr lang="en-US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13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AD0D7F9-5942-42F6-AA35-EBB5A91C7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97685"/>
              </p:ext>
            </p:extLst>
          </p:nvPr>
        </p:nvGraphicFramePr>
        <p:xfrm>
          <a:off x="621164" y="2296954"/>
          <a:ext cx="805452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060">
                  <a:extLst>
                    <a:ext uri="{9D8B030D-6E8A-4147-A177-3AD203B41FA5}">
                      <a16:colId xmlns:a16="http://schemas.microsoft.com/office/drawing/2014/main" val="3479114835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1608443143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2115654203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4100421584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2385122522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4190565120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2138035604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3495522299"/>
                    </a:ext>
                  </a:extLst>
                </a:gridCol>
                <a:gridCol w="899933">
                  <a:extLst>
                    <a:ext uri="{9D8B030D-6E8A-4147-A177-3AD203B41FA5}">
                      <a16:colId xmlns:a16="http://schemas.microsoft.com/office/drawing/2014/main" val="3984510648"/>
                    </a:ext>
                  </a:extLst>
                </a:gridCol>
              </a:tblGrid>
              <a:tr h="2898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초기</a:t>
                      </a:r>
                      <a:endParaRPr lang="en-US" altLang="ko-KR" sz="16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</a:t>
                      </a:r>
                      <a:endParaRPr lang="en-US" sz="2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  <a:p>
                      <a:pPr algn="ctr"/>
                      <a:r>
                        <a:rPr lang="en-US" sz="1600" dirty="0" err="1"/>
                        <a:t>T1+T2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  <a:p>
                      <a:pPr algn="ctr"/>
                      <a:r>
                        <a:rPr lang="en-US" sz="1600" dirty="0" err="1"/>
                        <a:t>T0+T1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  <a:p>
                      <a:pPr algn="ctr"/>
                      <a:r>
                        <a:rPr lang="en-US" sz="1600" dirty="0" err="1"/>
                        <a:t>T0+T2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  <a:p>
                      <a:pPr algn="ctr"/>
                      <a:r>
                        <a:rPr lang="en-US" sz="1600" dirty="0" err="1"/>
                        <a:t>T1+T2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  <a:p>
                      <a:pPr algn="ctr"/>
                      <a:r>
                        <a:rPr lang="en-US" sz="1600" dirty="0" err="1"/>
                        <a:t>T0+T1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  <a:p>
                      <a:pPr algn="ctr"/>
                      <a:r>
                        <a:rPr lang="en-US" sz="1600" dirty="0" err="1"/>
                        <a:t>T0+T2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  <a:p>
                      <a:pPr algn="ctr"/>
                      <a:r>
                        <a:rPr lang="en-US" sz="1600" dirty="0" err="1"/>
                        <a:t>T1+T2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8800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5CB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03446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78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78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AFD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80860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6DC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6DC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5117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CB394BD-FB14-4274-9042-0EC80B0EB828}"/>
              </a:ext>
            </a:extLst>
          </p:cNvPr>
          <p:cNvSpPr/>
          <p:nvPr/>
        </p:nvSpPr>
        <p:spPr>
          <a:xfrm>
            <a:off x="2901274" y="5532599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패스 수</a:t>
            </a:r>
            <a:r>
              <a:rPr lang="en-US" altLang="ko-KR" sz="24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</a:rPr>
              <a:t> 1+(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itchFamily="18" charset="0"/>
              </a:rPr>
              <a:t>n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</a:rPr>
              <a:t>-2) </a:t>
            </a:r>
            <a:endParaRPr lang="ko-KR" alt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50">
            <a:extLst>
              <a:ext uri="{FF2B5EF4-FFF2-40B4-BE49-F238E27FC236}">
                <a16:creationId xmlns:a16="http://schemas.microsoft.com/office/drawing/2014/main" id="{E8F2EB30-BE30-4A67-BDF8-44F6D4549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59" y="4384000"/>
            <a:ext cx="1516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크기가 </a:t>
            </a:r>
            <a:r>
              <a:rPr kumimoji="0" lang="en-US" altLang="ko-KR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</a:t>
            </a: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</a:t>
            </a:r>
            <a:r>
              <a:rPr kumimoji="0" lang="en-US" altLang="ko-KR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블록이 </a:t>
            </a:r>
            <a:r>
              <a:rPr kumimoji="0"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kumimoji="0" lang="ko-KR" altLang="en-US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endParaRPr kumimoji="0" lang="en-US" altLang="ko-KR" sz="2000" b="1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8858" name="자유형 10"/>
          <p:cNvSpPr>
            <a:spLocks/>
          </p:cNvSpPr>
          <p:nvPr/>
        </p:nvSpPr>
        <p:spPr bwMode="auto">
          <a:xfrm>
            <a:off x="3169341" y="3936540"/>
            <a:ext cx="500062" cy="642937"/>
          </a:xfrm>
          <a:custGeom>
            <a:avLst/>
            <a:gdLst>
              <a:gd name="T0" fmla="*/ 25019 w 501234"/>
              <a:gd name="T1" fmla="*/ 638580 h 643812"/>
              <a:gd name="T2" fmla="*/ 52620 w 501234"/>
              <a:gd name="T3" fmla="*/ 286898 h 643812"/>
              <a:gd name="T4" fmla="*/ 494243 w 501234"/>
              <a:gd name="T5" fmla="*/ 0 h 6438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1234" h="643812">
                <a:moveTo>
                  <a:pt x="25373" y="643812"/>
                </a:moveTo>
                <a:cubicBezTo>
                  <a:pt x="-287" y="520181"/>
                  <a:pt x="-25946" y="396551"/>
                  <a:pt x="53364" y="289249"/>
                </a:cubicBezTo>
                <a:cubicBezTo>
                  <a:pt x="132674" y="181947"/>
                  <a:pt x="316954" y="90973"/>
                  <a:pt x="501234" y="0"/>
                </a:cubicBezTo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  <a:ea typeface="+mn-ea"/>
            </a:endParaRPr>
          </a:p>
        </p:txBody>
      </p:sp>
      <p:cxnSp>
        <p:nvCxnSpPr>
          <p:cNvPr id="258063" name="직선 화살표 연결선 26"/>
          <p:cNvCxnSpPr>
            <a:cxnSpLocks noChangeShapeType="1"/>
            <a:stCxn id="78862" idx="0"/>
          </p:cNvCxnSpPr>
          <p:nvPr/>
        </p:nvCxnSpPr>
        <p:spPr bwMode="auto">
          <a:xfrm>
            <a:off x="4181475" y="1882775"/>
            <a:ext cx="1254125" cy="1563688"/>
          </a:xfrm>
          <a:prstGeom prst="straightConnector1">
            <a:avLst/>
          </a:prstGeom>
          <a:noFill/>
          <a:ln w="19050" algn="ctr">
            <a:solidFill>
              <a:srgbClr val="BE24B3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71" name="자유형 44"/>
          <p:cNvSpPr>
            <a:spLocks/>
          </p:cNvSpPr>
          <p:nvPr/>
        </p:nvSpPr>
        <p:spPr bwMode="auto">
          <a:xfrm>
            <a:off x="6697663" y="1920875"/>
            <a:ext cx="538162" cy="1525588"/>
          </a:xfrm>
          <a:custGeom>
            <a:avLst/>
            <a:gdLst>
              <a:gd name="T0" fmla="*/ 239845 w 556978"/>
              <a:gd name="T1" fmla="*/ 75138 h 1324946"/>
              <a:gd name="T2" fmla="*/ 203164 w 556978"/>
              <a:gd name="T3" fmla="*/ 150277 h 1324946"/>
              <a:gd name="T4" fmla="*/ 5089 w 556978"/>
              <a:gd name="T5" fmla="*/ 1427648 h 1324946"/>
              <a:gd name="T6" fmla="*/ 437921 w 556978"/>
              <a:gd name="T7" fmla="*/ 3556604 h 13249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6978" h="1324946">
                <a:moveTo>
                  <a:pt x="305051" y="27991"/>
                </a:moveTo>
                <a:cubicBezTo>
                  <a:pt x="306606" y="-1"/>
                  <a:pt x="308161" y="-27992"/>
                  <a:pt x="258398" y="55983"/>
                </a:cubicBezTo>
                <a:cubicBezTo>
                  <a:pt x="208635" y="139958"/>
                  <a:pt x="-43291" y="320350"/>
                  <a:pt x="6472" y="531844"/>
                </a:cubicBezTo>
                <a:cubicBezTo>
                  <a:pt x="56235" y="743338"/>
                  <a:pt x="463672" y="1197428"/>
                  <a:pt x="556978" y="1324946"/>
                </a:cubicBezTo>
              </a:path>
            </a:pathLst>
          </a:custGeom>
          <a:noFill/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  <a:ea typeface="+mn-ea"/>
            </a:endParaRPr>
          </a:p>
        </p:txBody>
      </p:sp>
      <p:sp>
        <p:nvSpPr>
          <p:cNvPr id="78873" name="자유형 46"/>
          <p:cNvSpPr>
            <a:spLocks/>
          </p:cNvSpPr>
          <p:nvPr/>
        </p:nvSpPr>
        <p:spPr bwMode="auto">
          <a:xfrm>
            <a:off x="7615238" y="1748755"/>
            <a:ext cx="539750" cy="1343025"/>
          </a:xfrm>
          <a:custGeom>
            <a:avLst/>
            <a:gdLst>
              <a:gd name="T0" fmla="*/ 244123 w 556978"/>
              <a:gd name="T1" fmla="*/ 30763 h 1324946"/>
              <a:gd name="T2" fmla="*/ 206789 w 556978"/>
              <a:gd name="T3" fmla="*/ 61526 h 1324946"/>
              <a:gd name="T4" fmla="*/ 5180 w 556978"/>
              <a:gd name="T5" fmla="*/ 584503 h 1324946"/>
              <a:gd name="T6" fmla="*/ 445734 w 556978"/>
              <a:gd name="T7" fmla="*/ 1456131 h 13249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6978" h="1324946">
                <a:moveTo>
                  <a:pt x="305051" y="27991"/>
                </a:moveTo>
                <a:cubicBezTo>
                  <a:pt x="306606" y="-1"/>
                  <a:pt x="308161" y="-27992"/>
                  <a:pt x="258398" y="55983"/>
                </a:cubicBezTo>
                <a:cubicBezTo>
                  <a:pt x="208635" y="139958"/>
                  <a:pt x="-43291" y="320350"/>
                  <a:pt x="6472" y="531844"/>
                </a:cubicBezTo>
                <a:cubicBezTo>
                  <a:pt x="56235" y="743338"/>
                  <a:pt x="463672" y="1197428"/>
                  <a:pt x="556978" y="1324946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  <a:ea typeface="+mn-ea"/>
            </a:endParaRPr>
          </a:p>
        </p:txBody>
      </p:sp>
      <p:sp>
        <p:nvSpPr>
          <p:cNvPr id="78862" name="자유형 33"/>
          <p:cNvSpPr>
            <a:spLocks/>
          </p:cNvSpPr>
          <p:nvPr/>
        </p:nvSpPr>
        <p:spPr bwMode="auto">
          <a:xfrm>
            <a:off x="3708400" y="1849438"/>
            <a:ext cx="863600" cy="1597025"/>
          </a:xfrm>
          <a:custGeom>
            <a:avLst/>
            <a:gdLst>
              <a:gd name="T0" fmla="*/ 6575727 w 556978"/>
              <a:gd name="T1" fmla="*/ 103460 h 1324946"/>
              <a:gd name="T2" fmla="*/ 5570074 w 556978"/>
              <a:gd name="T3" fmla="*/ 206929 h 1324946"/>
              <a:gd name="T4" fmla="*/ 139518 w 556978"/>
              <a:gd name="T5" fmla="*/ 1965818 h 1324946"/>
              <a:gd name="T6" fmla="*/ 12006317 w 556978"/>
              <a:gd name="T7" fmla="*/ 4897304 h 13249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6978" h="1324946">
                <a:moveTo>
                  <a:pt x="305051" y="27991"/>
                </a:moveTo>
                <a:cubicBezTo>
                  <a:pt x="306606" y="-1"/>
                  <a:pt x="308161" y="-27992"/>
                  <a:pt x="258398" y="55983"/>
                </a:cubicBezTo>
                <a:cubicBezTo>
                  <a:pt x="208635" y="139958"/>
                  <a:pt x="-43291" y="320350"/>
                  <a:pt x="6472" y="531844"/>
                </a:cubicBezTo>
                <a:cubicBezTo>
                  <a:pt x="56235" y="743338"/>
                  <a:pt x="463672" y="1197428"/>
                  <a:pt x="556978" y="1324946"/>
                </a:cubicBezTo>
              </a:path>
            </a:pathLst>
          </a:custGeom>
          <a:noFill/>
          <a:ln w="19050" cap="flat" cmpd="sng" algn="ctr">
            <a:solidFill>
              <a:srgbClr val="BE24B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  <a:ea typeface="+mn-ea"/>
            </a:endParaRPr>
          </a:p>
        </p:txBody>
      </p:sp>
      <p:cxnSp>
        <p:nvCxnSpPr>
          <p:cNvPr id="258052" name="직선 화살표 연결선 4"/>
          <p:cNvCxnSpPr>
            <a:cxnSpLocks noChangeShapeType="1"/>
            <a:stCxn id="258074" idx="2"/>
          </p:cNvCxnSpPr>
          <p:nvPr/>
        </p:nvCxnSpPr>
        <p:spPr bwMode="auto">
          <a:xfrm>
            <a:off x="1092994" y="2121273"/>
            <a:ext cx="649785" cy="129091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54" name="직선 화살표 연결선 7"/>
          <p:cNvCxnSpPr>
            <a:cxnSpLocks noChangeShapeType="1"/>
          </p:cNvCxnSpPr>
          <p:nvPr/>
        </p:nvCxnSpPr>
        <p:spPr bwMode="auto">
          <a:xfrm flipV="1">
            <a:off x="1069182" y="3833813"/>
            <a:ext cx="723900" cy="584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자유형 37"/>
          <p:cNvSpPr/>
          <p:nvPr/>
        </p:nvSpPr>
        <p:spPr bwMode="auto">
          <a:xfrm>
            <a:off x="4932363" y="1739230"/>
            <a:ext cx="538162" cy="1343025"/>
          </a:xfrm>
          <a:custGeom>
            <a:avLst/>
            <a:gdLst>
              <a:gd name="connsiteX0" fmla="*/ 305051 w 556978"/>
              <a:gd name="connsiteY0" fmla="*/ 27991 h 1324946"/>
              <a:gd name="connsiteX1" fmla="*/ 258398 w 556978"/>
              <a:gd name="connsiteY1" fmla="*/ 55983 h 1324946"/>
              <a:gd name="connsiteX2" fmla="*/ 6472 w 556978"/>
              <a:gd name="connsiteY2" fmla="*/ 531844 h 1324946"/>
              <a:gd name="connsiteX3" fmla="*/ 556978 w 556978"/>
              <a:gd name="connsiteY3" fmla="*/ 1324946 h 132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78" h="1324946">
                <a:moveTo>
                  <a:pt x="305051" y="27991"/>
                </a:moveTo>
                <a:cubicBezTo>
                  <a:pt x="306606" y="-1"/>
                  <a:pt x="308161" y="-27992"/>
                  <a:pt x="258398" y="55983"/>
                </a:cubicBezTo>
                <a:cubicBezTo>
                  <a:pt x="208635" y="139958"/>
                  <a:pt x="-43291" y="320350"/>
                  <a:pt x="6472" y="531844"/>
                </a:cubicBezTo>
                <a:cubicBezTo>
                  <a:pt x="56235" y="743338"/>
                  <a:pt x="463672" y="1197428"/>
                  <a:pt x="556978" y="1324946"/>
                </a:cubicBezTo>
              </a:path>
            </a:pathLst>
          </a:cu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  <a:ea typeface="+mn-ea"/>
            </a:endParaRPr>
          </a:p>
        </p:txBody>
      </p:sp>
      <p:cxnSp>
        <p:nvCxnSpPr>
          <p:cNvPr id="29" name="직선 화살표 연결선 28"/>
          <p:cNvCxnSpPr>
            <a:stCxn id="38" idx="0"/>
          </p:cNvCxnSpPr>
          <p:nvPr/>
        </p:nvCxnSpPr>
        <p:spPr bwMode="auto">
          <a:xfrm>
            <a:off x="5226050" y="1767805"/>
            <a:ext cx="1146175" cy="126047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자유형 41"/>
          <p:cNvSpPr/>
          <p:nvPr/>
        </p:nvSpPr>
        <p:spPr bwMode="auto">
          <a:xfrm>
            <a:off x="5816599" y="3845546"/>
            <a:ext cx="501650" cy="642937"/>
          </a:xfrm>
          <a:custGeom>
            <a:avLst/>
            <a:gdLst>
              <a:gd name="connsiteX0" fmla="*/ 25373 w 501234"/>
              <a:gd name="connsiteY0" fmla="*/ 643812 h 643812"/>
              <a:gd name="connsiteX1" fmla="*/ 53364 w 501234"/>
              <a:gd name="connsiteY1" fmla="*/ 289249 h 643812"/>
              <a:gd name="connsiteX2" fmla="*/ 501234 w 501234"/>
              <a:gd name="connsiteY2" fmla="*/ 0 h 64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234" h="643812">
                <a:moveTo>
                  <a:pt x="25373" y="643812"/>
                </a:moveTo>
                <a:cubicBezTo>
                  <a:pt x="-287" y="520181"/>
                  <a:pt x="-25946" y="396551"/>
                  <a:pt x="53364" y="289249"/>
                </a:cubicBezTo>
                <a:cubicBezTo>
                  <a:pt x="132674" y="181947"/>
                  <a:pt x="316954" y="90973"/>
                  <a:pt x="501234" y="0"/>
                </a:cubicBez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  <a:ea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 flipV="1">
            <a:off x="5824636" y="3847121"/>
            <a:ext cx="1433512" cy="642937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60" name="직선 화살표 연결선 20"/>
          <p:cNvCxnSpPr>
            <a:cxnSpLocks noChangeShapeType="1"/>
            <a:stCxn id="78858" idx="0"/>
          </p:cNvCxnSpPr>
          <p:nvPr/>
        </p:nvCxnSpPr>
        <p:spPr bwMode="auto">
          <a:xfrm flipV="1">
            <a:off x="3193153" y="3936540"/>
            <a:ext cx="1409700" cy="642937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제목 1">
            <a:extLst>
              <a:ext uri="{FF2B5EF4-FFF2-40B4-BE49-F238E27FC236}">
                <a16:creationId xmlns:a16="http://schemas.microsoft.com/office/drawing/2014/main" id="{F4731BB4-ADC5-42B4-B6E0-D17DBCF14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108547" name="내용 개체 틀 2">
            <a:extLst>
              <a:ext uri="{FF2B5EF4-FFF2-40B4-BE49-F238E27FC236}">
                <a16:creationId xmlns:a16="http://schemas.microsoft.com/office/drawing/2014/main" id="{A0159B0C-0DC7-4FF4-82F5-50C421810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물품</a:t>
            </a:r>
            <a:r>
              <a:rPr lang="en-US" altLang="ko-KR" dirty="0"/>
              <a:t>/</a:t>
            </a:r>
            <a:r>
              <a:rPr lang="ko-KR" altLang="en-US" dirty="0"/>
              <a:t>재고 </a:t>
            </a:r>
            <a:r>
              <a:rPr lang="en-US" altLang="ko-KR" dirty="0"/>
              <a:t>DB, </a:t>
            </a:r>
            <a:r>
              <a:rPr lang="ko-KR" altLang="en-US" dirty="0"/>
              <a:t>인사 </a:t>
            </a:r>
            <a:r>
              <a:rPr lang="en-US" altLang="ko-KR" dirty="0"/>
              <a:t>DB </a:t>
            </a:r>
            <a:r>
              <a:rPr lang="ko-KR" altLang="en-US" dirty="0"/>
              <a:t>등의 갱신을 위해 사용</a:t>
            </a:r>
            <a:endParaRPr lang="en-US" altLang="ko-KR" dirty="0"/>
          </a:p>
          <a:p>
            <a:r>
              <a:rPr lang="ko-KR" altLang="en-US" dirty="0"/>
              <a:t>통신</a:t>
            </a:r>
            <a:r>
              <a:rPr lang="en-US" altLang="ko-KR" dirty="0"/>
              <a:t>/</a:t>
            </a:r>
            <a:r>
              <a:rPr lang="ko-KR" altLang="en-US" dirty="0"/>
              <a:t>전화 회사의 전화 번호 정렬</a:t>
            </a:r>
            <a:endParaRPr lang="en-US" altLang="ko-KR" dirty="0"/>
          </a:p>
          <a:p>
            <a:r>
              <a:rPr lang="ko-KR" altLang="en-US" dirty="0"/>
              <a:t>인터넷의 </a:t>
            </a:r>
            <a:r>
              <a:rPr lang="en-US" altLang="ko-KR" dirty="0"/>
              <a:t>IP</a:t>
            </a:r>
            <a:r>
              <a:rPr lang="ko-KR" altLang="en-US" dirty="0"/>
              <a:t>주소 관리</a:t>
            </a:r>
            <a:endParaRPr lang="en-US" altLang="ko-KR" dirty="0"/>
          </a:p>
          <a:p>
            <a:r>
              <a:rPr lang="ko-KR" altLang="en-US" dirty="0"/>
              <a:t>은행에서의 계좌 관리</a:t>
            </a:r>
            <a:endParaRPr lang="en-US" altLang="ko-KR" dirty="0"/>
          </a:p>
          <a:p>
            <a:r>
              <a:rPr lang="ko-KR" altLang="en-US" dirty="0"/>
              <a:t>일반적인 </a:t>
            </a:r>
            <a:r>
              <a:rPr lang="en-US" altLang="ko-KR" dirty="0"/>
              <a:t>DB</a:t>
            </a:r>
            <a:r>
              <a:rPr lang="ko-KR" altLang="en-US" dirty="0"/>
              <a:t>의 중복된 데이터 제거</a:t>
            </a:r>
            <a:endParaRPr lang="en-US" altLang="ko-KR" dirty="0"/>
          </a:p>
          <a:p>
            <a:r>
              <a:rPr lang="ko-KR" altLang="en-US" dirty="0"/>
              <a:t>프로세서 스케줄링</a:t>
            </a:r>
            <a:endParaRPr lang="en-US" altLang="ko-KR" dirty="0"/>
          </a:p>
          <a:p>
            <a:r>
              <a:rPr lang="ko-KR" altLang="en-US" dirty="0"/>
              <a:t>소셜 네트워크</a:t>
            </a:r>
            <a:endParaRPr lang="en-US" altLang="ko-KR" dirty="0"/>
          </a:p>
          <a:p>
            <a:r>
              <a:rPr lang="ko-KR" altLang="en-US" dirty="0"/>
              <a:t>기하 </a:t>
            </a:r>
            <a:r>
              <a:rPr lang="en-US" altLang="ko-KR" dirty="0"/>
              <a:t>(Geometric)</a:t>
            </a:r>
            <a:r>
              <a:rPr lang="ko-KR" altLang="en-US" dirty="0"/>
              <a:t> 알고리즘 </a:t>
            </a:r>
            <a:endParaRPr lang="en-US" altLang="ko-KR" dirty="0"/>
          </a:p>
          <a:p>
            <a:r>
              <a:rPr lang="ko-KR" altLang="en-US" dirty="0" err="1"/>
              <a:t>그리디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근사 알고리즘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552AD-6BD5-4189-9EC1-C32312038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1AE5A65-80BA-468B-8875-1AC7A01AABDB}" type="slidenum">
              <a:rPr lang="en-US" altLang="ko-KR" sz="1200">
                <a:latin typeface="Tahoma" panose="020B0604030504040204" pitchFamily="34" charset="0"/>
              </a:rPr>
              <a:pPr/>
              <a:t>107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6E30CA-78A7-4F30-B464-EB7759BD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8257"/>
            <a:ext cx="1872208" cy="3124919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7AAA7E-9AAF-4303-BDAF-ACAD73A2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84" y="281242"/>
            <a:ext cx="2425632" cy="558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2871EA-B358-4D44-9C99-56BE848B4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제목 1">
            <a:extLst>
              <a:ext uri="{FF2B5EF4-FFF2-40B4-BE49-F238E27FC236}">
                <a16:creationId xmlns:a16="http://schemas.microsoft.com/office/drawing/2014/main" id="{0D2A5FC9-B799-4039-BA15-96DF7D735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3B5E1-1DB7-4193-9880-3D1A1F60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defRPr/>
            </a:pPr>
            <a:r>
              <a:rPr lang="ko-KR" altLang="en-US" sz="2400" dirty="0"/>
              <a:t>정렬 알고리즘은 내부 정렬 </a:t>
            </a:r>
            <a:r>
              <a:rPr lang="en-US" altLang="ko-KR" sz="2400" dirty="0"/>
              <a:t>(Internal sort)</a:t>
            </a:r>
            <a:r>
              <a:rPr lang="ko-KR" altLang="en-US" sz="2400" dirty="0"/>
              <a:t>과 </a:t>
            </a:r>
            <a:r>
              <a:rPr lang="ko-KR" altLang="en-US" sz="2400" dirty="0" err="1"/>
              <a:t>외부정렬</a:t>
            </a:r>
            <a:r>
              <a:rPr lang="ko-KR" altLang="en-US" sz="2400" dirty="0"/>
              <a:t> </a:t>
            </a:r>
            <a:r>
              <a:rPr lang="en-US" altLang="ko-KR" sz="2400" dirty="0"/>
              <a:t>(External sort)</a:t>
            </a:r>
            <a:r>
              <a:rPr lang="ko-KR" altLang="en-US" sz="2400" dirty="0"/>
              <a:t>로 분류한</a:t>
            </a:r>
            <a:endParaRPr lang="en-US" altLang="ko-KR" sz="2400" dirty="0"/>
          </a:p>
          <a:p>
            <a:pPr latinLnBrk="1">
              <a:defRPr/>
            </a:pPr>
            <a:r>
              <a:rPr lang="ko-KR" altLang="en-US" sz="2400" dirty="0"/>
              <a:t>내부 정렬은 입력의 크기가 </a:t>
            </a:r>
            <a:r>
              <a:rPr lang="ko-KR" altLang="en-US" sz="2400" dirty="0" err="1"/>
              <a:t>주기억</a:t>
            </a:r>
            <a:r>
              <a:rPr lang="ko-KR" altLang="en-US" sz="2400" dirty="0"/>
              <a:t> 장치의 공간보다 크지 않은 경우에 수행되는 정렬이</a:t>
            </a:r>
            <a:endParaRPr lang="en-US" altLang="ko-KR" sz="2400" dirty="0"/>
          </a:p>
          <a:p>
            <a:pPr latinLnBrk="1">
              <a:defRPr/>
            </a:pPr>
            <a:r>
              <a:rPr lang="ko-KR" altLang="en-US" sz="2400" dirty="0"/>
              <a:t>외부 정렬은 입력의 크기가 </a:t>
            </a:r>
            <a:r>
              <a:rPr lang="ko-KR" altLang="en-US" sz="2400" dirty="0" err="1"/>
              <a:t>주기억</a:t>
            </a:r>
            <a:r>
              <a:rPr lang="ko-KR" altLang="en-US" sz="2400" dirty="0"/>
              <a:t> 장치 공간보다 큰 경우에는</a:t>
            </a:r>
            <a:r>
              <a:rPr lang="en-US" altLang="ko-KR" sz="2400" dirty="0"/>
              <a:t>, </a:t>
            </a:r>
            <a:r>
              <a:rPr lang="ko-KR" altLang="en-US" sz="2400" dirty="0"/>
              <a:t>보조 기억 장치에 있는 입력을 여러 번에 나누어 </a:t>
            </a:r>
            <a:r>
              <a:rPr lang="ko-KR" altLang="en-US" sz="2400" dirty="0" err="1"/>
              <a:t>주기억</a:t>
            </a:r>
            <a:r>
              <a:rPr lang="ko-KR" altLang="en-US" sz="2400" dirty="0"/>
              <a:t> 장치에 읽어 들인 후</a:t>
            </a:r>
            <a:r>
              <a:rPr lang="en-US" altLang="ko-KR" sz="2400" dirty="0"/>
              <a:t>, </a:t>
            </a:r>
            <a:r>
              <a:rPr lang="ko-KR" altLang="en-US" sz="2400" dirty="0"/>
              <a:t>정렬하여 보조 기억 장치에 다시 저장하는 과정을 반복하는 정렬</a:t>
            </a:r>
          </a:p>
          <a:p>
            <a:pPr latinLnBrk="1">
              <a:defRPr/>
            </a:pPr>
            <a:r>
              <a:rPr lang="ko-KR" altLang="en-US" sz="2400" dirty="0"/>
              <a:t>버블 정렬</a:t>
            </a:r>
            <a:r>
              <a:rPr lang="en-US" altLang="ko-KR" sz="2400" dirty="0"/>
              <a:t>(Bubble Sort)</a:t>
            </a:r>
            <a:r>
              <a:rPr lang="ko-KR" altLang="en-US" sz="2400" dirty="0"/>
              <a:t>은 이웃하는 숫자를 비교하여 작은 수를 앞쪽으로 이동시키는 과정을 반복하여 정렬이고</a:t>
            </a:r>
            <a:r>
              <a:rPr lang="en-US" altLang="ko-KR" sz="2400" dirty="0"/>
              <a:t>, </a:t>
            </a:r>
            <a:r>
              <a:rPr lang="ko-KR" altLang="en-US" sz="2400" dirty="0"/>
              <a:t>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2400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4A494-6B97-437D-9727-476947E97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F9DC2BE-B8DF-4275-9EE9-139EF1012859}" type="slidenum">
              <a:rPr lang="en-US" altLang="ko-KR" sz="1200">
                <a:latin typeface="Tahoma" panose="020B0604030504040204" pitchFamily="34" charset="0"/>
              </a:rPr>
              <a:pPr/>
              <a:t>108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7DA2A-00C9-426D-A406-B8CB00B4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4714"/>
            <a:ext cx="720079" cy="858853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>
            <a:extLst>
              <a:ext uri="{FF2B5EF4-FFF2-40B4-BE49-F238E27FC236}">
                <a16:creationId xmlns:a16="http://schemas.microsoft.com/office/drawing/2014/main" id="{79A78E1D-9903-47D8-B30B-1CA0A6008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9EB7-EE2A-4D8D-8E36-E32C0739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800"/>
              </a:spcAft>
              <a:defRPr/>
            </a:pPr>
            <a:r>
              <a:rPr lang="ko-KR" altLang="en-US" sz="2400" dirty="0"/>
              <a:t>선택 정렬</a:t>
            </a:r>
            <a:r>
              <a:rPr lang="en-US" altLang="ko-KR" sz="2400" dirty="0"/>
              <a:t>(Selection Sort)</a:t>
            </a:r>
            <a:r>
              <a:rPr lang="ko-KR" altLang="en-US" sz="2400" dirty="0"/>
              <a:t>은 매번 최소값을 선택하여 정렬하며</a:t>
            </a:r>
            <a:r>
              <a:rPr lang="en-US" altLang="ko-KR" sz="2400" dirty="0"/>
              <a:t>, </a:t>
            </a:r>
            <a:r>
              <a:rPr lang="ko-KR" altLang="en-US" sz="2400" dirty="0"/>
              <a:t>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400" dirty="0"/>
              <a:t>삽입 정렬</a:t>
            </a:r>
            <a:r>
              <a:rPr lang="en-US" altLang="ko-KR" sz="2400" dirty="0"/>
              <a:t>(Insertion Sort)</a:t>
            </a:r>
            <a:r>
              <a:rPr lang="ko-KR" altLang="en-US" sz="2400" dirty="0"/>
              <a:t>은 정렬 안 된 부분에 있는 원소 하나를 정렬된 부분의 알맞은 위치에 삽입하여 정렬하며</a:t>
            </a:r>
            <a:r>
              <a:rPr lang="en-US" altLang="ko-KR" sz="2400" dirty="0"/>
              <a:t>, </a:t>
            </a:r>
            <a:r>
              <a:rPr lang="ko-KR" altLang="en-US" sz="2400" dirty="0"/>
              <a:t>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최선 경우 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평균 경우 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400" dirty="0"/>
              <a:t>쉘 정렬</a:t>
            </a:r>
            <a:r>
              <a:rPr lang="en-US" altLang="ko-KR" sz="2400" dirty="0"/>
              <a:t>(Shell Sort)</a:t>
            </a:r>
            <a:r>
              <a:rPr lang="ko-KR" altLang="en-US" sz="2400" dirty="0"/>
              <a:t>은 삽입 정렬을 이용하여 배열 뒷부분의 작은 숫자를 앞부분으로 ‘빠르게’ 이동시키고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앞부분의 큰 숫자는 뒷부분으로 이동시키는 과정을 반복하여 정렬하는 알고리즘</a:t>
            </a:r>
            <a:r>
              <a:rPr lang="en-US" altLang="ko-KR" sz="2400" dirty="0"/>
              <a:t>. </a:t>
            </a:r>
            <a:r>
              <a:rPr lang="ko-KR" altLang="en-US" sz="2400" dirty="0"/>
              <a:t>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90C70-EF8A-483F-B41F-56E5A256B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65FBAC7-97E1-458D-B449-DABF2E7FA8A8}" type="slidenum">
              <a:rPr lang="en-US" altLang="ko-KR" sz="1200">
                <a:latin typeface="Tahoma" panose="020B0604030504040204" pitchFamily="34" charset="0"/>
              </a:rPr>
              <a:pPr/>
              <a:t>109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3725B-A579-4BBE-935B-6BCAD772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4714"/>
            <a:ext cx="792087" cy="8588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DAEE09A0-DB41-40C1-B8EA-E63B7AA83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65AE0-1DF6-4BE3-A242-B52C415C8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E1F2F77-05F1-4FD2-906D-2BD1EAADF157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C07F7F-0F6F-4826-817E-3C59C585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12875"/>
            <a:ext cx="687705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제목 1">
            <a:extLst>
              <a:ext uri="{FF2B5EF4-FFF2-40B4-BE49-F238E27FC236}">
                <a16:creationId xmlns:a16="http://schemas.microsoft.com/office/drawing/2014/main" id="{3066900D-4165-4029-8405-3D8C645EE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0CB4-6942-4A37-B149-5E44F056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2400"/>
              </a:spcAft>
              <a:defRPr/>
            </a:pPr>
            <a:r>
              <a:rPr lang="ko-KR" altLang="en-US" sz="2400" dirty="0" err="1"/>
              <a:t>힙</a:t>
            </a:r>
            <a:r>
              <a:rPr lang="ko-KR" altLang="en-US" sz="2400" dirty="0"/>
              <a:t> 정렬</a:t>
            </a:r>
            <a:r>
              <a:rPr lang="en-US" altLang="ko-KR" sz="2400" dirty="0"/>
              <a:t>(Heap Sort)</a:t>
            </a:r>
            <a:r>
              <a:rPr lang="ko-KR" altLang="en-US" sz="2400" dirty="0"/>
              <a:t>은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자료 구조를 이용하는 정렬 알고리즘이고</a:t>
            </a:r>
            <a:r>
              <a:rPr lang="en-US" altLang="ko-KR" sz="2400" dirty="0"/>
              <a:t>, </a:t>
            </a:r>
            <a:r>
              <a:rPr lang="ko-KR" altLang="en-US" sz="2400" dirty="0"/>
              <a:t>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4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/>
          </a:p>
          <a:p>
            <a:pPr latinLnBrk="1">
              <a:spcAft>
                <a:spcPts val="2400"/>
              </a:spcAft>
              <a:defRPr/>
            </a:pPr>
            <a:r>
              <a:rPr lang="ko-KR" altLang="en-US" sz="2400" dirty="0"/>
              <a:t>정렬 문제의 하한</a:t>
            </a:r>
            <a:r>
              <a:rPr lang="en-US" altLang="ko-KR" sz="2400" dirty="0"/>
              <a:t>(Lower Bound)</a:t>
            </a:r>
            <a:r>
              <a:rPr lang="ko-KR" altLang="en-US" sz="2400" dirty="0"/>
              <a:t>은 </a:t>
            </a:r>
            <a:r>
              <a:rPr lang="el-GR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Ω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/>
          </a:p>
          <a:p>
            <a:pPr latinLnBrk="1">
              <a:spcAft>
                <a:spcPts val="2400"/>
              </a:spcAft>
              <a:defRPr/>
            </a:pPr>
            <a:r>
              <a:rPr lang="ko-KR" altLang="en-US" sz="2400" dirty="0"/>
              <a:t>기수 정렬</a:t>
            </a:r>
            <a:r>
              <a:rPr lang="en-US" altLang="ko-KR" sz="2400" dirty="0"/>
              <a:t>(Radix Sort)</a:t>
            </a:r>
            <a:r>
              <a:rPr lang="ko-KR" altLang="en-US" sz="2400" dirty="0"/>
              <a:t>은 숫자를 부분적으로 비교하는 정렬 방법이다</a:t>
            </a:r>
            <a:r>
              <a:rPr lang="en-US" altLang="ko-KR" sz="2400" dirty="0"/>
              <a:t>. </a:t>
            </a:r>
            <a:r>
              <a:rPr lang="ko-KR" altLang="en-US" sz="2400" dirty="0"/>
              <a:t>시간 복잡도는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O(k(</a:t>
            </a:r>
            <a:r>
              <a:rPr lang="en-US" altLang="ko-KR" sz="24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n+r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k</a:t>
            </a:r>
            <a:r>
              <a:rPr lang="ko-KR" altLang="en-US" sz="2400" dirty="0"/>
              <a:t>는 자릿수</a:t>
            </a:r>
            <a:r>
              <a:rPr lang="en-US" altLang="ko-KR" sz="2400" dirty="0"/>
              <a:t>, r</a:t>
            </a:r>
            <a:r>
              <a:rPr lang="ko-KR" altLang="en-US" sz="2400" dirty="0"/>
              <a:t>은 기</a:t>
            </a:r>
            <a:r>
              <a:rPr lang="en-US" altLang="ko-KR" sz="2400" dirty="0"/>
              <a:t>(radix, </a:t>
            </a:r>
            <a:r>
              <a:rPr lang="ko-KR" altLang="en-US" sz="2400" dirty="0"/>
              <a:t>진수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latinLnBrk="1">
              <a:spcAft>
                <a:spcPts val="2400"/>
              </a:spcAft>
              <a:defRPr/>
            </a:pPr>
            <a:r>
              <a:rPr lang="ko-KR" altLang="en-US" sz="2400" dirty="0"/>
              <a:t>외부 정렬</a:t>
            </a:r>
            <a:r>
              <a:rPr lang="en-US" altLang="ko-KR" sz="2400" dirty="0"/>
              <a:t>(External Sort)</a:t>
            </a:r>
            <a:r>
              <a:rPr lang="ko-KR" altLang="en-US" sz="2400" dirty="0"/>
              <a:t>은 내부 정렬을 이용하여 부분적으로 데이터를 읽어 합병하는 과정을 반복하는 정렬 방법이다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다방향</a:t>
            </a:r>
            <a:r>
              <a:rPr lang="ko-KR" altLang="en-US" sz="2400" dirty="0"/>
              <a:t> </a:t>
            </a:r>
            <a:r>
              <a:rPr lang="en-US" altLang="ko-KR" sz="2400" dirty="0"/>
              <a:t>(p-way Merge) </a:t>
            </a:r>
            <a:r>
              <a:rPr lang="ko-KR" altLang="en-US" sz="2400" dirty="0"/>
              <a:t>합병과 다단계 합병 </a:t>
            </a:r>
            <a:r>
              <a:rPr lang="en-US" altLang="ko-KR" sz="2400" dirty="0"/>
              <a:t>(Polyphase Merge) </a:t>
            </a:r>
            <a:r>
              <a:rPr lang="ko-KR" altLang="en-US" sz="2400" dirty="0"/>
              <a:t>방법이 있다</a:t>
            </a:r>
            <a:r>
              <a:rPr lang="en-US" altLang="ko-KR" sz="24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DBCA7-C41B-40FB-9FBD-99625EAB9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8ACD33B-3708-4D3A-ADD8-0C00B869BF3B}" type="slidenum">
              <a:rPr lang="en-US" altLang="ko-KR" sz="1200">
                <a:latin typeface="Tahoma" panose="020B0604030504040204" pitchFamily="34" charset="0"/>
              </a:rPr>
              <a:pPr/>
              <a:t>110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086EF-134C-4E57-A85E-1C69285A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4714"/>
            <a:ext cx="720079" cy="8588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E76AA042-7F22-43FD-B54D-BD3F2A6D1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89C7B-0B53-4D00-9197-BA6BE06E4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35475D3-19B0-4E47-9217-F05F8A34BAD0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954400-F0AB-44DF-8CF9-60296AFA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7225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322A6AA9-878A-44F1-8F5D-ADA617559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9C5C9BA8-CD7E-494A-8116-63E022BAF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sz="2400" dirty="0"/>
              <a:t>버블 정렬은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 속에서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 수행</a:t>
            </a:r>
            <a:r>
              <a:rPr lang="en-US" altLang="ko-KR" sz="2400" dirty="0"/>
              <a:t> </a:t>
            </a:r>
          </a:p>
          <a:p>
            <a:pPr lvl="1">
              <a:spcAft>
                <a:spcPts val="1200"/>
              </a:spcAft>
            </a:pPr>
            <a:r>
              <a:rPr lang="en-US" altLang="ko-KR" sz="2000" dirty="0"/>
              <a:t>pass=1</a:t>
            </a:r>
            <a:r>
              <a:rPr lang="ko-KR" altLang="en-US" sz="2000" dirty="0"/>
              <a:t>이면 </a:t>
            </a:r>
            <a:r>
              <a:rPr lang="en-US" altLang="ko-KR" sz="2000" dirty="0"/>
              <a:t>(n-1)</a:t>
            </a:r>
            <a:r>
              <a:rPr lang="ko-KR" altLang="en-US" sz="2000" dirty="0"/>
              <a:t>번 비교</a:t>
            </a:r>
            <a:endParaRPr lang="en-US" altLang="ko-KR" sz="2000" dirty="0"/>
          </a:p>
          <a:p>
            <a:pPr lvl="1">
              <a:spcAft>
                <a:spcPts val="1200"/>
              </a:spcAft>
            </a:pPr>
            <a:r>
              <a:rPr lang="en-US" altLang="ko-KR" sz="2000" dirty="0"/>
              <a:t>pass=2</a:t>
            </a:r>
            <a:r>
              <a:rPr lang="ko-KR" altLang="en-US" sz="2000" dirty="0"/>
              <a:t>이면 </a:t>
            </a:r>
            <a:r>
              <a:rPr lang="en-US" altLang="ko-KR" sz="2000" dirty="0"/>
              <a:t>(n-2)</a:t>
            </a:r>
            <a:r>
              <a:rPr lang="ko-KR" altLang="en-US" sz="2000" dirty="0"/>
              <a:t>번 비교</a:t>
            </a:r>
            <a:r>
              <a:rPr lang="en-US" altLang="ko-KR" sz="2000" dirty="0"/>
              <a:t>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⋯ </a:t>
            </a:r>
            <a:endParaRPr lang="en-US" altLang="ko-KR" sz="2000" dirty="0"/>
          </a:p>
          <a:p>
            <a:pPr lvl="1">
              <a:spcAft>
                <a:spcPts val="1200"/>
              </a:spcAft>
            </a:pPr>
            <a:r>
              <a:rPr lang="en-US" altLang="ko-KR" sz="2000" dirty="0"/>
              <a:t>pass=n-1</a:t>
            </a:r>
            <a:r>
              <a:rPr lang="ko-KR" altLang="en-US" sz="2000" dirty="0"/>
              <a:t>이면 </a:t>
            </a:r>
            <a:r>
              <a:rPr lang="en-US" altLang="ko-KR" sz="2000" dirty="0"/>
              <a:t>1</a:t>
            </a:r>
            <a:r>
              <a:rPr lang="ko-KR" altLang="en-US" sz="2000" dirty="0"/>
              <a:t>번 비교</a:t>
            </a:r>
            <a:endParaRPr lang="en-US" altLang="ko-KR" sz="2000" dirty="0"/>
          </a:p>
          <a:p>
            <a:pPr lvl="1">
              <a:spcAft>
                <a:spcPts val="1200"/>
              </a:spcAft>
            </a:pPr>
            <a:r>
              <a:rPr lang="ko-KR" altLang="en-US" sz="2000" dirty="0"/>
              <a:t>총 비교 횟수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(n-1) + (n-2) + </a:t>
            </a:r>
            <a:r>
              <a:rPr lang="ko-KR" altLang="en-US" sz="2000" dirty="0"/>
              <a:t>⋯ </a:t>
            </a:r>
            <a:r>
              <a:rPr lang="en-US" altLang="ko-KR" sz="2000" dirty="0"/>
              <a:t>+ 1 = n(n-1)/2</a:t>
            </a:r>
          </a:p>
          <a:p>
            <a:pPr lvl="1">
              <a:spcAft>
                <a:spcPts val="1200"/>
              </a:spcAft>
            </a:pPr>
            <a:r>
              <a:rPr lang="ko-KR" altLang="en-US" sz="2000" dirty="0"/>
              <a:t>안쪽 </a:t>
            </a:r>
            <a:r>
              <a:rPr lang="en-US" altLang="ko-KR" sz="2000" dirty="0"/>
              <a:t>for-</a:t>
            </a:r>
            <a:r>
              <a:rPr lang="ko-KR" altLang="en-US" sz="2000" dirty="0"/>
              <a:t>루프의 </a:t>
            </a:r>
            <a:r>
              <a:rPr lang="en-US" altLang="ko-KR" sz="2000" dirty="0"/>
              <a:t>if-</a:t>
            </a:r>
            <a:r>
              <a:rPr lang="ko-KR" altLang="en-US" sz="2000" dirty="0"/>
              <a:t>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일 때의 자리바꿈은 </a:t>
            </a:r>
            <a:r>
              <a:rPr lang="en-US" altLang="ko-KR" sz="2000" dirty="0">
                <a:solidFill>
                  <a:srgbClr val="00B0F0"/>
                </a:solidFill>
              </a:rPr>
              <a:t>O(1) </a:t>
            </a:r>
            <a:r>
              <a:rPr lang="ko-KR" altLang="en-US" sz="2000" dirty="0">
                <a:solidFill>
                  <a:srgbClr val="00B0F0"/>
                </a:solidFill>
              </a:rPr>
              <a:t>시간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/>
              <a:t>n(n-1)/2 x O(1) = O(n</a:t>
            </a:r>
            <a:r>
              <a:rPr lang="en-US" altLang="ko-KR" baseline="30000" dirty="0"/>
              <a:t>2</a:t>
            </a:r>
            <a:r>
              <a:rPr lang="en-US" altLang="ko-KR" dirty="0"/>
              <a:t>) x O(1) =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5B8DA-1D6D-426B-B25C-6D4ED66A8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A2AE5A3-4E35-4A03-AAD5-48D60EC339D6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68DDF8B3-E5AD-4055-ADE0-A2E584A59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선택 정렬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2D343DD8-4AFF-40E4-A169-22A2253D1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선택 정렬 </a:t>
            </a:r>
            <a:r>
              <a:rPr lang="en-US" altLang="ko-KR" sz="2800" dirty="0"/>
              <a:t>(Selection Sort)</a:t>
            </a:r>
          </a:p>
          <a:p>
            <a:pPr lvl="1"/>
            <a:r>
              <a:rPr lang="ko-KR" altLang="en-US" sz="2400" dirty="0"/>
              <a:t>입력 배열 전체에서 </a:t>
            </a:r>
            <a:r>
              <a:rPr lang="ko-KR" altLang="en-US" sz="2400" dirty="0">
                <a:solidFill>
                  <a:srgbClr val="00B0F0"/>
                </a:solidFill>
              </a:rPr>
              <a:t>최솟값을 선택</a:t>
            </a:r>
            <a:r>
              <a:rPr lang="ko-KR" altLang="en-US" sz="2400" dirty="0"/>
              <a:t>하여 배열의 </a:t>
            </a:r>
            <a:r>
              <a:rPr lang="en-US" altLang="ko-KR" sz="2400" dirty="0"/>
              <a:t>0</a:t>
            </a:r>
            <a:r>
              <a:rPr lang="ko-KR" altLang="en-US" sz="2400" dirty="0"/>
              <a:t>번 원소와 자리를 바꾸고</a:t>
            </a:r>
            <a:r>
              <a:rPr lang="en-US" altLang="ko-KR" sz="2400" dirty="0"/>
              <a:t>, </a:t>
            </a:r>
            <a:r>
              <a:rPr lang="ko-KR" altLang="en-US" sz="2400" dirty="0"/>
              <a:t>다음엔 </a:t>
            </a:r>
            <a:r>
              <a:rPr lang="en-US" altLang="ko-KR" sz="2400" dirty="0"/>
              <a:t>0</a:t>
            </a:r>
            <a:r>
              <a:rPr lang="ko-KR" altLang="en-US" sz="2400" dirty="0"/>
              <a:t>번 원소를 제외한 나머지 원소에서 최솟값을 선택하여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배열의 </a:t>
            </a:r>
            <a:r>
              <a:rPr lang="en-US" altLang="ko-KR" sz="2400" dirty="0"/>
              <a:t>1</a:t>
            </a:r>
            <a:r>
              <a:rPr lang="ko-KR" altLang="en-US" sz="2400" dirty="0"/>
              <a:t>번 원소와 자리를 바꾼다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이러한 방식으로 마지막에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원소 중 작은 것을 선택하여 자리를 바꾼다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D5D76-E280-42C7-8414-98EFBB228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6568800-80E1-4133-84A6-5ECF6F4BBA79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EA5210FF-F564-452E-AE87-AD30EEC9C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E7A2CE-9091-4488-BF55-1E16A503FF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A9E08A6-3E72-4CB2-B6EE-8F6D1DE11AAF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882A89-1D93-49EF-B94C-3B61A738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53324"/>
            <a:ext cx="4808959" cy="48816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8A15A506-8EC1-4F26-8D07-E7BC16158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875C8-2F26-4358-92E5-79E98B329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F6FC54C-15F4-4870-886D-74CAC32856A4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E3CE2E-5ACF-4733-81B8-85120BDC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70062"/>
            <a:ext cx="4520927" cy="4876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F21A83B0-9D9E-4825-9993-4732DAB17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/>
              <a:t>크기가 </a:t>
            </a:r>
            <a:r>
              <a:rPr lang="en-US" altLang="ko-KR" sz="2400" dirty="0"/>
              <a:t>n</a:t>
            </a:r>
            <a:r>
              <a:rPr lang="ko-KR" altLang="en-US" sz="2400" dirty="0"/>
              <a:t>인 배열 </a:t>
            </a:r>
            <a:r>
              <a:rPr lang="en-US" altLang="ko-KR" sz="2400" dirty="0"/>
              <a:t>A</a:t>
            </a:r>
          </a:p>
          <a:p>
            <a:pPr marL="0" indent="0" latinLnBrk="1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정렬된 배열 </a:t>
            </a:r>
            <a:r>
              <a:rPr lang="en-US" altLang="ko-KR" sz="2400" dirty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1.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0 to n-2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2.     min = </a:t>
            </a:r>
            <a:r>
              <a:rPr lang="en-US" altLang="ko-KR" sz="2400" dirty="0" err="1"/>
              <a:t>i</a:t>
            </a:r>
            <a:endParaRPr lang="en-US" altLang="ko-KR" sz="24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3.   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2400" dirty="0"/>
              <a:t> j = i+1 to n-1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A[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]~A[n-1]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에서 최솟값을 찾는다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4.       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if </a:t>
            </a:r>
            <a:r>
              <a:rPr lang="en-US" altLang="ko-KR" sz="2400" dirty="0"/>
              <a:t>A[j] &lt; A[min]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5.               min = j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6.     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↔ A[min]</a:t>
            </a:r>
            <a:r>
              <a:rPr lang="en-US" altLang="ko-KR" sz="1800" dirty="0"/>
              <a:t>   </a:t>
            </a:r>
            <a:r>
              <a:rPr lang="en-US" altLang="ko-KR" sz="1800" dirty="0">
                <a:solidFill>
                  <a:srgbClr val="000099"/>
                </a:solidFill>
              </a:rPr>
              <a:t>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min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이 최솟값이 있는 원소의 인덱스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7.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89BFD-540F-4183-8FFE-0F7D6095BF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835BD5F-5EC2-45B2-87DF-FAC5D3B7FDC4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4ED61C-3113-4A5E-B4F4-AA4E4C56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59725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EF8D65E8-E4E3-47EE-8B0D-8D6705989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201D-162A-4A16-9AD6-0881A2DC9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A454DA2-13C7-441A-A457-965A2526DBF7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D397AC2E-9EE1-47A2-A27B-C7105A41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53054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2ED732-1461-46D8-9D30-8EDC51FE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677227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17260541-BE85-4B44-A477-860072D3F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465FE-D00F-42A7-9F60-455BF3436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9486683-59B5-4008-8B48-D3580680DBCB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686C8-8D2C-4621-92FC-9BFA6B3D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268760"/>
            <a:ext cx="653415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75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6.1 </a:t>
            </a:r>
            <a:r>
              <a:rPr lang="ko-KR" altLang="en-US" dirty="0"/>
              <a:t>버블 정렬</a:t>
            </a:r>
          </a:p>
          <a:p>
            <a:pPr marL="0" indent="0">
              <a:buNone/>
            </a:pPr>
            <a:r>
              <a:rPr lang="en-US" altLang="ko-KR" dirty="0"/>
              <a:t>6.2 </a:t>
            </a:r>
            <a:r>
              <a:rPr lang="ko-KR" altLang="en-US" dirty="0"/>
              <a:t>선택 정렬</a:t>
            </a:r>
          </a:p>
          <a:p>
            <a:pPr marL="0" indent="0">
              <a:buNone/>
            </a:pPr>
            <a:r>
              <a:rPr lang="en-US" altLang="ko-KR" dirty="0"/>
              <a:t>6.3 </a:t>
            </a:r>
            <a:r>
              <a:rPr lang="ko-KR" altLang="en-US" dirty="0"/>
              <a:t>삽입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6.4 </a:t>
            </a:r>
            <a:r>
              <a:rPr lang="ko-KR" altLang="en-US" dirty="0"/>
              <a:t>쉘 정렬</a:t>
            </a:r>
          </a:p>
          <a:p>
            <a:pPr marL="0" indent="0">
              <a:buNone/>
            </a:pPr>
            <a:r>
              <a:rPr lang="en-US" altLang="ko-KR" dirty="0"/>
              <a:t>6.5 </a:t>
            </a:r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6.6 </a:t>
            </a:r>
            <a:r>
              <a:rPr lang="ko-KR" altLang="en-US" dirty="0"/>
              <a:t>정렬 문제의 하한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6.7 </a:t>
            </a:r>
            <a:r>
              <a:rPr lang="ko-KR" altLang="en-US" dirty="0"/>
              <a:t>기수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6.8 </a:t>
            </a:r>
            <a:r>
              <a:rPr lang="ko-KR" altLang="en-US" dirty="0"/>
              <a:t>외부 정렬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36807D0B-DB50-4304-B8E5-E9405469A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537B7442-D053-42A1-B625-3CB6AC27A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외부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루프는 </a:t>
            </a:r>
            <a:r>
              <a:rPr lang="en-US" altLang="ko-KR" sz="2400" dirty="0"/>
              <a:t>(n-1)</a:t>
            </a:r>
            <a:r>
              <a:rPr lang="ko-KR" altLang="en-US" sz="2400" dirty="0"/>
              <a:t>번 수행</a:t>
            </a:r>
            <a:endParaRPr lang="en-US" altLang="ko-KR" sz="2400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=0</a:t>
            </a:r>
            <a:r>
              <a:rPr lang="ko-KR" altLang="en-US" dirty="0"/>
              <a:t>일 때 내부 </a:t>
            </a:r>
            <a:r>
              <a:rPr lang="en-US" altLang="ko-KR" dirty="0"/>
              <a:t>for-</a:t>
            </a:r>
            <a:r>
              <a:rPr lang="ko-KR" altLang="en-US" dirty="0"/>
              <a:t>루프는 </a:t>
            </a:r>
            <a:r>
              <a:rPr lang="en-US" altLang="ko-KR" dirty="0"/>
              <a:t>(n-1)</a:t>
            </a:r>
            <a:r>
              <a:rPr lang="ko-KR" altLang="en-US" dirty="0"/>
              <a:t>번 수행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일 때 내부 </a:t>
            </a:r>
            <a:r>
              <a:rPr lang="en-US" altLang="ko-KR" dirty="0"/>
              <a:t>for-</a:t>
            </a:r>
            <a:r>
              <a:rPr lang="ko-KR" altLang="en-US" dirty="0"/>
              <a:t>루프는 </a:t>
            </a:r>
            <a:r>
              <a:rPr lang="en-US" altLang="ko-KR" dirty="0"/>
              <a:t>(n-2)</a:t>
            </a:r>
            <a:r>
              <a:rPr lang="ko-KR" altLang="en-US" dirty="0"/>
              <a:t>번 수행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tx2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   ⋮</a:t>
            </a:r>
            <a:endParaRPr lang="en-US" altLang="ko-KR" dirty="0"/>
          </a:p>
          <a:p>
            <a:pPr lvl="1">
              <a:spcAft>
                <a:spcPts val="1200"/>
              </a:spcAft>
            </a:pPr>
            <a:r>
              <a:rPr lang="ko-KR" altLang="en-US" dirty="0"/>
              <a:t>마지막으로 </a:t>
            </a:r>
            <a:r>
              <a:rPr lang="en-US" altLang="ko-KR" dirty="0"/>
              <a:t>1</a:t>
            </a:r>
            <a:r>
              <a:rPr lang="ko-KR" altLang="en-US" dirty="0"/>
              <a:t>번 수행</a:t>
            </a:r>
            <a:endParaRPr lang="en-US" altLang="ko-KR" dirty="0"/>
          </a:p>
          <a:p>
            <a:pPr lvl="4">
              <a:spcAft>
                <a:spcPts val="1200"/>
              </a:spcAft>
            </a:pPr>
            <a:endParaRPr lang="en-US" altLang="ko-KR" sz="100" dirty="0"/>
          </a:p>
          <a:p>
            <a:r>
              <a:rPr lang="ko-KR" altLang="en-US" sz="2400" dirty="0"/>
              <a:t>내부의</a:t>
            </a:r>
            <a:r>
              <a:rPr lang="en-US" altLang="ko-KR" sz="2400" dirty="0"/>
              <a:t> for-</a:t>
            </a:r>
            <a:r>
              <a:rPr lang="ko-KR" altLang="en-US" sz="2400" dirty="0"/>
              <a:t>루프가 수행되는 총 횟수</a:t>
            </a:r>
            <a:endParaRPr lang="en-US" altLang="ko-KR" sz="2400" dirty="0"/>
          </a:p>
          <a:p>
            <a:pPr lvl="1"/>
            <a:r>
              <a:rPr lang="en-US" altLang="ko-KR" dirty="0"/>
              <a:t>(n-1)+(n-2)+(n-3)+</a:t>
            </a:r>
            <a:r>
              <a:rPr lang="ko-KR" altLang="en-US" dirty="0"/>
              <a:t>⋯</a:t>
            </a:r>
            <a:r>
              <a:rPr lang="en-US" altLang="ko-KR" dirty="0"/>
              <a:t>+2+1 = n(n-1)/2 </a:t>
            </a:r>
          </a:p>
          <a:p>
            <a:pPr lvl="1"/>
            <a:endParaRPr lang="en-US" altLang="ko-KR" sz="2000" dirty="0"/>
          </a:p>
          <a:p>
            <a:pPr>
              <a:spcAft>
                <a:spcPts val="1800"/>
              </a:spcAft>
            </a:pPr>
            <a:r>
              <a:rPr lang="ko-KR" altLang="en-US" sz="2400" dirty="0"/>
              <a:t>루프 내부의 </a:t>
            </a:r>
            <a:r>
              <a:rPr lang="en-US" altLang="ko-KR" sz="2400" dirty="0"/>
              <a:t>if-</a:t>
            </a:r>
            <a:r>
              <a:rPr lang="ko-KR" altLang="en-US" sz="2400" dirty="0"/>
              <a:t>조건이 </a:t>
            </a:r>
            <a:r>
              <a:rPr lang="en-US" altLang="ko-KR" sz="2400" dirty="0"/>
              <a:t>True</a:t>
            </a:r>
            <a:r>
              <a:rPr lang="ko-KR" altLang="en-US" sz="2400" dirty="0"/>
              <a:t>일 때의 자리바꿈은 </a:t>
            </a:r>
            <a:r>
              <a:rPr lang="en-US" altLang="ko-KR" sz="2400" dirty="0">
                <a:solidFill>
                  <a:srgbClr val="00B0F0"/>
                </a:solidFill>
              </a:rPr>
              <a:t>O(1)</a:t>
            </a:r>
          </a:p>
          <a:p>
            <a:pPr lvl="2"/>
            <a:endParaRPr lang="en-US" altLang="ko-KR" sz="1400" dirty="0"/>
          </a:p>
          <a:p>
            <a:r>
              <a:rPr lang="en-US" altLang="ko-KR" sz="2400" dirty="0"/>
              <a:t>n(n-1)/2 </a:t>
            </a:r>
            <a:r>
              <a:rPr lang="en-US" altLang="ko-KR" sz="2400" dirty="0">
                <a:latin typeface="+mn-ea"/>
                <a:ea typeface="+mn-ea"/>
              </a:rPr>
              <a:t>x</a:t>
            </a:r>
            <a:r>
              <a:rPr lang="en-US" altLang="ko-KR" sz="2400" dirty="0"/>
              <a:t> O(1) =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D8BBB-88FF-4DE8-95DD-0D493C9E7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10E1164-3218-4B7E-963D-98A09A5CD9B0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320EA5D3-F4E8-4FE8-B561-6075FDB92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정렬의 특징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0B34159D-3147-40CE-B60D-FC8C85276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  <a:defRPr/>
            </a:pPr>
            <a:r>
              <a:rPr lang="ko-KR" altLang="en-US" sz="2400" dirty="0"/>
              <a:t>입력이 거의 정렬되어 있든지</a:t>
            </a:r>
            <a:r>
              <a:rPr lang="en-US" altLang="ko-KR" sz="2400" dirty="0"/>
              <a:t>, </a:t>
            </a:r>
            <a:r>
              <a:rPr lang="ko-KR" altLang="en-US" sz="2400" dirty="0"/>
              <a:t>역으로 정렬되어 있든지</a:t>
            </a:r>
            <a:r>
              <a:rPr lang="en-US" altLang="ko-KR" sz="2400" dirty="0"/>
              <a:t>, </a:t>
            </a:r>
            <a:r>
              <a:rPr lang="ko-KR" altLang="en-US" sz="2400" dirty="0"/>
              <a:t>랜덤하게 되어있든지 </a:t>
            </a:r>
            <a:r>
              <a:rPr lang="ko-KR" altLang="en-US" sz="2400" dirty="0">
                <a:solidFill>
                  <a:srgbClr val="00B0F0"/>
                </a:solidFill>
              </a:rPr>
              <a:t>항상 일정한 시간 복잡도</a:t>
            </a:r>
            <a:r>
              <a:rPr lang="ko-KR" altLang="en-US" sz="2400" dirty="0"/>
              <a:t>를 나타낸다</a:t>
            </a:r>
            <a:endParaRPr lang="en-US" altLang="ko-KR" sz="2400" dirty="0"/>
          </a:p>
          <a:p>
            <a:pPr>
              <a:spcAft>
                <a:spcPts val="2400"/>
              </a:spcAft>
              <a:defRPr/>
            </a:pPr>
            <a:r>
              <a:rPr lang="ko-KR" altLang="en-US" sz="2400" dirty="0"/>
              <a:t>입력에 </a:t>
            </a:r>
            <a:r>
              <a:rPr lang="ko-KR" altLang="en-US" sz="2400" dirty="0">
                <a:solidFill>
                  <a:srgbClr val="00B0F0"/>
                </a:solidFill>
              </a:rPr>
              <a:t>민감하지 않은</a:t>
            </a:r>
            <a:r>
              <a:rPr lang="en-US" altLang="ko-KR" sz="2400" dirty="0"/>
              <a:t>(input insensitive)</a:t>
            </a:r>
            <a:r>
              <a:rPr lang="ko-KR" altLang="en-US" sz="2400" dirty="0"/>
              <a:t> 알고리즘</a:t>
            </a:r>
            <a:endParaRPr lang="en-US" altLang="ko-KR" sz="2400" dirty="0"/>
          </a:p>
          <a:p>
            <a:pPr>
              <a:spcAft>
                <a:spcPts val="2400"/>
              </a:spcAft>
              <a:defRPr/>
            </a:pPr>
            <a:r>
              <a:rPr lang="ko-KR" altLang="en-US" sz="2400" dirty="0"/>
              <a:t>원소 간의 자리바꿈 횟수가 최소인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3EF1B-4F50-4938-A2FA-FAE49FFE1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210CE79-A965-4B72-84DC-A1A3D3228BFE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692E8669-DCC6-41FA-B799-AAC633187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삽입 정렬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7FB7784E-E16C-4E8A-ABB5-D7ADCAB04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5470525"/>
          </a:xfrm>
        </p:spPr>
        <p:txBody>
          <a:bodyPr/>
          <a:lstStyle/>
          <a:p>
            <a:r>
              <a:rPr lang="ko-KR" altLang="en-US" sz="2800" dirty="0"/>
              <a:t>삽입 정렬 </a:t>
            </a:r>
            <a:r>
              <a:rPr lang="en-US" altLang="ko-KR" sz="2800" dirty="0"/>
              <a:t>(Insertion Sort)</a:t>
            </a:r>
          </a:p>
          <a:p>
            <a:pPr lvl="1"/>
            <a:r>
              <a:rPr lang="ko-KR" altLang="en-US" sz="2400" dirty="0"/>
              <a:t>배열을 정렬된 부분</a:t>
            </a:r>
            <a:r>
              <a:rPr lang="en-US" altLang="ko-KR" sz="2400" dirty="0"/>
              <a:t>(</a:t>
            </a:r>
            <a:r>
              <a:rPr lang="ko-KR" altLang="en-US" sz="2400" dirty="0"/>
              <a:t>앞부분</a:t>
            </a:r>
            <a:r>
              <a:rPr lang="en-US" altLang="ko-KR" sz="2400" dirty="0"/>
              <a:t>)</a:t>
            </a:r>
            <a:r>
              <a:rPr lang="ko-KR" altLang="en-US" sz="2400" dirty="0"/>
              <a:t>과 </a:t>
            </a:r>
            <a:r>
              <a:rPr lang="ko-KR" altLang="en-US" sz="2400" dirty="0">
                <a:solidFill>
                  <a:srgbClr val="000099"/>
                </a:solidFill>
              </a:rPr>
              <a:t>정렬 안 된 부분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뒷부분</a:t>
            </a:r>
            <a:r>
              <a:rPr lang="en-US" altLang="ko-KR" sz="2400" dirty="0"/>
              <a:t>)</a:t>
            </a:r>
            <a:r>
              <a:rPr lang="ko-KR" altLang="en-US" sz="2400" dirty="0"/>
              <a:t>으로 나누고</a:t>
            </a:r>
            <a:r>
              <a:rPr lang="en-US" altLang="ko-KR" sz="2400" dirty="0"/>
              <a:t>, </a:t>
            </a:r>
            <a:r>
              <a:rPr lang="ko-KR" altLang="en-US" sz="2400" dirty="0"/>
              <a:t>정렬 안 된 부분의 가장 왼쪽 원소를 정렬된 부분의 적절한 위치에 </a:t>
            </a:r>
            <a:r>
              <a:rPr lang="ko-KR" altLang="en-US" sz="2400" dirty="0">
                <a:solidFill>
                  <a:srgbClr val="00B0F0"/>
                </a:solidFill>
              </a:rPr>
              <a:t>삽입</a:t>
            </a:r>
            <a:r>
              <a:rPr lang="ko-KR" altLang="en-US" sz="2400" dirty="0"/>
              <a:t>하여 정렬되도록 하는 과정을 반복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18F2F-D4C3-4DD2-BB9A-93FCC4205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E9347C8-9215-4F60-987D-B717888A75AC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E2C20-D80F-4784-97B3-D8D4BDE8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68" y="4221088"/>
            <a:ext cx="4586263" cy="10583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8A5BF9DF-2992-4F72-8BAA-A44B48FD0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 정렬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0BE8E59A-B062-4F10-B772-1FFCFB35F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9D4F1-676D-4D61-A69D-948880666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9BF3340-DEC8-473F-9BBF-D465AB1E3D73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6629" name="_x207584496" descr="EMB000004682bc9">
            <a:extLst>
              <a:ext uri="{FF2B5EF4-FFF2-40B4-BE49-F238E27FC236}">
                <a16:creationId xmlns:a16="http://schemas.microsoft.com/office/drawing/2014/main" id="{6FC0780F-6388-4A35-A694-47328E46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33463"/>
            <a:ext cx="8618537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CE8DC305-17B4-4B51-8168-9F60365B7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 정렬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D12AAA04-F4FC-4F10-8167-519179569F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ko-KR" altLang="en-US" sz="2400" dirty="0"/>
              <a:t>정렬 안 된 부분의 숫자 하나가 정렬된 부분에 삽입됨으로써</a:t>
            </a:r>
            <a:r>
              <a:rPr lang="en-US" altLang="ko-KR" sz="2400" dirty="0"/>
              <a:t>, </a:t>
            </a:r>
            <a:r>
              <a:rPr lang="ko-KR" altLang="en-US" sz="2400" dirty="0"/>
              <a:t>정렬된 부분의 원소 수가 </a:t>
            </a:r>
            <a:r>
              <a:rPr lang="en-US" altLang="ko-KR" sz="2400" dirty="0"/>
              <a:t>1</a:t>
            </a:r>
            <a:r>
              <a:rPr lang="ko-KR" altLang="en-US" sz="2400" dirty="0"/>
              <a:t>개 늘어나고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정렬이 안 된 부분의 원소 수는 </a:t>
            </a:r>
            <a:r>
              <a:rPr lang="en-US" altLang="ko-KR" sz="2400" dirty="0"/>
              <a:t>1</a:t>
            </a:r>
            <a:r>
              <a:rPr lang="ko-KR" altLang="en-US" sz="2400" dirty="0"/>
              <a:t>개 줄어든다</a:t>
            </a:r>
            <a:r>
              <a:rPr lang="en-US" altLang="ko-KR" sz="2400" dirty="0"/>
              <a:t>. </a:t>
            </a:r>
          </a:p>
          <a:p>
            <a:pPr>
              <a:spcAft>
                <a:spcPts val="2400"/>
              </a:spcAft>
            </a:pPr>
            <a:r>
              <a:rPr lang="ko-KR" altLang="en-US" sz="2400" dirty="0"/>
              <a:t>이를 반복하여 수행하면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마지막엔 정렬이 안 된 부분엔 아무 원소도 남지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입력이 정렬된다</a:t>
            </a:r>
            <a:r>
              <a:rPr lang="en-US" altLang="ko-KR" sz="2400" dirty="0"/>
              <a:t>. </a:t>
            </a:r>
          </a:p>
          <a:p>
            <a:pPr>
              <a:spcAft>
                <a:spcPts val="2400"/>
              </a:spcAft>
            </a:pPr>
            <a:r>
              <a:rPr lang="ko-KR" altLang="en-US" sz="2400" dirty="0"/>
              <a:t>정렬은 배열의 첫 번째 원소만이 정렬된 부분에 있는 상태에서 정렬을 시작한다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F557F-C7B7-4C09-90BA-959411EE5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A5E5BC7-5C11-4BA8-B45D-1EC5C3BE01C5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E21B8F77-725C-4A88-B658-1701B54D1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206680" cy="5470525"/>
          </a:xfrm>
        </p:spPr>
        <p:txBody>
          <a:bodyPr>
            <a:normAutofit/>
          </a:bodyPr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/>
              <a:t>크기가 </a:t>
            </a:r>
            <a:r>
              <a:rPr lang="en-US" altLang="ko-KR" sz="2400" dirty="0"/>
              <a:t>n</a:t>
            </a:r>
            <a:r>
              <a:rPr lang="ko-KR" altLang="en-US" sz="2400" dirty="0"/>
              <a:t>인 배열 </a:t>
            </a:r>
            <a:r>
              <a:rPr lang="en-US" altLang="ko-KR" sz="2400" dirty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정렬된 배열 </a:t>
            </a:r>
            <a:r>
              <a:rPr lang="en-US" altLang="ko-KR" sz="2400" dirty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endParaRPr lang="en-US" altLang="ko-KR" sz="16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1.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 to n-1</a:t>
            </a:r>
            <a:endParaRPr lang="ko-KR" altLang="en-US" sz="2400" dirty="0"/>
          </a:p>
          <a:p>
            <a:pPr marL="4394200" indent="-439420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2.     </a:t>
            </a:r>
            <a:r>
              <a:rPr lang="en-US" altLang="ko-KR" sz="2200" dirty="0" err="1"/>
              <a:t>CurrentElement</a:t>
            </a:r>
            <a:r>
              <a:rPr lang="en-US" altLang="ko-KR" sz="2400" dirty="0"/>
              <a:t> =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  <a:r>
              <a:rPr lang="en-US" altLang="ko-KR" sz="1800" dirty="0"/>
              <a:t>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정렬 안된 부분의 가장 왼쪽 원소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1968500" indent="-196850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3.     j </a:t>
            </a:r>
            <a:r>
              <a:rPr lang="ko-KR" altLang="en-US" sz="2400" dirty="0"/>
              <a:t>←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– 1</a:t>
            </a:r>
            <a:endParaRPr lang="ko-KR" altLang="en-US" sz="2400" dirty="0">
              <a:solidFill>
                <a:srgbClr val="000099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4.    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400" dirty="0"/>
              <a:t> (j &gt;= 0)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400" dirty="0"/>
              <a:t> (A[j] &gt; </a:t>
            </a:r>
            <a:r>
              <a:rPr lang="en-US" altLang="ko-KR" sz="2200" dirty="0" err="1"/>
              <a:t>CurrentElement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5.           A[j+1] = A[j]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자리 이동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7.     A [j+1] </a:t>
            </a:r>
            <a:r>
              <a:rPr lang="ko-KR" altLang="en-US" sz="2400" dirty="0"/>
              <a:t>← </a:t>
            </a:r>
            <a:r>
              <a:rPr lang="en-US" altLang="ko-KR" sz="2200" dirty="0" err="1"/>
              <a:t>CurrentElement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8.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2400" dirty="0"/>
              <a:t>A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A64C7-4A3C-44E6-9EAF-9B16113BA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C719F0E-7469-49D6-8391-6F3BB161083F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59D7B-F95B-4629-9607-6FBA9E04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61937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B0773407-BEBE-4D1F-BA9C-4D4C0B1E5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 정렬의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15C45-E1BB-4A51-9891-6B0EC9D39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0112" y="6581730"/>
            <a:ext cx="649288" cy="215900"/>
          </a:xfrm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D377511-2A28-4F1C-AAA2-0EE5507A8630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099F16DD-CA44-4745-84D2-FE5038B1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71" y="1266493"/>
            <a:ext cx="5000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C9B4BB-8008-4278-A3D5-33C73A1D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83" y="2228186"/>
            <a:ext cx="518160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8A1D605F-7D0B-4AED-B420-B08B0468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04FCD-2B34-4140-9745-221823539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E1E091-01BC-4F4C-BD35-688F93EC6B00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A5917C-68DD-442D-8C51-C41B3D9D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4387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AD2C7-A5DB-431E-B121-D60EA1017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AB0BCE5-8B81-41BA-9F7D-1B698E5BECCA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5E8D7B-A855-480A-AA82-795BBFB8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81000"/>
            <a:ext cx="5495925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FF8CBB60-AFFD-4248-8E90-72E982433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1D3E2-E052-466D-B4E1-CBEFC1E32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FA580C7-45DE-439B-971C-28477E5326DB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F87061-746B-4D4D-891E-77816014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415901"/>
            <a:ext cx="62388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0939A262-4283-44A1-B1A9-08A13C841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6CAA899B-36FB-47CF-916C-D9898D114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ko-KR" altLang="en-US" dirty="0"/>
              <a:t>내부 정렬 </a:t>
            </a:r>
            <a:r>
              <a:rPr lang="en-US" altLang="ko-KR" dirty="0"/>
              <a:t>(Internal sort)</a:t>
            </a:r>
          </a:p>
          <a:p>
            <a:pPr lvl="1" algn="just">
              <a:defRPr/>
            </a:pPr>
            <a:r>
              <a:rPr lang="ko-KR" altLang="en-US" dirty="0"/>
              <a:t>내부 정렬은 입력의 크기가 </a:t>
            </a:r>
            <a:r>
              <a:rPr lang="ko-KR" altLang="en-US" dirty="0" err="1"/>
              <a:t>주기억</a:t>
            </a:r>
            <a:r>
              <a:rPr lang="ko-KR" altLang="en-US" dirty="0"/>
              <a:t> 장치 </a:t>
            </a:r>
            <a:r>
              <a:rPr lang="en-US" altLang="ko-KR" dirty="0"/>
              <a:t>(main memory)</a:t>
            </a:r>
            <a:r>
              <a:rPr lang="ko-KR" altLang="en-US" dirty="0"/>
              <a:t>의 공간보다 크지 않은 경우에 수행되는 정렬</a:t>
            </a:r>
            <a:endParaRPr lang="en-US" altLang="ko-KR" dirty="0"/>
          </a:p>
          <a:p>
            <a:pPr lvl="1" algn="just">
              <a:defRPr/>
            </a:pPr>
            <a:r>
              <a:rPr lang="ko-KR" altLang="en-US" dirty="0"/>
              <a:t>버블 정렬</a:t>
            </a:r>
            <a:r>
              <a:rPr lang="en-US" altLang="ko-KR" dirty="0"/>
              <a:t>, </a:t>
            </a:r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/>
              <a:t>삽입 정렬</a:t>
            </a:r>
            <a:r>
              <a:rPr lang="en-US" altLang="ko-KR" dirty="0"/>
              <a:t>, </a:t>
            </a:r>
            <a:r>
              <a:rPr lang="ko-KR" altLang="en-US" dirty="0"/>
              <a:t>합병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/>
              <a:t>쉘 정렬</a:t>
            </a:r>
            <a:r>
              <a:rPr lang="en-US" altLang="ko-KR" dirty="0"/>
              <a:t>, </a:t>
            </a:r>
            <a:r>
              <a:rPr lang="ko-KR" altLang="en-US" dirty="0"/>
              <a:t>기수 정렬</a:t>
            </a:r>
            <a:r>
              <a:rPr lang="en-US" altLang="ko-KR" dirty="0"/>
              <a:t>, </a:t>
            </a:r>
            <a:r>
              <a:rPr lang="ko-KR" altLang="en-US" dirty="0"/>
              <a:t>이중</a:t>
            </a:r>
            <a:r>
              <a:rPr lang="en-US" altLang="ko-KR" dirty="0"/>
              <a:t> </a:t>
            </a:r>
            <a:r>
              <a:rPr lang="ko-KR" altLang="en-US" dirty="0" err="1"/>
              <a:t>피봇</a:t>
            </a:r>
            <a:r>
              <a:rPr lang="ko-KR" altLang="en-US" dirty="0"/>
              <a:t> </a:t>
            </a:r>
            <a:r>
              <a:rPr lang="ko-KR" altLang="en-US" dirty="0" err="1"/>
              <a:t>퀵정렬</a:t>
            </a:r>
            <a:r>
              <a:rPr lang="en-US" altLang="ko-KR" dirty="0"/>
              <a:t>, Tim sort</a:t>
            </a:r>
          </a:p>
          <a:p>
            <a:pPr algn="just">
              <a:defRPr/>
            </a:pP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(External sort)</a:t>
            </a:r>
          </a:p>
          <a:p>
            <a:pPr lvl="1" algn="just">
              <a:defRPr/>
            </a:pPr>
            <a:r>
              <a:rPr lang="ko-KR" altLang="en-US" dirty="0"/>
              <a:t>입력의 크기가 </a:t>
            </a:r>
            <a:r>
              <a:rPr lang="ko-KR" altLang="en-US" dirty="0" err="1"/>
              <a:t>주기억</a:t>
            </a:r>
            <a:r>
              <a:rPr lang="ko-KR" altLang="en-US" dirty="0"/>
              <a:t> 장치 공간보다 큰 경우에</a:t>
            </a:r>
            <a:r>
              <a:rPr lang="en-US" altLang="ko-KR" dirty="0"/>
              <a:t> </a:t>
            </a:r>
            <a:r>
              <a:rPr lang="ko-KR" altLang="en-US" dirty="0"/>
              <a:t>보조 기억 장치에 있는 입력을 여러 번에 나누어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읽어 들인 후</a:t>
            </a:r>
            <a:r>
              <a:rPr lang="en-US" altLang="ko-KR" dirty="0"/>
              <a:t>, </a:t>
            </a:r>
            <a:r>
              <a:rPr lang="ko-KR" altLang="en-US" dirty="0"/>
              <a:t>정렬하여 보조 기억 장치에 다시 저장하는 과정을 반복</a:t>
            </a:r>
            <a:endParaRPr lang="en-US" altLang="ko-KR" dirty="0"/>
          </a:p>
          <a:p>
            <a:pPr lvl="1" algn="just">
              <a:defRPr/>
            </a:pPr>
            <a:r>
              <a:rPr lang="ko-KR" altLang="en-US" dirty="0" err="1"/>
              <a:t>다방향</a:t>
            </a:r>
            <a:r>
              <a:rPr lang="ko-KR" altLang="en-US" dirty="0"/>
              <a:t> 합병</a:t>
            </a:r>
            <a:r>
              <a:rPr lang="en-US" altLang="ko-KR" dirty="0"/>
              <a:t>(p-way Merge), </a:t>
            </a:r>
            <a:r>
              <a:rPr lang="ko-KR" altLang="en-US" dirty="0"/>
              <a:t>다단계 합병</a:t>
            </a:r>
            <a:r>
              <a:rPr lang="en-US" altLang="ko-KR" dirty="0"/>
              <a:t>(Polyphase Merge)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6CB96-0748-487B-A8E2-7AD6B7C22C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1F5D596-CAE7-410F-A3B4-FCFBCAADBC12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C311EB02-9E55-447B-B539-BDB4756F3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최악 경우 시간 복잡도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C673508D-4D25-448F-B0A2-92302E661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defRPr/>
            </a:pPr>
            <a:r>
              <a:rPr lang="en-US" altLang="ko-KR" sz="2400" dirty="0"/>
              <a:t>for-</a:t>
            </a:r>
            <a:r>
              <a:rPr lang="ko-KR" altLang="en-US" sz="2400" dirty="0"/>
              <a:t>루프가 </a:t>
            </a:r>
            <a:r>
              <a:rPr lang="en-US" altLang="ko-KR" sz="2400" dirty="0"/>
              <a:t>(n-1)</a:t>
            </a:r>
            <a:r>
              <a:rPr lang="ko-KR" altLang="en-US" sz="2400" dirty="0"/>
              <a:t>회 수행</a:t>
            </a:r>
            <a:endParaRPr lang="en-US" altLang="ko-KR" sz="2400" dirty="0"/>
          </a:p>
          <a:p>
            <a:pPr lvl="1" latinLnBrk="1">
              <a:spcAft>
                <a:spcPts val="1800"/>
              </a:spcAft>
              <a:defRPr/>
            </a:pPr>
            <a:r>
              <a:rPr lang="en-US" altLang="ko-KR" sz="2000" dirty="0" err="1"/>
              <a:t>i</a:t>
            </a:r>
            <a:r>
              <a:rPr lang="en-US" altLang="ko-KR" sz="2000" dirty="0"/>
              <a:t>=1</a:t>
            </a:r>
            <a:r>
              <a:rPr lang="ko-KR" altLang="en-US" sz="2000" dirty="0"/>
              <a:t>일 때 </a:t>
            </a:r>
            <a:r>
              <a:rPr lang="en-US" altLang="ko-KR" sz="2000" dirty="0"/>
              <a:t>while-</a:t>
            </a:r>
            <a:r>
              <a:rPr lang="ko-KR" altLang="en-US" sz="2000" dirty="0"/>
              <a:t>루프는 </a:t>
            </a:r>
            <a:r>
              <a:rPr lang="en-US" altLang="ko-KR" sz="2000" dirty="0"/>
              <a:t>1</a:t>
            </a:r>
            <a:r>
              <a:rPr lang="ko-KR" altLang="en-US" sz="2000" dirty="0"/>
              <a:t>회 수행</a:t>
            </a:r>
            <a:endParaRPr lang="en-US" altLang="ko-KR" sz="2000" dirty="0"/>
          </a:p>
          <a:p>
            <a:pPr lvl="1" latinLnBrk="1">
              <a:spcAft>
                <a:spcPts val="1800"/>
              </a:spcAft>
              <a:defRPr/>
            </a:pPr>
            <a:r>
              <a:rPr lang="en-US" altLang="ko-KR" sz="2000" dirty="0" err="1"/>
              <a:t>i</a:t>
            </a:r>
            <a:r>
              <a:rPr lang="en-US" altLang="ko-KR" sz="2000" dirty="0"/>
              <a:t>=2</a:t>
            </a:r>
            <a:r>
              <a:rPr lang="ko-KR" altLang="en-US" sz="2000" dirty="0"/>
              <a:t>일 때 최대 </a:t>
            </a:r>
            <a:r>
              <a:rPr lang="en-US" altLang="ko-KR" sz="2000" dirty="0"/>
              <a:t>2</a:t>
            </a:r>
            <a:r>
              <a:rPr lang="ko-KR" altLang="en-US" sz="2000" dirty="0"/>
              <a:t>회 수행 </a:t>
            </a:r>
            <a:r>
              <a:rPr lang="en-US" altLang="ko-KR" sz="2000" dirty="0"/>
              <a:t> </a:t>
            </a:r>
          </a:p>
          <a:p>
            <a:pPr marL="457200" lvl="1" indent="0" latinLnBrk="1">
              <a:spcAft>
                <a:spcPts val="1800"/>
              </a:spcAft>
              <a:buNone/>
              <a:defRPr/>
            </a:pPr>
            <a:r>
              <a:rPr lang="en-US" altLang="ko-KR" sz="2000" dirty="0"/>
              <a:t>   </a:t>
            </a:r>
            <a:r>
              <a:rPr lang="en-US" altLang="ko-KR" sz="2000" dirty="0">
                <a:solidFill>
                  <a:schemeClr val="tx2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⋮ </a:t>
            </a:r>
            <a:r>
              <a:rPr lang="en-US" altLang="ko-KR" sz="2000" dirty="0"/>
              <a:t> </a:t>
            </a:r>
          </a:p>
          <a:p>
            <a:pPr lvl="1" latinLnBrk="1">
              <a:spcAft>
                <a:spcPts val="1800"/>
              </a:spcAft>
              <a:defRPr/>
            </a:pPr>
            <a:r>
              <a:rPr lang="ko-KR" altLang="en-US" sz="2000" dirty="0"/>
              <a:t>마지막으로 최대 </a:t>
            </a:r>
            <a:r>
              <a:rPr lang="en-US" altLang="ko-KR" sz="2000" dirty="0"/>
              <a:t>(n-1)</a:t>
            </a:r>
            <a:r>
              <a:rPr lang="ko-KR" altLang="en-US" sz="2000" dirty="0"/>
              <a:t>회 수행</a:t>
            </a:r>
            <a:endParaRPr lang="en-US" altLang="ko-KR" sz="2000" dirty="0"/>
          </a:p>
          <a:p>
            <a:pPr latinLnBrk="1">
              <a:spcAft>
                <a:spcPts val="0"/>
              </a:spcAft>
              <a:defRPr/>
            </a:pPr>
            <a:r>
              <a:rPr lang="ko-KR" altLang="en-US" sz="2400" dirty="0"/>
              <a:t>루프 내부의 </a:t>
            </a:r>
            <a:r>
              <a:rPr lang="en-US" altLang="ko-KR" sz="2400" dirty="0"/>
              <a:t>line 5~6</a:t>
            </a:r>
            <a:r>
              <a:rPr lang="ko-KR" altLang="en-US" sz="2400" dirty="0"/>
              <a:t>이 수행되는 총 횟수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 algn="ctr" latinLnBrk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 + 2 + 3 +</a:t>
            </a:r>
            <a:r>
              <a:rPr lang="ko-KR" altLang="en-US" sz="2400" dirty="0"/>
              <a:t>⋯</a:t>
            </a:r>
            <a:r>
              <a:rPr lang="en-US" altLang="ko-KR" sz="2400" dirty="0"/>
              <a:t>+ (n-2) + (n-1) = n(n-1)/2 </a:t>
            </a:r>
          </a:p>
          <a:p>
            <a:pPr latinLnBrk="1">
              <a:spcAft>
                <a:spcPts val="1200"/>
              </a:spcAft>
              <a:defRPr/>
            </a:pPr>
            <a:r>
              <a:rPr lang="ko-KR" altLang="en-US" sz="2400" dirty="0"/>
              <a:t>루프 내부는 </a:t>
            </a:r>
            <a:r>
              <a:rPr lang="en-US" altLang="ko-KR" sz="2400" dirty="0"/>
              <a:t>O(1) </a:t>
            </a:r>
            <a:r>
              <a:rPr lang="ko-KR" altLang="en-US" sz="2400" dirty="0"/>
              <a:t>시간</a:t>
            </a:r>
            <a:endParaRPr lang="en-US" altLang="ko-KR" sz="2400" dirty="0"/>
          </a:p>
          <a:p>
            <a:pPr latinLnBrk="1">
              <a:spcAft>
                <a:spcPts val="1200"/>
              </a:spcAft>
              <a:defRPr/>
            </a:pPr>
            <a:r>
              <a:rPr lang="en-US" altLang="ko-KR" sz="2400" dirty="0"/>
              <a:t>n(n-1)/2 </a:t>
            </a:r>
            <a:r>
              <a:rPr lang="en-US" altLang="ko-KR" sz="2400" dirty="0">
                <a:latin typeface="+mn-ea"/>
                <a:ea typeface="+mn-ea"/>
              </a:rPr>
              <a:t>x</a:t>
            </a:r>
            <a:r>
              <a:rPr lang="en-US" altLang="ko-KR" sz="2400" dirty="0"/>
              <a:t> O(1) =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2400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A4666-AF03-4151-B837-58B8B3C22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AF133CE-BFB2-4AAE-BB48-915A7F3CF66A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C311EB02-9E55-447B-B539-BDB4756F3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최선 경우 시간 복잡도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C673508D-4D25-448F-B0A2-92302E661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defRPr/>
            </a:pPr>
            <a:r>
              <a:rPr lang="ko-KR" altLang="en-US" sz="2400" dirty="0">
                <a:solidFill>
                  <a:srgbClr val="00B0F0"/>
                </a:solidFill>
              </a:rPr>
              <a:t>입력이 이미 정렬되어 있으면</a:t>
            </a:r>
            <a:r>
              <a:rPr lang="en-US" altLang="ko-KR" sz="2400" dirty="0"/>
              <a:t>, </a:t>
            </a:r>
            <a:r>
              <a:rPr lang="ko-KR" altLang="en-US" sz="2400" dirty="0"/>
              <a:t>항상 각각 </a:t>
            </a:r>
            <a:r>
              <a:rPr lang="en-US" altLang="ko-KR" sz="2000" b="0" dirty="0" err="1">
                <a:latin typeface="Consolas" panose="020B0609020204030204" pitchFamily="49" charset="0"/>
              </a:rPr>
              <a:t>CurrentElement</a:t>
            </a:r>
            <a:r>
              <a:rPr lang="ko-KR" altLang="en-US" sz="2400" dirty="0"/>
              <a:t>가 자신의 왼쪽 원소와 비교 후 자리이동 없이 원래 자리에 위치하고</a:t>
            </a:r>
            <a:r>
              <a:rPr lang="en-US" altLang="ko-KR" sz="2400" dirty="0"/>
              <a:t>, </a:t>
            </a:r>
            <a:r>
              <a:rPr lang="en-US" altLang="ko-KR" sz="2400" b="0" dirty="0">
                <a:latin typeface="Consolas" panose="020B0609020204030204" pitchFamily="49" charset="0"/>
              </a:rPr>
              <a:t>while</a:t>
            </a:r>
            <a:r>
              <a:rPr lang="en-US" altLang="ko-KR" sz="2400" dirty="0"/>
              <a:t>-</a:t>
            </a:r>
            <a:r>
              <a:rPr lang="ko-KR" altLang="en-US" sz="2400" dirty="0"/>
              <a:t>루프의 조건이 항상 </a:t>
            </a:r>
            <a:r>
              <a:rPr lang="en-US" altLang="ko-KR" sz="2400" dirty="0"/>
              <a:t>False</a:t>
            </a:r>
            <a:r>
              <a:rPr lang="ko-KR" altLang="en-US" sz="2400" dirty="0"/>
              <a:t>이므로 원소의 이동도 전혀</a:t>
            </a:r>
            <a:r>
              <a:rPr lang="en-US" altLang="ko-KR" sz="2400" dirty="0"/>
              <a:t> </a:t>
            </a:r>
            <a:r>
              <a:rPr lang="ko-KR" altLang="en-US" sz="2400" dirty="0"/>
              <a:t>없다</a:t>
            </a:r>
            <a:r>
              <a:rPr lang="en-US" altLang="ko-KR" sz="2400" dirty="0"/>
              <a:t>. </a:t>
            </a:r>
          </a:p>
          <a:p>
            <a:pPr lvl="1" latinLnBrk="1">
              <a:defRPr/>
            </a:pPr>
            <a:r>
              <a:rPr lang="ko-KR" altLang="en-US" sz="2000" dirty="0"/>
              <a:t>따라서 </a:t>
            </a:r>
            <a:r>
              <a:rPr lang="en-US" altLang="ko-KR" sz="2000" b="0" dirty="0">
                <a:latin typeface="Consolas" panose="020B0609020204030204" pitchFamily="49" charset="0"/>
              </a:rPr>
              <a:t>(n-1)</a:t>
            </a:r>
            <a:r>
              <a:rPr lang="ko-KR" altLang="en-US" sz="2000" dirty="0"/>
              <a:t>번의 비교만에 정렬을 마치게 된다</a:t>
            </a:r>
            <a:r>
              <a:rPr lang="en-US" altLang="ko-KR" sz="2000" dirty="0"/>
              <a:t>. </a:t>
            </a:r>
          </a:p>
          <a:p>
            <a:pPr lvl="1" latinLnBrk="1">
              <a:spcAft>
                <a:spcPts val="1800"/>
              </a:spcAft>
              <a:defRPr/>
            </a:pPr>
            <a:r>
              <a:rPr lang="ko-KR" altLang="en-US" sz="2000" dirty="0"/>
              <a:t>이때가 삽입 정렬의 최선 경우이고 시간 복잡도는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A4666-AF03-4151-B837-58B8B3C22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AF133CE-BFB2-4AAE-BB48-915A7F3CF66A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8864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C311EB02-9E55-447B-B539-BDB4756F3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경우 시간 복잡도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C673508D-4D25-448F-B0A2-92302E661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defRPr/>
            </a:pPr>
            <a:r>
              <a:rPr lang="en-US" altLang="ko-KR" sz="2400" b="0" dirty="0" err="1">
                <a:latin typeface="Consolas" panose="020B0609020204030204" pitchFamily="49" charset="0"/>
              </a:rPr>
              <a:t>CurrrentElement</a:t>
            </a:r>
            <a:r>
              <a:rPr lang="ko-KR" altLang="en-US" sz="2400" dirty="0"/>
              <a:t>가 자신의 자리 포함 앞부분의 각 원소에 자리잡을 확률이 같다고 가정하여 분석하면</a:t>
            </a:r>
            <a:r>
              <a:rPr lang="en-US" altLang="ko-KR" sz="2400" dirty="0"/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/4) = 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A4666-AF03-4151-B837-58B8B3C22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AF133CE-BFB2-4AAE-BB48-915A7F3CF66A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6575C-FF15-4EC2-81E6-09362DF2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1" y="3645024"/>
            <a:ext cx="6443358" cy="6384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21561F5-9F1D-4EC6-8D9B-DB15A852CD3D}"/>
              </a:ext>
            </a:extLst>
          </p:cNvPr>
          <p:cNvSpPr/>
          <p:nvPr/>
        </p:nvSpPr>
        <p:spPr>
          <a:xfrm>
            <a:off x="2646465" y="3109976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CurrentElemen</a:t>
            </a:r>
            <a:r>
              <a:rPr lang="en-US" altLang="ko-KR" sz="20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0CAC0B-498D-4F73-A0FB-A76077CCF586}"/>
              </a:ext>
            </a:extLst>
          </p:cNvPr>
          <p:cNvSpPr/>
          <p:nvPr/>
        </p:nvSpPr>
        <p:spPr bwMode="auto">
          <a:xfrm>
            <a:off x="3008671" y="4227871"/>
            <a:ext cx="462116" cy="452293"/>
          </a:xfrm>
          <a:custGeom>
            <a:avLst/>
            <a:gdLst>
              <a:gd name="connsiteX0" fmla="*/ 462116 w 462116"/>
              <a:gd name="connsiteY0" fmla="*/ 0 h 452293"/>
              <a:gd name="connsiteX1" fmla="*/ 255639 w 462116"/>
              <a:gd name="connsiteY1" fmla="*/ 452284 h 452293"/>
              <a:gd name="connsiteX2" fmla="*/ 0 w 462116"/>
              <a:gd name="connsiteY2" fmla="*/ 9832 h 45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116" h="452293">
                <a:moveTo>
                  <a:pt x="462116" y="0"/>
                </a:moveTo>
                <a:cubicBezTo>
                  <a:pt x="397387" y="225322"/>
                  <a:pt x="332658" y="450645"/>
                  <a:pt x="255639" y="452284"/>
                </a:cubicBezTo>
                <a:cubicBezTo>
                  <a:pt x="178620" y="453923"/>
                  <a:pt x="89310" y="231877"/>
                  <a:pt x="0" y="9832"/>
                </a:cubicBezTo>
              </a:path>
            </a:pathLst>
          </a:custGeom>
          <a:noFill/>
          <a:ln w="17526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8EABFF3-AC7D-4B71-B643-9CF6237B2F09}"/>
              </a:ext>
            </a:extLst>
          </p:cNvPr>
          <p:cNvSpPr/>
          <p:nvPr/>
        </p:nvSpPr>
        <p:spPr bwMode="auto">
          <a:xfrm>
            <a:off x="2625213" y="4257368"/>
            <a:ext cx="806245" cy="530972"/>
          </a:xfrm>
          <a:custGeom>
            <a:avLst/>
            <a:gdLst>
              <a:gd name="connsiteX0" fmla="*/ 806245 w 806245"/>
              <a:gd name="connsiteY0" fmla="*/ 19664 h 530972"/>
              <a:gd name="connsiteX1" fmla="*/ 275303 w 806245"/>
              <a:gd name="connsiteY1" fmla="*/ 530942 h 530972"/>
              <a:gd name="connsiteX2" fmla="*/ 0 w 806245"/>
              <a:gd name="connsiteY2" fmla="*/ 0 h 53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245" h="530972">
                <a:moveTo>
                  <a:pt x="806245" y="19664"/>
                </a:moveTo>
                <a:cubicBezTo>
                  <a:pt x="607961" y="276941"/>
                  <a:pt x="409677" y="534219"/>
                  <a:pt x="275303" y="530942"/>
                </a:cubicBezTo>
                <a:cubicBezTo>
                  <a:pt x="140929" y="527665"/>
                  <a:pt x="70464" y="263832"/>
                  <a:pt x="0" y="0"/>
                </a:cubicBezTo>
              </a:path>
            </a:pathLst>
          </a:custGeom>
          <a:noFill/>
          <a:ln w="17526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16D43AA-F5C5-4774-99F9-DB23729D0669}"/>
              </a:ext>
            </a:extLst>
          </p:cNvPr>
          <p:cNvSpPr/>
          <p:nvPr/>
        </p:nvSpPr>
        <p:spPr bwMode="auto">
          <a:xfrm>
            <a:off x="1730477" y="4286865"/>
            <a:ext cx="1681317" cy="619438"/>
          </a:xfrm>
          <a:custGeom>
            <a:avLst/>
            <a:gdLst>
              <a:gd name="connsiteX0" fmla="*/ 1681317 w 1681317"/>
              <a:gd name="connsiteY0" fmla="*/ 0 h 619438"/>
              <a:gd name="connsiteX1" fmla="*/ 825910 w 1681317"/>
              <a:gd name="connsiteY1" fmla="*/ 619432 h 619438"/>
              <a:gd name="connsiteX2" fmla="*/ 0 w 1681317"/>
              <a:gd name="connsiteY2" fmla="*/ 9832 h 6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1317" h="619438">
                <a:moveTo>
                  <a:pt x="1681317" y="0"/>
                </a:moveTo>
                <a:cubicBezTo>
                  <a:pt x="1393723" y="308896"/>
                  <a:pt x="1106129" y="617793"/>
                  <a:pt x="825910" y="619432"/>
                </a:cubicBezTo>
                <a:cubicBezTo>
                  <a:pt x="545691" y="621071"/>
                  <a:pt x="272845" y="315451"/>
                  <a:pt x="0" y="9832"/>
                </a:cubicBezTo>
              </a:path>
            </a:pathLst>
          </a:custGeom>
          <a:noFill/>
          <a:ln w="17526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3188D-9E02-4353-937A-5CC96019A14E}"/>
              </a:ext>
            </a:extLst>
          </p:cNvPr>
          <p:cNvSpPr txBox="1"/>
          <p:nvPr/>
        </p:nvSpPr>
        <p:spPr>
          <a:xfrm>
            <a:off x="2184170" y="4315105"/>
            <a:ext cx="357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8BA4-E756-4D42-9DAB-24BC51EE995C}"/>
              </a:ext>
            </a:extLst>
          </p:cNvPr>
          <p:cNvSpPr txBox="1"/>
          <p:nvPr/>
        </p:nvSpPr>
        <p:spPr>
          <a:xfrm>
            <a:off x="1403648" y="4993798"/>
            <a:ext cx="5079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원소가 각각 앞부분 각각 원소에 자리 잡을 확률이 같다고 가정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균등 분포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223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0F193534-B349-44AF-A0CC-2C6D09987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정렬의 특성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03816179-232B-477F-AAAC-4EA12CAD6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5327303"/>
          </a:xfrm>
        </p:spPr>
        <p:txBody>
          <a:bodyPr>
            <a:normAutofit/>
          </a:bodyPr>
          <a:lstStyle/>
          <a:p>
            <a:pPr latinLnBrk="1">
              <a:defRPr/>
            </a:pPr>
            <a:r>
              <a:rPr lang="ko-KR" altLang="en-US" sz="2400" dirty="0"/>
              <a:t>삽입 정렬은 </a:t>
            </a:r>
            <a:r>
              <a:rPr lang="ko-KR" altLang="en-US" sz="2400" dirty="0">
                <a:solidFill>
                  <a:srgbClr val="00B0F0"/>
                </a:solidFill>
              </a:rPr>
              <a:t>거의 정렬된 입력에 대해서</a:t>
            </a:r>
            <a:r>
              <a:rPr lang="ko-KR" altLang="en-US" sz="2400" dirty="0"/>
              <a:t> 다른 정렬 알고리즘보다 빠르다</a:t>
            </a:r>
            <a:r>
              <a:rPr lang="en-US" altLang="ko-KR" sz="2400" dirty="0"/>
              <a:t>.</a:t>
            </a:r>
          </a:p>
          <a:p>
            <a:pPr lvl="1" latinLnBrk="1">
              <a:spcAft>
                <a:spcPts val="1800"/>
              </a:spcAft>
              <a:defRPr/>
            </a:pPr>
            <a:r>
              <a:rPr lang="ko-KR" altLang="en-US" sz="2000" dirty="0"/>
              <a:t>예를 들면</a:t>
            </a:r>
            <a:r>
              <a:rPr lang="en-US" altLang="ko-KR" sz="2000" dirty="0"/>
              <a:t>, </a:t>
            </a:r>
            <a:r>
              <a:rPr lang="ko-KR" altLang="en-US" sz="2000" dirty="0"/>
              <a:t>입력이 앞부분은 정렬되어 있고 뒷부분</a:t>
            </a:r>
            <a:r>
              <a:rPr lang="en-US" altLang="ko-KR" sz="2000" dirty="0"/>
              <a:t>(</a:t>
            </a:r>
            <a:r>
              <a:rPr lang="ko-KR" altLang="en-US" sz="2000" dirty="0"/>
              <a:t>전체 입력의 </a:t>
            </a:r>
            <a:r>
              <a:rPr lang="en-US" altLang="ko-KR" sz="2000" dirty="0"/>
              <a:t>20% </a:t>
            </a:r>
            <a:r>
              <a:rPr lang="ko-KR" altLang="en-US" sz="2000" dirty="0"/>
              <a:t>이하</a:t>
            </a:r>
            <a:r>
              <a:rPr lang="en-US" altLang="ko-KR" sz="2000" dirty="0"/>
              <a:t>)</a:t>
            </a:r>
            <a:r>
              <a:rPr lang="ko-KR" altLang="en-US" sz="2000" dirty="0"/>
              <a:t>에 새 데이터가 있는 경우</a:t>
            </a:r>
            <a:endParaRPr lang="en-US" altLang="ko-KR" sz="20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400" dirty="0">
                <a:solidFill>
                  <a:srgbClr val="00B0F0"/>
                </a:solidFill>
              </a:rPr>
              <a:t>입력의 크기가 작을 때 </a:t>
            </a:r>
            <a:r>
              <a:rPr lang="ko-KR" altLang="en-US" sz="2400" dirty="0"/>
              <a:t>매우 좋은 성능을 보임</a:t>
            </a:r>
            <a:endParaRPr lang="en-US" altLang="ko-KR" sz="2400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sz="2400" dirty="0" err="1"/>
              <a:t>퀵</a:t>
            </a:r>
            <a:r>
              <a:rPr lang="ko-KR" altLang="en-US" sz="2400" dirty="0"/>
              <a:t> 정렬</a:t>
            </a:r>
            <a:r>
              <a:rPr lang="en-US" altLang="ko-KR" sz="2400" dirty="0"/>
              <a:t>, </a:t>
            </a:r>
            <a:r>
              <a:rPr lang="ko-KR" altLang="en-US" sz="2400" dirty="0"/>
              <a:t>합병 정렬에서 입력 크기가 작아지면 순환 호출을 중단하고 삽입 정렬을 사용</a:t>
            </a:r>
            <a:endParaRPr lang="en-US" altLang="ko-KR" sz="2400" dirty="0"/>
          </a:p>
          <a:p>
            <a:pPr latinLnBrk="1">
              <a:spcAft>
                <a:spcPts val="1800"/>
              </a:spcAft>
              <a:defRPr/>
            </a:pPr>
            <a:r>
              <a:rPr lang="en-US" altLang="ko-KR" sz="2400" dirty="0"/>
              <a:t>Tim sort</a:t>
            </a:r>
            <a:r>
              <a:rPr lang="ko-KR" altLang="en-US" sz="2400" dirty="0"/>
              <a:t>에서는</a:t>
            </a:r>
            <a:r>
              <a:rPr lang="en-US" altLang="ko-KR" sz="2400" dirty="0"/>
              <a:t> </a:t>
            </a:r>
            <a:r>
              <a:rPr lang="ko-KR" altLang="en-US" sz="2400" dirty="0"/>
              <a:t>입력 크기가 </a:t>
            </a:r>
            <a:r>
              <a:rPr lang="en-US" altLang="ko-KR" sz="2400" dirty="0"/>
              <a:t>64</a:t>
            </a:r>
            <a:r>
              <a:rPr lang="ko-KR" altLang="en-US" sz="2400" dirty="0"/>
              <a:t>이하이면 삽입 정렬을 호출한다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B059C-51D0-46D2-BC50-E2A18E901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038890D-A7E6-4198-A3F1-24D2F2ABE24A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08D1C072-7AF1-41CE-BAA8-E453AB5D9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쉘 정렬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94F1E425-C456-44C8-AC1F-242DB82F7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884"/>
            <a:ext cx="7772400" cy="5111279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altLang="ko-KR" sz="2800" dirty="0">
                <a:solidFill>
                  <a:srgbClr val="C00000"/>
                </a:solidFill>
              </a:rPr>
              <a:t>Motivation</a:t>
            </a:r>
          </a:p>
          <a:p>
            <a:r>
              <a:rPr lang="ko-KR" altLang="en-US" sz="2400" dirty="0"/>
              <a:t>버블 정렬이나 삽입 정렬이 수행되는 과정</a:t>
            </a:r>
            <a:endParaRPr lang="en-US" altLang="ko-KR" sz="2400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기껏해야</a:t>
            </a:r>
            <a:r>
              <a:rPr lang="en-US" altLang="ko-KR" dirty="0"/>
              <a:t>’ </a:t>
            </a:r>
            <a:r>
              <a:rPr lang="ko-KR" altLang="en-US" dirty="0"/>
              <a:t>이웃하는 원소의 자리바꿈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ko-KR" altLang="en-US" sz="2400" dirty="0"/>
              <a:t>버블 정렬의 수행 과정</a:t>
            </a:r>
            <a:endParaRPr lang="en-US" altLang="ko-KR" sz="2400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작은</a:t>
            </a:r>
            <a:r>
              <a:rPr lang="en-US" altLang="ko-KR" dirty="0"/>
              <a:t>(</a:t>
            </a:r>
            <a:r>
              <a:rPr lang="ko-KR" altLang="en-US" dirty="0"/>
              <a:t>가벼운</a:t>
            </a:r>
            <a:r>
              <a:rPr lang="en-US" altLang="ko-KR" dirty="0"/>
              <a:t>) </a:t>
            </a:r>
            <a:r>
              <a:rPr lang="ko-KR" altLang="en-US" dirty="0"/>
              <a:t>숫자가 배열의 앞부분으로 매우 느리게 이동</a:t>
            </a:r>
            <a:endParaRPr lang="en-US" altLang="ko-KR" dirty="0"/>
          </a:p>
          <a:p>
            <a:pPr>
              <a:spcAft>
                <a:spcPts val="1200"/>
              </a:spcAft>
            </a:pPr>
            <a:r>
              <a:rPr lang="ko-KR" altLang="en-US" sz="2400" dirty="0"/>
              <a:t>삽입 정렬에서 마지막 원소가 가장 작은 숫자라면</a:t>
            </a:r>
            <a:endParaRPr lang="en-US" altLang="ko-KR" sz="2400" dirty="0"/>
          </a:p>
          <a:p>
            <a:pPr lvl="1"/>
            <a:r>
              <a:rPr lang="ko-KR" altLang="en-US" dirty="0"/>
              <a:t>그 숫자가 배열의 맨 앞으로 이동해야 하므로</a:t>
            </a:r>
            <a:r>
              <a:rPr lang="en-US" altLang="ko-KR" dirty="0"/>
              <a:t>, </a:t>
            </a:r>
            <a:r>
              <a:rPr lang="ko-KR" altLang="en-US" dirty="0"/>
              <a:t>모든 다른 숫자들이 </a:t>
            </a:r>
            <a:r>
              <a:rPr lang="en-US" altLang="ko-KR" dirty="0"/>
              <a:t>1</a:t>
            </a:r>
            <a:r>
              <a:rPr lang="ko-KR" altLang="en-US" dirty="0"/>
              <a:t>칸 씩 오른쪽으로 이동해야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68111-32AE-4147-A981-169BF2B70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FF22BF1-382E-4096-93DD-ED8D6A80A9C5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342A229D-321A-4E57-8AF7-4E3733B6E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42BE21BD-D90D-4322-A151-FADAC60B4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5183287"/>
          </a:xfrm>
        </p:spPr>
        <p:txBody>
          <a:bodyPr/>
          <a:lstStyle/>
          <a:p>
            <a:r>
              <a:rPr lang="ko-KR" altLang="en-US" dirty="0"/>
              <a:t>삽입 정렬을 이용하여 배열 뒷부분의 작은 숫자를 앞부분으로 </a:t>
            </a:r>
            <a:r>
              <a:rPr lang="en-US" altLang="ko-KR" dirty="0"/>
              <a:t>‘</a:t>
            </a:r>
            <a:r>
              <a:rPr lang="ko-KR" altLang="en-US" dirty="0"/>
              <a:t>빠르게</a:t>
            </a:r>
            <a:r>
              <a:rPr lang="en-US" altLang="ko-KR" dirty="0"/>
              <a:t>’ </a:t>
            </a:r>
            <a:r>
              <a:rPr lang="ko-KR" altLang="en-US" dirty="0"/>
              <a:t>이동시키고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동시에 앞부분의 큰 숫자는 뒷부분으로 </a:t>
            </a:r>
            <a:r>
              <a:rPr lang="en-US" altLang="ko-KR" dirty="0"/>
              <a:t>‘</a:t>
            </a:r>
            <a:r>
              <a:rPr lang="ko-KR" altLang="en-US" dirty="0"/>
              <a:t>빠르게</a:t>
            </a:r>
            <a:r>
              <a:rPr lang="en-US" altLang="ko-KR" dirty="0"/>
              <a:t>’</a:t>
            </a:r>
            <a:r>
              <a:rPr lang="ko-KR" altLang="en-US" dirty="0"/>
              <a:t> 이동시키자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BB59C-8FC7-4B8D-B7C2-295E38D90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9E9EB65-17AB-4E61-AE1D-CAA5FA9D2384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E415F-8C9A-46D7-BE01-6F20FD24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5531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09EF0A86-E1AD-4EB0-BCFD-09D2F62C9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간격</a:t>
            </a:r>
            <a:r>
              <a:rPr lang="en-US" altLang="ko-KR" dirty="0"/>
              <a:t>(gap)</a:t>
            </a:r>
            <a:r>
              <a:rPr lang="ko-KR" altLang="en-US" dirty="0"/>
              <a:t>을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7427F-D8C8-4AAD-889F-7652B616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400"/>
                </a:solidFill>
              </a:rPr>
              <a:t>60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6666FF"/>
                </a:solidFill>
              </a:rPr>
              <a:t>90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10</a:t>
            </a:r>
            <a:r>
              <a:rPr lang="en-US" altLang="ko-KR" dirty="0"/>
              <a:t> 40 </a:t>
            </a:r>
            <a:r>
              <a:rPr lang="en-US" altLang="ko-KR" dirty="0">
                <a:solidFill>
                  <a:srgbClr val="FF0000"/>
                </a:solidFill>
              </a:rPr>
              <a:t>80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00B400"/>
                </a:solidFill>
              </a:rPr>
              <a:t>40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6666FF"/>
                </a:solidFill>
              </a:rPr>
              <a:t>20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10</a:t>
            </a:r>
            <a:r>
              <a:rPr lang="en-US" altLang="ko-KR" dirty="0"/>
              <a:t> 60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400"/>
                </a:solidFill>
              </a:rPr>
              <a:t>30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6666FF"/>
                </a:solidFill>
              </a:rPr>
              <a:t>40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90</a:t>
            </a:r>
            <a:r>
              <a:rPr lang="en-US" altLang="ko-KR" dirty="0"/>
              <a:t> 80</a:t>
            </a:r>
          </a:p>
          <a:p>
            <a:pPr>
              <a:spcAft>
                <a:spcPts val="0"/>
              </a:spcAft>
              <a:defRPr/>
            </a:pPr>
            <a:r>
              <a:rPr lang="ko-KR" altLang="en-US" sz="2400" dirty="0"/>
              <a:t>간격</a:t>
            </a:r>
            <a:r>
              <a:rPr lang="en-US" altLang="ko-KR" sz="2400" dirty="0"/>
              <a:t>(gap)</a:t>
            </a:r>
            <a:r>
              <a:rPr lang="ko-KR" altLang="en-US" sz="2400" dirty="0"/>
              <a:t>이 </a:t>
            </a:r>
            <a:r>
              <a:rPr lang="en-US" altLang="ko-KR" sz="2400" dirty="0"/>
              <a:t>5</a:t>
            </a:r>
            <a:r>
              <a:rPr lang="ko-KR" altLang="en-US" sz="2400" dirty="0"/>
              <a:t>인 숫자 그룹</a:t>
            </a:r>
            <a:endParaRPr lang="en-US" altLang="ko-KR" dirty="0"/>
          </a:p>
          <a:p>
            <a:pPr lvl="1">
              <a:spcAft>
                <a:spcPts val="0"/>
              </a:spcAft>
              <a:defRPr/>
            </a:pPr>
            <a:r>
              <a:rPr lang="ko-KR" altLang="en-US" dirty="0"/>
              <a:t>그룹 </a:t>
            </a:r>
            <a:r>
              <a:rPr lang="en-US" altLang="ko-KR" dirty="0"/>
              <a:t>1 [</a:t>
            </a:r>
            <a:r>
              <a:rPr lang="en-US" altLang="ko-KR" dirty="0">
                <a:solidFill>
                  <a:srgbClr val="FF0000"/>
                </a:solidFill>
              </a:rPr>
              <a:t>30, 80, 50]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dirty="0"/>
              <a:t>그룹 </a:t>
            </a:r>
            <a:r>
              <a:rPr lang="en-US" altLang="ko-KR" dirty="0"/>
              <a:t>2 [</a:t>
            </a:r>
            <a:r>
              <a:rPr lang="en-US" altLang="ko-KR" dirty="0">
                <a:solidFill>
                  <a:srgbClr val="00B400"/>
                </a:solidFill>
              </a:rPr>
              <a:t>60, 40, 30</a:t>
            </a:r>
            <a:r>
              <a:rPr lang="en-US" altLang="ko-KR" dirty="0"/>
              <a:t>]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dirty="0"/>
              <a:t>그룹 </a:t>
            </a:r>
            <a:r>
              <a:rPr lang="en-US" altLang="ko-KR" dirty="0"/>
              <a:t>3 [</a:t>
            </a:r>
            <a:r>
              <a:rPr lang="en-US" altLang="ko-KR" dirty="0">
                <a:solidFill>
                  <a:srgbClr val="6666FF"/>
                </a:solidFill>
              </a:rPr>
              <a:t>90, 20, 40</a:t>
            </a:r>
            <a:r>
              <a:rPr lang="en-US" altLang="ko-KR" dirty="0"/>
              <a:t>]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dirty="0"/>
              <a:t>그룹 </a:t>
            </a:r>
            <a:r>
              <a:rPr lang="en-US" altLang="ko-KR" dirty="0"/>
              <a:t>4 [</a:t>
            </a:r>
            <a:r>
              <a:rPr lang="en-US" altLang="ko-KR" dirty="0">
                <a:solidFill>
                  <a:srgbClr val="7030A0"/>
                </a:solidFill>
              </a:rPr>
              <a:t>10, 10, 90</a:t>
            </a:r>
            <a:r>
              <a:rPr lang="en-US" altLang="ko-KR" dirty="0"/>
              <a:t>]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dirty="0"/>
              <a:t>그룹 </a:t>
            </a:r>
            <a:r>
              <a:rPr lang="en-US" altLang="ko-KR" dirty="0"/>
              <a:t>5 [40, 60, 80]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85C04-33F9-4C07-8F63-136B077E5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C8E32A4-E64E-49A6-9C12-CFD1E6946EFE}" type="slidenum">
              <a:rPr lang="en-US" altLang="ko-KR" sz="1200">
                <a:latin typeface="Tahoma" panose="020B0604030504040204" pitchFamily="34" charset="0"/>
              </a:rPr>
              <a:pPr/>
              <a:t>36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DD620D-BE80-4679-804E-A74D08F4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37112"/>
            <a:ext cx="7105799" cy="194020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2D9D-0681-43E4-8838-7092866D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1828800" lvl="4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sz="2400" dirty="0"/>
              <a:t>각 그룹 별로 삽입 정렬 수행한 결과를 </a:t>
            </a:r>
            <a:r>
              <a:rPr lang="en-US" altLang="ko-KR" sz="2400" dirty="0"/>
              <a:t>1</a:t>
            </a:r>
            <a:r>
              <a:rPr lang="ko-KR" altLang="en-US" sz="2400" dirty="0"/>
              <a:t>줄에 나열해 보면 다음과 같다</a:t>
            </a:r>
            <a:r>
              <a:rPr lang="en-US" altLang="ko-KR" sz="2400" dirty="0"/>
              <a:t>.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solidFill>
                  <a:srgbClr val="000099"/>
                </a:solidFill>
              </a:rPr>
              <a:t>   </a:t>
            </a:r>
            <a:r>
              <a:rPr lang="en-US" altLang="ko-KR" sz="2400" dirty="0">
                <a:solidFill>
                  <a:srgbClr val="FF0000"/>
                </a:solidFill>
              </a:rPr>
              <a:t>30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400"/>
                </a:solidFill>
              </a:rPr>
              <a:t>30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20</a:t>
            </a:r>
            <a:r>
              <a:rPr lang="en-US" altLang="ko-KR" sz="2400" dirty="0">
                <a:solidFill>
                  <a:srgbClr val="006600"/>
                </a:solidFill>
              </a:rPr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10 </a:t>
            </a:r>
            <a:r>
              <a:rPr lang="en-US" altLang="ko-KR" sz="2400" dirty="0"/>
              <a:t>40</a:t>
            </a:r>
            <a:r>
              <a:rPr lang="en-US" altLang="ko-KR" sz="2400" dirty="0">
                <a:solidFill>
                  <a:srgbClr val="000099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50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400"/>
                </a:solidFill>
              </a:rPr>
              <a:t>40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40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10</a:t>
            </a:r>
            <a:r>
              <a:rPr lang="en-US" altLang="ko-KR" sz="2400" dirty="0"/>
              <a:t> 60 </a:t>
            </a:r>
            <a:r>
              <a:rPr lang="en-US" altLang="ko-KR" sz="2400" dirty="0">
                <a:solidFill>
                  <a:srgbClr val="FF0000"/>
                </a:solidFill>
              </a:rPr>
              <a:t>80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400"/>
                </a:solidFill>
              </a:rPr>
              <a:t>60</a:t>
            </a:r>
            <a:r>
              <a:rPr lang="en-US" altLang="ko-KR" sz="2400" dirty="0">
                <a:solidFill>
                  <a:srgbClr val="006600"/>
                </a:solidFill>
              </a:rPr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90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90</a:t>
            </a:r>
            <a:r>
              <a:rPr lang="en-US" altLang="ko-KR" sz="2400" dirty="0"/>
              <a:t> 80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2BAD7-AB91-4AE8-96E2-FC064E13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483FCB3-DB49-411D-9970-4E4BE8D8CEA9}" type="slidenum">
              <a:rPr lang="en-US" altLang="ko-KR" sz="1200">
                <a:latin typeface="Tahoma" panose="020B0604030504040204" pitchFamily="34" charset="0"/>
              </a:rPr>
              <a:pPr/>
              <a:t>37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087CB-29A0-4026-BFBA-7A57C63F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5426"/>
            <a:ext cx="7628032" cy="208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1E945A-A183-498C-861E-C173EAAF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4302596"/>
            <a:ext cx="7370018" cy="19982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3CD1AD-5A11-4467-9F1D-4FB57623BF51}"/>
              </a:ext>
            </a:extLst>
          </p:cNvPr>
          <p:cNvSpPr/>
          <p:nvPr/>
        </p:nvSpPr>
        <p:spPr bwMode="auto">
          <a:xfrm>
            <a:off x="0" y="548680"/>
            <a:ext cx="467544" cy="718146"/>
          </a:xfrm>
          <a:prstGeom prst="rect">
            <a:avLst/>
          </a:prstGeom>
          <a:solidFill>
            <a:schemeClr val="bg1"/>
          </a:solidFill>
          <a:ln w="17526" cap="flat" cmpd="sng" algn="ctr">
            <a:noFill/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B1739BAC-964D-49D5-9058-F3F0AA83D7A8}"/>
              </a:ext>
            </a:extLst>
          </p:cNvPr>
          <p:cNvSpPr/>
          <p:nvPr/>
        </p:nvSpPr>
        <p:spPr bwMode="auto">
          <a:xfrm>
            <a:off x="1403648" y="2636912"/>
            <a:ext cx="1440160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1AD4D99-F269-45B6-BC56-2F26CA72D915}"/>
              </a:ext>
            </a:extLst>
          </p:cNvPr>
          <p:cNvSpPr/>
          <p:nvPr/>
        </p:nvSpPr>
        <p:spPr bwMode="auto">
          <a:xfrm>
            <a:off x="6444208" y="2689980"/>
            <a:ext cx="1440160" cy="432048"/>
          </a:xfrm>
          <a:prstGeom prst="ellipse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986" name="제목 1">
            <a:extLst>
              <a:ext uri="{FF2B5EF4-FFF2-40B4-BE49-F238E27FC236}">
                <a16:creationId xmlns:a16="http://schemas.microsoft.com/office/drawing/2014/main" id="{05FD57B4-A83F-4C03-9BA8-9E4742C97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간격이 </a:t>
            </a:r>
            <a:r>
              <a:rPr lang="en-US" altLang="ko-KR" dirty="0"/>
              <a:t>5</a:t>
            </a:r>
            <a:r>
              <a:rPr lang="ko-KR" altLang="en-US" dirty="0"/>
              <a:t>인 그룹 별로 정렬한 결과</a:t>
            </a:r>
            <a:endParaRPr lang="en-US" altLang="ko-KR" dirty="0"/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FBF2487E-499E-42DE-9467-A3CD05A22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80</a:t>
            </a:r>
            <a:r>
              <a:rPr lang="ko-KR" altLang="en-US" sz="2400" dirty="0"/>
              <a:t>과 </a:t>
            </a:r>
            <a:r>
              <a:rPr lang="en-US" altLang="ko-KR" sz="2400" dirty="0"/>
              <a:t>90</a:t>
            </a:r>
            <a:r>
              <a:rPr lang="ko-KR" altLang="en-US" sz="2400" dirty="0"/>
              <a:t>같은 큰 숫자가 뒷부분으로 이동</a:t>
            </a:r>
            <a:endParaRPr lang="en-US" altLang="ko-KR" sz="2400" dirty="0"/>
          </a:p>
          <a:p>
            <a:r>
              <a:rPr lang="en-US" altLang="ko-KR" sz="2400" dirty="0"/>
              <a:t>20</a:t>
            </a:r>
            <a:r>
              <a:rPr lang="ko-KR" altLang="en-US" sz="2400" dirty="0"/>
              <a:t>과 </a:t>
            </a:r>
            <a:r>
              <a:rPr lang="en-US" altLang="ko-KR" sz="2400" dirty="0"/>
              <a:t>30</a:t>
            </a:r>
            <a:r>
              <a:rPr lang="ko-KR" altLang="en-US" sz="2400" dirty="0"/>
              <a:t>같은 작은 숫자가 앞부분으로 이동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marL="57150" indent="0" algn="ctr">
              <a:buNone/>
            </a:pPr>
            <a:r>
              <a:rPr lang="en-US" altLang="ko-KR" sz="2400" dirty="0">
                <a:solidFill>
                  <a:srgbClr val="000099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30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400"/>
                </a:solidFill>
              </a:rPr>
              <a:t>30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20</a:t>
            </a:r>
            <a:r>
              <a:rPr lang="en-US" altLang="ko-KR" sz="2400" dirty="0">
                <a:solidFill>
                  <a:srgbClr val="006600"/>
                </a:solidFill>
              </a:rPr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10 </a:t>
            </a:r>
            <a:r>
              <a:rPr lang="en-US" altLang="ko-KR" sz="2400" dirty="0"/>
              <a:t>40</a:t>
            </a:r>
            <a:r>
              <a:rPr lang="en-US" altLang="ko-KR" sz="2400" dirty="0">
                <a:solidFill>
                  <a:srgbClr val="FF0000"/>
                </a:solidFill>
              </a:rPr>
              <a:t> 50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400"/>
                </a:solidFill>
              </a:rPr>
              <a:t>40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40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10</a:t>
            </a:r>
            <a:r>
              <a:rPr lang="en-US" altLang="ko-KR" sz="2400" dirty="0"/>
              <a:t> 60 </a:t>
            </a:r>
            <a:r>
              <a:rPr lang="en-US" altLang="ko-KR" sz="2400" dirty="0">
                <a:solidFill>
                  <a:srgbClr val="FF0000"/>
                </a:solidFill>
              </a:rPr>
              <a:t>80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400"/>
                </a:solidFill>
              </a:rPr>
              <a:t>60</a:t>
            </a:r>
            <a:r>
              <a:rPr lang="en-US" altLang="ko-KR" sz="2400" dirty="0">
                <a:solidFill>
                  <a:srgbClr val="006600"/>
                </a:solidFill>
              </a:rPr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90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90</a:t>
            </a:r>
            <a:r>
              <a:rPr lang="en-US" altLang="ko-KR" sz="2400" dirty="0"/>
              <a:t> 80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76F60-F463-4D54-9161-C2E2C76651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2C7E735-A670-4D8E-87EA-66113F2A27CB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FB9574BE-EF11-4692-81D2-5F749CEBD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간격 조절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32E22CD9-59D2-4EDF-81F3-E4A78360A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다음엔 간격을 </a:t>
            </a:r>
            <a:r>
              <a:rPr lang="en-US" altLang="ko-KR" sz="2400" dirty="0"/>
              <a:t>5</a:t>
            </a:r>
            <a:r>
              <a:rPr lang="ko-KR" altLang="en-US" sz="2400" dirty="0"/>
              <a:t>보다 작게 하여</a:t>
            </a:r>
            <a:r>
              <a:rPr lang="en-US" altLang="ko-KR" sz="2400" dirty="0"/>
              <a:t>, </a:t>
            </a:r>
            <a:r>
              <a:rPr lang="ko-KR" altLang="en-US" sz="2400" dirty="0"/>
              <a:t>예를 들어</a:t>
            </a:r>
            <a:r>
              <a:rPr lang="en-US" altLang="ko-KR" sz="2400" dirty="0"/>
              <a:t>, 3</a:t>
            </a:r>
            <a:r>
              <a:rPr lang="ko-KR" altLang="en-US" sz="2400" dirty="0"/>
              <a:t>으로 하여</a:t>
            </a:r>
            <a:r>
              <a:rPr lang="en-US" altLang="ko-KR" sz="2400" dirty="0"/>
              <a:t>, 3</a:t>
            </a:r>
            <a:r>
              <a:rPr lang="ko-KR" altLang="en-US" sz="2400" dirty="0"/>
              <a:t>개의 그룹으로 나누어 각 그룹별로 삽입 정렬을 수행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sz="2400" dirty="0"/>
              <a:t>마지막에는 반드시 간격을 </a:t>
            </a:r>
            <a:r>
              <a:rPr lang="en-US" altLang="ko-KR" sz="2400" dirty="0"/>
              <a:t>1</a:t>
            </a:r>
            <a:r>
              <a:rPr lang="ko-KR" altLang="en-US" sz="2400" dirty="0"/>
              <a:t>로 놓고 수행해야</a:t>
            </a:r>
            <a:endParaRPr lang="en-US" altLang="ko-KR" dirty="0"/>
          </a:p>
          <a:p>
            <a:pPr lvl="1"/>
            <a:r>
              <a:rPr lang="ko-KR" altLang="en-US" dirty="0"/>
              <a:t>왜냐하면 다른 그룹에 속해 서로 비교되지 않은 숫자가 있을 수 있기 때문</a:t>
            </a:r>
            <a:endParaRPr lang="en-US" altLang="ko-KR" dirty="0"/>
          </a:p>
          <a:p>
            <a:pPr lvl="1"/>
            <a:r>
              <a:rPr lang="ko-KR" altLang="en-US" dirty="0"/>
              <a:t>모든 원소를 </a:t>
            </a:r>
            <a:r>
              <a:rPr lang="en-US" altLang="ko-KR" dirty="0"/>
              <a:t>1</a:t>
            </a:r>
            <a:r>
              <a:rPr lang="ko-KR" altLang="en-US" dirty="0"/>
              <a:t>개의 그룹으로 여기는 것이고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>
                <a:solidFill>
                  <a:srgbClr val="00B0F0"/>
                </a:solidFill>
              </a:rPr>
              <a:t>삽입 정렬 </a:t>
            </a:r>
            <a:r>
              <a:rPr lang="ko-KR" altLang="en-US" dirty="0"/>
              <a:t>그 자체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ED1A5-C28A-451D-AEDE-1AA02DEA8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554DF74-00B1-4947-BA18-AF0A75458B8F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B1BA4F-4996-45D7-A13F-01B10367E9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A6D1277-8C13-48A4-86A3-10CC1EEDEDE1}" type="slidenum">
              <a:rPr lang="en-US" altLang="ko-KR" smtClean="0"/>
              <a:pPr/>
              <a:t>4</a:t>
            </a:fld>
            <a:r>
              <a:rPr lang="en-US" altLang="ko-KR"/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C0E913-0ADB-4DCF-B2F2-66EBE12E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052736"/>
            <a:ext cx="3671170" cy="5183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9530A8-69B1-44C3-8110-73CFE5C17F6B}"/>
              </a:ext>
            </a:extLst>
          </p:cNvPr>
          <p:cNvSpPr txBox="1"/>
          <p:nvPr/>
        </p:nvSpPr>
        <p:spPr>
          <a:xfrm>
            <a:off x="2890697" y="6236023"/>
            <a:ext cx="4266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https://en.wikipedia.org/wiki/Sorting_algorithm</a:t>
            </a:r>
            <a:endParaRPr lang="en-US" sz="1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769E4E0-A7BB-4F68-8025-3655797BA55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314200"/>
            <a:ext cx="7772400" cy="67640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9pPr>
          </a:lstStyle>
          <a:p>
            <a:r>
              <a:rPr lang="ko-KR" altLang="en-US" kern="0" dirty="0"/>
              <a:t>내부 정렬 알고리즘</a:t>
            </a:r>
          </a:p>
        </p:txBody>
      </p:sp>
    </p:spTree>
    <p:extLst>
      <p:ext uri="{BB962C8B-B14F-4D97-AF65-F5344CB8AC3E}">
        <p14:creationId xmlns:p14="http://schemas.microsoft.com/office/powerpoint/2010/main" val="819479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A0126-970B-44B3-941E-7EF2A1EE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배열 </a:t>
            </a:r>
            <a:r>
              <a:rPr lang="en-US" altLang="ko-KR" dirty="0"/>
              <a:t>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정렬된 배열 </a:t>
            </a:r>
            <a:r>
              <a:rPr lang="en-US" altLang="ko-KR" dirty="0"/>
              <a:t>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each gap h = [ h</a:t>
            </a:r>
            <a:r>
              <a:rPr lang="en-US" altLang="ko-KR" baseline="-25000" dirty="0"/>
              <a:t>0</a:t>
            </a:r>
            <a:r>
              <a:rPr lang="en-US" altLang="ko-KR" dirty="0"/>
              <a:t>&gt;h</a:t>
            </a:r>
            <a:r>
              <a:rPr lang="en-US" altLang="ko-KR" baseline="-25000" dirty="0"/>
              <a:t>1</a:t>
            </a:r>
            <a:r>
              <a:rPr lang="en-US" altLang="ko-KR" dirty="0"/>
              <a:t>&gt;...&gt;</a:t>
            </a:r>
            <a:r>
              <a:rPr lang="en-US" altLang="ko-KR" dirty="0" err="1"/>
              <a:t>h</a:t>
            </a:r>
            <a:r>
              <a:rPr lang="en-US" altLang="ko-KR" baseline="-25000" dirty="0" err="1"/>
              <a:t>k</a:t>
            </a:r>
            <a:r>
              <a:rPr lang="en-US" altLang="ko-KR" dirty="0"/>
              <a:t>=1]  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큰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gap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부터 차례로</a:t>
            </a:r>
            <a:endParaRPr lang="ko-KR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h to n-1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        </a:t>
            </a:r>
            <a:r>
              <a:rPr lang="en-US" altLang="ko-KR" sz="2300" dirty="0" err="1"/>
              <a:t>CurrentElement</a:t>
            </a:r>
            <a:r>
              <a:rPr lang="en-US" altLang="ko-KR" sz="2300" dirty="0"/>
              <a:t> </a:t>
            </a:r>
            <a:r>
              <a:rPr lang="en-US" altLang="ko-KR" dirty="0"/>
              <a:t>= 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4.         j =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5.    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(j &gt;= h)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/>
              <a:t> (A[j-h] &gt; </a:t>
            </a:r>
            <a:r>
              <a:rPr lang="en-US" altLang="ko-KR" sz="2300" dirty="0" err="1"/>
              <a:t>CurrentElement</a:t>
            </a:r>
            <a:r>
              <a:rPr lang="en-US" altLang="ko-KR" dirty="0"/>
              <a:t>)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6.              A[j] = A[j-h]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7.               j = j-h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8.         A[j] = </a:t>
            </a:r>
            <a:r>
              <a:rPr lang="en-US" altLang="ko-KR" sz="2300" dirty="0" err="1"/>
              <a:t>CurrentElement</a:t>
            </a:r>
            <a:endParaRPr lang="en-US" altLang="ko-KR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9.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/>
              <a:t> 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79E01-03D5-419A-948E-C9E577CFA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422FDCD-B76B-4E11-AC84-57B341240A20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D62186-0194-436D-880B-671963B9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61937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233B53D3-8061-44ED-B92E-15BF461EC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자리바꿈을 위한 원소 간의 비교 순서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5AA2588F-61F0-41B0-A6D4-319EB7C91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Line 2~8: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루프에서 간격 </a:t>
            </a:r>
            <a:r>
              <a:rPr lang="en-US" altLang="ko-KR" sz="2400" dirty="0"/>
              <a:t>h</a:t>
            </a:r>
            <a:r>
              <a:rPr lang="ko-KR" altLang="en-US" sz="2400" dirty="0"/>
              <a:t>에 대해 그룹 별로 삽입 정렬이 수행되는데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실제 자리바꿈을 위한 원소 간의 비교는 아래와 같은 순서로 진행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D04AB-200F-4D81-AB25-B78F309D0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5A75A27-DC23-4EF3-A585-EDD0FEEF7311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D96EC5-9C31-481B-A507-218E0513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827446"/>
            <a:ext cx="837247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2408F3A2-9B96-42F8-AD53-0D4752352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간격이 </a:t>
            </a:r>
            <a:r>
              <a:rPr lang="en-US" altLang="ko-KR" dirty="0"/>
              <a:t>5</a:t>
            </a:r>
            <a:r>
              <a:rPr lang="ko-KR" altLang="en-US" dirty="0"/>
              <a:t>일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876F4-2D61-44B0-A2DF-6D7A54D94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 dirty="0">
                <a:latin typeface="Tahoma" panose="020B0604030504040204" pitchFamily="34" charset="0"/>
              </a:rPr>
              <a:t>- </a:t>
            </a:r>
            <a:fld id="{648F60DF-EB83-454F-872C-E4F28D84DF15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 dirty="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6F61F-A1B5-463B-8678-44C43588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09037"/>
            <a:ext cx="735330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159D1-5679-46C3-B196-099AD2CD6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B26E73D-B695-4D6B-AEF1-6918B91DE45B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5F8BD7-AF94-40DB-9317-E826A7A9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340768"/>
            <a:ext cx="7492702" cy="49511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04F4C57-04E8-44BF-946F-741B75B4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9pPr>
          </a:lstStyle>
          <a:p>
            <a:r>
              <a:rPr lang="ko-KR" altLang="en-US" kern="0"/>
              <a:t>간격이 </a:t>
            </a:r>
            <a:r>
              <a:rPr lang="en-US" altLang="ko-KR" kern="0"/>
              <a:t>5</a:t>
            </a:r>
            <a:r>
              <a:rPr lang="ko-KR" altLang="en-US" kern="0"/>
              <a:t>일 때</a:t>
            </a:r>
            <a:endParaRPr lang="ko-KR" altLang="en-US" kern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CFA994B5-6027-4E69-A08E-6E008E7A3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ShellSort </a:t>
            </a:r>
            <a:r>
              <a:rPr lang="ko-KR" altLang="en-US"/>
              <a:t>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4894-0105-4914-BE67-B0B28F1B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/>
              <a:t>h=5</a:t>
            </a:r>
            <a:r>
              <a:rPr lang="ko-KR" altLang="en-US" sz="2400" dirty="0"/>
              <a:t>일 때의 결과를 한 줄에 나열하면</a:t>
            </a:r>
            <a:endParaRPr lang="en-US" altLang="ko-KR" sz="240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30 30 20 10 40 50 40 40 10 60 80 60 90 90 80</a:t>
            </a:r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h=3</a:t>
            </a:r>
            <a:r>
              <a:rPr lang="ko-KR" altLang="en-US" sz="2400" dirty="0"/>
              <a:t>이 되면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배열의 원소가 </a:t>
            </a:r>
            <a:r>
              <a:rPr lang="en-US" altLang="ko-KR" sz="2400" dirty="0"/>
              <a:t>3</a:t>
            </a:r>
            <a:r>
              <a:rPr lang="ko-KR" altLang="en-US" sz="2400" dirty="0"/>
              <a:t>개의 그룹으로</a:t>
            </a:r>
            <a:endParaRPr lang="en-US" altLang="ko-KR" sz="2400" dirty="0"/>
          </a:p>
          <a:p>
            <a:pPr lvl="1">
              <a:defRPr/>
            </a:pPr>
            <a:r>
              <a:rPr lang="ko-KR" altLang="en-US" dirty="0"/>
              <a:t>그룹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</a:t>
            </a:r>
            <a:r>
              <a:rPr lang="en-US" altLang="ko-KR" dirty="0"/>
              <a:t>, 6</a:t>
            </a:r>
            <a:r>
              <a:rPr lang="ko-KR" altLang="en-US" dirty="0"/>
              <a:t>번째</a:t>
            </a:r>
            <a:r>
              <a:rPr lang="en-US" altLang="ko-KR" dirty="0"/>
              <a:t>, 9</a:t>
            </a:r>
            <a:r>
              <a:rPr lang="ko-KR" altLang="en-US" dirty="0"/>
              <a:t>번째</a:t>
            </a:r>
            <a:r>
              <a:rPr lang="en-US" altLang="ko-KR" dirty="0"/>
              <a:t>, 12</a:t>
            </a:r>
            <a:r>
              <a:rPr lang="ko-KR" altLang="en-US" dirty="0"/>
              <a:t>번째 숫자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그룹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번째</a:t>
            </a:r>
            <a:r>
              <a:rPr lang="en-US" altLang="ko-KR" dirty="0"/>
              <a:t>, 4</a:t>
            </a:r>
            <a:r>
              <a:rPr lang="ko-KR" altLang="en-US" dirty="0"/>
              <a:t>번째</a:t>
            </a:r>
            <a:r>
              <a:rPr lang="en-US" altLang="ko-KR" dirty="0"/>
              <a:t>, 7</a:t>
            </a:r>
            <a:r>
              <a:rPr lang="ko-KR" altLang="en-US" dirty="0"/>
              <a:t>번째</a:t>
            </a:r>
            <a:r>
              <a:rPr lang="en-US" altLang="ko-KR" dirty="0"/>
              <a:t>, 10</a:t>
            </a:r>
            <a:r>
              <a:rPr lang="ko-KR" altLang="en-US" dirty="0"/>
              <a:t>번째</a:t>
            </a:r>
            <a:r>
              <a:rPr lang="en-US" altLang="ko-KR" dirty="0"/>
              <a:t>, 13</a:t>
            </a:r>
            <a:r>
              <a:rPr lang="ko-KR" altLang="en-US" dirty="0"/>
              <a:t>번째 숫자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그룹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5</a:t>
            </a:r>
            <a:r>
              <a:rPr lang="ko-KR" altLang="en-US" dirty="0"/>
              <a:t>번째</a:t>
            </a:r>
            <a:r>
              <a:rPr lang="en-US" altLang="ko-KR" dirty="0"/>
              <a:t>, 8</a:t>
            </a:r>
            <a:r>
              <a:rPr lang="ko-KR" altLang="en-US" dirty="0"/>
              <a:t>번째</a:t>
            </a:r>
            <a:r>
              <a:rPr lang="en-US" altLang="ko-KR" dirty="0"/>
              <a:t>, 11</a:t>
            </a:r>
            <a:r>
              <a:rPr lang="ko-KR" altLang="en-US" dirty="0"/>
              <a:t>번째</a:t>
            </a:r>
            <a:r>
              <a:rPr lang="en-US" altLang="ko-KR" dirty="0"/>
              <a:t>, 14</a:t>
            </a:r>
            <a:r>
              <a:rPr lang="ko-KR" altLang="en-US" dirty="0"/>
              <a:t>번째 숫자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84434-34EE-4368-AF65-7F96E9CA5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EAF2135-3E47-4A39-B1A9-B7A0C46F4D85}" type="slidenum">
              <a:rPr lang="en-US" altLang="ko-KR" sz="1200">
                <a:latin typeface="Tahoma" panose="020B0604030504040204" pitchFamily="34" charset="0"/>
              </a:rPr>
              <a:pPr/>
              <a:t>44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CF8DA7F7-C7C8-49F3-9561-63E98EFFF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 = 3</a:t>
            </a:r>
            <a:r>
              <a:rPr lang="ko-KR" altLang="en-US" dirty="0"/>
              <a:t>일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3138F-84E6-47F7-B152-D594452A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/>
              <a:t>각 그룹 별로 삽입 정렬하면</a:t>
            </a:r>
            <a:r>
              <a:rPr lang="en-US" altLang="ko-KR" sz="2400" dirty="0"/>
              <a:t>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각 그룹 별로 정렬한 결과를 한 줄에 나열하면</a:t>
            </a:r>
            <a:endParaRPr lang="en-US" altLang="ko-KR" sz="240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solidFill>
                  <a:srgbClr val="000099"/>
                </a:solidFill>
              </a:rPr>
              <a:t>10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30</a:t>
            </a:r>
            <a:r>
              <a:rPr lang="en-US" altLang="ko-KR" sz="2400" dirty="0"/>
              <a:t> 10 </a:t>
            </a:r>
            <a:r>
              <a:rPr lang="en-US" altLang="ko-KR" sz="2400" dirty="0">
                <a:solidFill>
                  <a:srgbClr val="000099"/>
                </a:solidFill>
              </a:rPr>
              <a:t>30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40</a:t>
            </a:r>
            <a:r>
              <a:rPr lang="en-US" altLang="ko-KR" sz="2400" dirty="0"/>
              <a:t> 20 </a:t>
            </a:r>
            <a:r>
              <a:rPr lang="en-US" altLang="ko-KR" sz="2400" dirty="0">
                <a:solidFill>
                  <a:srgbClr val="000099"/>
                </a:solidFill>
              </a:rPr>
              <a:t>40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40</a:t>
            </a:r>
            <a:r>
              <a:rPr lang="en-US" altLang="ko-KR" sz="2400" dirty="0"/>
              <a:t> 50 </a:t>
            </a:r>
            <a:r>
              <a:rPr lang="en-US" altLang="ko-KR" sz="2400" dirty="0">
                <a:solidFill>
                  <a:srgbClr val="000099"/>
                </a:solidFill>
              </a:rPr>
              <a:t>60 </a:t>
            </a:r>
            <a:r>
              <a:rPr lang="en-US" altLang="ko-KR" sz="2400" dirty="0">
                <a:solidFill>
                  <a:srgbClr val="FF0000"/>
                </a:solidFill>
              </a:rPr>
              <a:t>80</a:t>
            </a:r>
            <a:r>
              <a:rPr lang="en-US" altLang="ko-KR" sz="2400" dirty="0"/>
              <a:t> 60 </a:t>
            </a:r>
            <a:r>
              <a:rPr lang="en-US" altLang="ko-KR" sz="2400" dirty="0">
                <a:solidFill>
                  <a:srgbClr val="000099"/>
                </a:solidFill>
              </a:rPr>
              <a:t>90</a:t>
            </a:r>
            <a:r>
              <a:rPr lang="en-US" altLang="ko-KR" sz="2400" dirty="0">
                <a:solidFill>
                  <a:srgbClr val="FF0000"/>
                </a:solidFill>
              </a:rPr>
              <a:t> 90</a:t>
            </a:r>
            <a:r>
              <a:rPr lang="en-US" altLang="ko-KR" sz="2400" dirty="0"/>
              <a:t> 80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C24B51-01C1-4C79-A8C2-658C14FB9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100D68B-824B-4CFA-8F70-C5F768242DE2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F4868-88CD-4095-A299-D7F9922C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5189190" cy="238245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6228702F-9434-4F34-9F7F-C9F765C1C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 = 1</a:t>
            </a:r>
            <a:r>
              <a:rPr lang="ko-KR" altLang="en-US" dirty="0"/>
              <a:t>일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7058C-CB46-474A-9717-A8A570D9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삽입 정렬과 동일</a:t>
            </a: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 marL="0" lvl="0" indent="0" algn="ctr">
              <a:buNone/>
              <a:defRPr/>
            </a:pPr>
            <a:r>
              <a:rPr lang="en-US" altLang="ko-KR" sz="2400" dirty="0"/>
              <a:t>10 30 10 30 40 20 40 40 50 60 80 60 90 90 80</a:t>
            </a:r>
            <a:endParaRPr lang="ko-KR" altLang="en-US" sz="2400" dirty="0"/>
          </a:p>
          <a:p>
            <a:pPr marL="0" indent="0">
              <a:buNone/>
              <a:defRPr/>
            </a:pPr>
            <a:endParaRPr lang="en-US" altLang="ko-KR" sz="3200" dirty="0"/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en-US" altLang="ko-KR" sz="2400" dirty="0">
                <a:solidFill>
                  <a:srgbClr val="0000FF"/>
                </a:solidFill>
              </a:rPr>
              <a:t>10 10 20 30 30 40 40 40 50 60 60 80 80 90 90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5E1FC-7670-43D7-AC07-B17F63BD8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1BD7A16-9AE9-4974-847F-B2C21A04FD95}" type="slidenum">
              <a:rPr lang="en-US" altLang="ko-KR" sz="1200">
                <a:latin typeface="Tahoma" panose="020B0604030504040204" pitchFamily="34" charset="0"/>
              </a:rPr>
              <a:pPr/>
              <a:t>46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64DF8D5-C393-4620-9407-6B4640C7DD53}"/>
              </a:ext>
            </a:extLst>
          </p:cNvPr>
          <p:cNvSpPr/>
          <p:nvPr/>
        </p:nvSpPr>
        <p:spPr bwMode="auto">
          <a:xfrm>
            <a:off x="4139952" y="3068960"/>
            <a:ext cx="432048" cy="360040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68906DC7-5065-4B42-AE36-AB97BADC2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40D7F-E4DC-4D44-BB4D-D24C37DC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400" dirty="0"/>
              <a:t>쉘 정렬의 시간 복잡도는 사용하는 간격에 따라 분석해야 한다</a:t>
            </a:r>
            <a:r>
              <a:rPr lang="en-US" altLang="ko-KR" sz="2400" dirty="0"/>
              <a:t>.</a:t>
            </a:r>
          </a:p>
          <a:p>
            <a:pPr>
              <a:defRPr/>
            </a:pPr>
            <a:r>
              <a:rPr lang="ko-KR" altLang="en-US" sz="2400" dirty="0"/>
              <a:t>최악 경우 시간 복잡도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히바드</a:t>
            </a:r>
            <a:r>
              <a:rPr lang="en-US" altLang="ko-KR" sz="2400" dirty="0"/>
              <a:t>(Hibbard)</a:t>
            </a:r>
            <a:r>
              <a:rPr lang="ko-KR" altLang="en-US" sz="2400" dirty="0"/>
              <a:t>의 간격</a:t>
            </a:r>
            <a:endParaRPr lang="en-US" altLang="ko-KR" sz="2400" dirty="0"/>
          </a:p>
          <a:p>
            <a:pPr lvl="1">
              <a:spcAft>
                <a:spcPts val="1200"/>
              </a:spcAft>
              <a:defRPr/>
            </a:pPr>
            <a:r>
              <a:rPr lang="en-US" altLang="ko-KR" sz="2400" dirty="0"/>
              <a:t>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 (2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-1, </a:t>
            </a:r>
            <a:r>
              <a:rPr lang="ko-KR" altLang="en-US" sz="2400" dirty="0"/>
              <a:t>⋯</a:t>
            </a:r>
            <a:r>
              <a:rPr lang="en-US" altLang="ko-KR" sz="2400" dirty="0"/>
              <a:t>, 15, 7, 5, 3, 1)</a:t>
            </a:r>
            <a:r>
              <a:rPr lang="ko-KR" altLang="en-US" sz="2400" dirty="0"/>
              <a:t>을 사용하면</a:t>
            </a:r>
            <a:r>
              <a:rPr lang="en-US" altLang="ko-KR" sz="2400" dirty="0"/>
              <a:t>,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1.5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ko-KR" altLang="en-US" sz="2400" dirty="0"/>
              <a:t>지금까지 알려진 가장 좋은 성능을 보인 간격</a:t>
            </a:r>
            <a:endParaRPr lang="en-US" altLang="ko-KR" sz="2400" dirty="0"/>
          </a:p>
          <a:p>
            <a:pPr lvl="1">
              <a:spcAft>
                <a:spcPts val="1200"/>
              </a:spcAft>
              <a:defRPr/>
            </a:pPr>
            <a:r>
              <a:rPr lang="en-US" altLang="ko-KR" sz="2400" dirty="0"/>
              <a:t>1, 4, 10, 23, 57, 132, 301, 701, 1750 (Marcin </a:t>
            </a:r>
            <a:r>
              <a:rPr lang="en-US" altLang="ko-KR" sz="2400" dirty="0" err="1"/>
              <a:t>Ciura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>
              <a:defRPr/>
            </a:pPr>
            <a:r>
              <a:rPr lang="ko-KR" altLang="en-US" sz="2400" dirty="0"/>
              <a:t>쉘 정렬의 시간 복잡도는 아직 풀리지 않은 문제</a:t>
            </a:r>
            <a:endParaRPr lang="en-US" altLang="ko-KR" sz="2400" dirty="0"/>
          </a:p>
          <a:p>
            <a:pPr lvl="1">
              <a:spcAft>
                <a:spcPts val="1200"/>
              </a:spcAft>
              <a:defRPr/>
            </a:pPr>
            <a:r>
              <a:rPr lang="ko-KR" altLang="en-US" sz="2400" dirty="0"/>
              <a:t>가장 좋은 간격을 알아내야 하는 것이 선행되어야 하기 때문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F5A99-A602-4001-9963-6ED09A1A9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866E38A-F718-4AD8-9375-17765D0236D7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C006908E-BD7A-43C9-AA11-A83F20146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쉘 정렬의 특성</a:t>
            </a:r>
          </a:p>
        </p:txBody>
      </p:sp>
      <p:sp>
        <p:nvSpPr>
          <p:cNvPr id="55299" name="내용 개체 틀 2">
            <a:extLst>
              <a:ext uri="{FF2B5EF4-FFF2-40B4-BE49-F238E27FC236}">
                <a16:creationId xmlns:a16="http://schemas.microsoft.com/office/drawing/2014/main" id="{30A342A3-80D5-461F-84E7-3D2737773F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쉘 정렬은 입력 크기가 매우 크지 않은 경우에 매우 좋은 성능을 보임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쉘 정렬은 임베디드</a:t>
            </a:r>
            <a:r>
              <a:rPr lang="en-US" altLang="ko-KR" sz="2400" dirty="0"/>
              <a:t>(Embedded) </a:t>
            </a:r>
            <a:r>
              <a:rPr lang="ko-KR" altLang="en-US" sz="2400" dirty="0"/>
              <a:t>시스템에서 주로 사용</a:t>
            </a:r>
            <a:r>
              <a:rPr lang="en-US" altLang="ko-KR" sz="2400" dirty="0"/>
              <a:t>, </a:t>
            </a:r>
            <a:r>
              <a:rPr lang="ko-KR" altLang="en-US" sz="2400" dirty="0"/>
              <a:t>쉘 정렬의 특징인 </a:t>
            </a:r>
            <a:r>
              <a:rPr lang="ko-KR" altLang="en-US" sz="2400" dirty="0">
                <a:solidFill>
                  <a:srgbClr val="00B0F0"/>
                </a:solidFill>
              </a:rPr>
              <a:t>간격에 따른 그룹 별 정렬 방식</a:t>
            </a:r>
            <a:r>
              <a:rPr lang="ko-KR" altLang="en-US" sz="2400" dirty="0"/>
              <a:t>이 </a:t>
            </a:r>
            <a:r>
              <a:rPr lang="en-US" altLang="ko-KR" sz="2400" dirty="0"/>
              <a:t>H/W</a:t>
            </a:r>
            <a:r>
              <a:rPr lang="ko-KR" altLang="en-US" sz="2400" dirty="0"/>
              <a:t>로 정렬 알고리즘을 구현하는데 </a:t>
            </a:r>
            <a:r>
              <a:rPr lang="ko-KR" altLang="en-US" sz="2400"/>
              <a:t>매우 적합하므로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AFC32-E41F-405A-817A-194C5CF93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C54FE16-BB5B-470F-91FF-51E26DEEAF4F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31F2658F-5BA7-46DD-A368-668BCEA1E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6.5 </a:t>
            </a:r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</a:p>
        </p:txBody>
      </p:sp>
      <p:sp>
        <p:nvSpPr>
          <p:cNvPr id="56323" name="내용 개체 틀 2">
            <a:extLst>
              <a:ext uri="{FF2B5EF4-FFF2-40B4-BE49-F238E27FC236}">
                <a16:creationId xmlns:a16="http://schemas.microsoft.com/office/drawing/2014/main" id="{80434910-F75C-4AC8-952D-46EC25D85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dirty="0"/>
              <a:t>이진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(Binary Heap)</a:t>
            </a:r>
          </a:p>
          <a:p>
            <a:pPr lvl="1">
              <a:spcAft>
                <a:spcPts val="1800"/>
              </a:spcAft>
            </a:pPr>
            <a:r>
              <a:rPr lang="ko-KR" altLang="en-US" dirty="0" err="1"/>
              <a:t>힙</a:t>
            </a:r>
            <a:r>
              <a:rPr lang="ko-KR" altLang="en-US" dirty="0"/>
              <a:t> 조건을 만족하는 완전 이진 트리 </a:t>
            </a:r>
            <a:r>
              <a:rPr lang="en-US" altLang="ko-KR" dirty="0"/>
              <a:t>(Complete Binary Tree)</a:t>
            </a:r>
          </a:p>
          <a:p>
            <a:pPr lvl="1">
              <a:spcAft>
                <a:spcPts val="1800"/>
              </a:spcAft>
            </a:pPr>
            <a:r>
              <a:rPr lang="ko-KR" altLang="en-US" dirty="0" err="1"/>
              <a:t>힙</a:t>
            </a:r>
            <a:r>
              <a:rPr lang="ko-KR" altLang="en-US" dirty="0"/>
              <a:t> 조건</a:t>
            </a:r>
            <a:r>
              <a:rPr lang="en-US" altLang="ko-KR" dirty="0"/>
              <a:t>: </a:t>
            </a:r>
            <a:r>
              <a:rPr lang="ko-KR" altLang="en-US" dirty="0"/>
              <a:t>각 노드의 우선 순위</a:t>
            </a:r>
            <a:r>
              <a:rPr lang="en-US" altLang="ko-KR" dirty="0"/>
              <a:t>(priority)</a:t>
            </a:r>
            <a:r>
              <a:rPr lang="ko-KR" altLang="en-US" dirty="0"/>
              <a:t>가 자식 노드의 우선 순위보다 높다</a:t>
            </a:r>
            <a:r>
              <a:rPr lang="en-US" altLang="ko-KR" dirty="0"/>
              <a:t>.</a:t>
            </a:r>
          </a:p>
          <a:p>
            <a:pPr lvl="1">
              <a:spcAft>
                <a:spcPts val="1800"/>
              </a:spcAft>
            </a:pP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en-US" altLang="ko-KR" dirty="0"/>
              <a:t>(Maximum Heap):</a:t>
            </a:r>
            <a:r>
              <a:rPr lang="ko-KR" altLang="en-US" dirty="0"/>
              <a:t> 가장 큰 값이 루트에 저장</a:t>
            </a:r>
            <a:endParaRPr lang="en-US" altLang="ko-KR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en-US" altLang="ko-KR" dirty="0"/>
              <a:t>(minimum Heap): </a:t>
            </a:r>
            <a:r>
              <a:rPr lang="ko-KR" altLang="en-US" dirty="0"/>
              <a:t>가장 작은 값이 루트에 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0CC6E-213B-4611-90C9-78B2BE6ED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D89469D-03F7-4601-97D6-3A02453DC066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36922449-5F47-4F42-94C5-C270927D8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버블 정렬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3EAB5A8A-A1CB-443B-9EE5-62CE4ADD3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2800" dirty="0"/>
              <a:t>버블 정렬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Bubbble</a:t>
            </a:r>
            <a:r>
              <a:rPr lang="en-US" altLang="ko-KR" sz="2800" dirty="0"/>
              <a:t> Sort)</a:t>
            </a:r>
          </a:p>
          <a:p>
            <a:pPr lvl="1" algn="just"/>
            <a:r>
              <a:rPr lang="ko-KR" altLang="en-US" sz="2400" dirty="0"/>
              <a:t>이웃하는 숫자를 비교하여 작은 수를 앞쪽으로 이동시키는 과정을 반복하여 정렬</a:t>
            </a:r>
            <a:endParaRPr lang="en-US" altLang="ko-KR" sz="2400" dirty="0"/>
          </a:p>
          <a:p>
            <a:pPr algn="just"/>
            <a:endParaRPr lang="en-US" altLang="ko-KR" sz="2800" dirty="0">
              <a:solidFill>
                <a:schemeClr val="tx1"/>
              </a:solidFill>
            </a:endParaRPr>
          </a:p>
          <a:p>
            <a:pPr lvl="1" algn="just"/>
            <a:r>
              <a:rPr lang="ko-KR" altLang="en-US" sz="2400" dirty="0"/>
              <a:t>작은 수는 배열의 앞부분으로 이동하는데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배열을 좌우가 아니라 상하로 그려보면 정렬하는 과정에서 작은 수가 마치 </a:t>
            </a:r>
            <a:r>
              <a:rPr lang="ko-KR" altLang="en-US" sz="2400" dirty="0">
                <a:solidFill>
                  <a:srgbClr val="0000FF"/>
                </a:solidFill>
              </a:rPr>
              <a:t>거품처럼 위로 올라가는</a:t>
            </a:r>
            <a:r>
              <a:rPr lang="ko-KR" altLang="en-US" sz="2400" dirty="0"/>
              <a:t> 것을 연상케 한다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B31055-F9D7-4923-9EAB-4E00D6728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159E25-C9F2-4980-9BC5-002BEE331D84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B448737A-6239-480E-B113-80D2E2B09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7347" name="내용 개체 틀 2">
            <a:extLst>
              <a:ext uri="{FF2B5EF4-FFF2-40B4-BE49-F238E27FC236}">
                <a16:creationId xmlns:a16="http://schemas.microsoft.com/office/drawing/2014/main" id="{44608714-78C3-4CAD-821B-3C5A3ECC9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노드를 가진 </a:t>
            </a:r>
            <a:r>
              <a:rPr lang="ko-KR" altLang="en-US" sz="2400" dirty="0" err="1"/>
              <a:t>힙</a:t>
            </a:r>
            <a:endParaRPr lang="en-US" altLang="ko-KR" sz="2400" dirty="0"/>
          </a:p>
          <a:p>
            <a:pPr lvl="1"/>
            <a:r>
              <a:rPr lang="ko-KR" altLang="en-US" dirty="0"/>
              <a:t>완전 이진 트리이므로</a:t>
            </a:r>
            <a:r>
              <a:rPr lang="en-US" altLang="ko-KR" dirty="0"/>
              <a:t>, </a:t>
            </a:r>
            <a:r>
              <a:rPr lang="ko-KR" altLang="en-US" dirty="0" err="1"/>
              <a:t>힙의</a:t>
            </a:r>
            <a:r>
              <a:rPr lang="ko-KR" altLang="en-US" dirty="0"/>
              <a:t> 높이가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노드들을 빈 공간 없이 배열에 저장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85086F-8FF8-46EF-A2DC-2E3EFBAA4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CEFA478-84B8-471A-B4C0-12CFD256790F}" type="slidenum">
              <a:rPr lang="en-US" altLang="ko-KR" sz="1200">
                <a:latin typeface="Tahoma" panose="020B0604030504040204" pitchFamily="34" charset="0"/>
              </a:rPr>
              <a:pPr/>
              <a:t>50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7349" name="_x193101208" descr="EMB000003905f4c">
            <a:extLst>
              <a:ext uri="{FF2B5EF4-FFF2-40B4-BE49-F238E27FC236}">
                <a16:creationId xmlns:a16="http://schemas.microsoft.com/office/drawing/2014/main" id="{2C941088-F69A-4118-AC2A-DE14D24E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99" y="2996952"/>
            <a:ext cx="3361829" cy="285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_x193101128" descr="EMB000003905f4f">
            <a:extLst>
              <a:ext uri="{FF2B5EF4-FFF2-40B4-BE49-F238E27FC236}">
                <a16:creationId xmlns:a16="http://schemas.microsoft.com/office/drawing/2014/main" id="{8D388180-E4CE-4D0D-9B1B-9A40F424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3601893" cy="309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A52363AA-91A8-4098-9C9C-4B2F190A3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힙의</a:t>
            </a:r>
            <a:r>
              <a:rPr lang="ko-KR" altLang="en-US" dirty="0"/>
              <a:t> 노드 관계</a:t>
            </a:r>
          </a:p>
        </p:txBody>
      </p:sp>
      <p:sp>
        <p:nvSpPr>
          <p:cNvPr id="59395" name="내용 개체 틀 2">
            <a:extLst>
              <a:ext uri="{FF2B5EF4-FFF2-40B4-BE49-F238E27FC236}">
                <a16:creationId xmlns:a16="http://schemas.microsoft.com/office/drawing/2014/main" id="{C6AA16F0-1B15-4420-A8E4-440AC5BC5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</a:pPr>
            <a:r>
              <a:rPr lang="ko-KR" altLang="en-US" sz="2400" dirty="0" err="1"/>
              <a:t>힙에서</a:t>
            </a:r>
            <a:r>
              <a:rPr lang="ko-KR" altLang="en-US" sz="2400" dirty="0"/>
              <a:t> 부모와 자식의 관계</a:t>
            </a:r>
            <a:endParaRPr lang="en-US" altLang="ko-KR" sz="2400" dirty="0"/>
          </a:p>
          <a:p>
            <a:pPr lvl="1" latinLnBrk="1">
              <a:spcAft>
                <a:spcPts val="600"/>
              </a:spcAft>
            </a:pP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부모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/2]</a:t>
            </a:r>
          </a:p>
          <a:p>
            <a:pPr lvl="2" latinLnBrk="1">
              <a:spcAft>
                <a:spcPts val="1800"/>
              </a:spcAft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가 홀수이면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/2</a:t>
            </a:r>
            <a:r>
              <a:rPr lang="ko-KR" altLang="en-US" dirty="0"/>
              <a:t>에서 정수 부분만</a:t>
            </a:r>
          </a:p>
          <a:p>
            <a:pPr lvl="1" latinLnBrk="1">
              <a:spcAft>
                <a:spcPts val="1800"/>
              </a:spcAft>
            </a:pP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왼쪽 자식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A[2i]</a:t>
            </a:r>
          </a:p>
          <a:p>
            <a:pPr lvl="1" latinLnBrk="1">
              <a:spcAft>
                <a:spcPts val="600"/>
              </a:spcAft>
            </a:pP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오른쪽 자식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A[2i+1]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04706-DBBC-4DDA-BE39-7DC11F2DC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193733E-10BE-4745-820E-F79890397472}" type="slidenum">
              <a:rPr lang="en-US" altLang="ko-KR" sz="1200">
                <a:latin typeface="Tahoma" panose="020B0604030504040204" pitchFamily="34" charset="0"/>
              </a:rPr>
              <a:pPr/>
              <a:t>51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05180FDC-9D66-41D5-8F76-6026DC02D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힙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D4CE5-12E7-4639-B8FC-EE6CA7D3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defRPr/>
            </a:pPr>
            <a:r>
              <a:rPr lang="ko-KR" altLang="en-US" sz="2800" dirty="0" err="1"/>
              <a:t>힙</a:t>
            </a:r>
            <a:r>
              <a:rPr lang="ko-KR" altLang="en-US" sz="2800" dirty="0"/>
              <a:t> 정렬</a:t>
            </a:r>
            <a:r>
              <a:rPr lang="en-US" altLang="ko-KR" sz="2800" dirty="0"/>
              <a:t>(Heap Sort)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/>
              <a:t>정렬할 입력으로 최대 </a:t>
            </a:r>
            <a:r>
              <a:rPr lang="ko-KR" altLang="en-US" sz="2400" dirty="0" err="1"/>
              <a:t>힙</a:t>
            </a:r>
            <a:r>
              <a:rPr lang="en-US" altLang="ko-KR" sz="2400" dirty="0"/>
              <a:t>(Max heap)</a:t>
            </a:r>
            <a:r>
              <a:rPr lang="ko-KR" altLang="en-US" sz="2400" dirty="0"/>
              <a:t>을 만든다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400" dirty="0" err="1"/>
              <a:t>힙</a:t>
            </a:r>
            <a:r>
              <a:rPr lang="ko-KR" altLang="en-US" sz="2400" dirty="0"/>
              <a:t> 루트에 가장 큰 수가 있으므로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루트와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가장 마지막 노드를 교환한다</a:t>
            </a:r>
            <a:r>
              <a:rPr lang="en-US" altLang="ko-KR" sz="2400" dirty="0"/>
              <a:t>. </a:t>
            </a:r>
          </a:p>
          <a:p>
            <a:pPr lvl="2">
              <a:spcAft>
                <a:spcPts val="1800"/>
              </a:spcAft>
              <a:defRPr/>
            </a:pPr>
            <a:r>
              <a:rPr lang="ko-KR" altLang="en-US" sz="2200" dirty="0"/>
              <a:t>가장 큰 수를 배열의 맨 뒤로 옮긴 것</a:t>
            </a:r>
            <a:endParaRPr lang="en-US" altLang="ko-KR" sz="2200" dirty="0"/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 err="1"/>
              <a:t>힙</a:t>
            </a:r>
            <a:r>
              <a:rPr lang="ko-KR" altLang="en-US" sz="2400" dirty="0"/>
              <a:t> 크기를 </a:t>
            </a:r>
            <a:r>
              <a:rPr lang="en-US" altLang="ko-KR" sz="2400" dirty="0"/>
              <a:t>1</a:t>
            </a:r>
            <a:r>
              <a:rPr lang="ko-KR" altLang="en-US" sz="2400" dirty="0"/>
              <a:t>개 줄인다</a:t>
            </a:r>
            <a:r>
              <a:rPr lang="en-US" altLang="ko-KR" sz="2400" dirty="0"/>
              <a:t>. 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/>
              <a:t>루트에 새로 저장된 숫자로 인해 위배된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조건을 해결하여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조건을 만족시킨다</a:t>
            </a:r>
            <a:r>
              <a:rPr lang="en-US" altLang="ko-KR" sz="2400" dirty="0"/>
              <a:t>. </a:t>
            </a:r>
          </a:p>
          <a:p>
            <a:pPr lvl="1">
              <a:spcAft>
                <a:spcPts val="1800"/>
              </a:spcAft>
              <a:defRPr/>
            </a:pPr>
            <a:r>
              <a:rPr lang="ko-KR" altLang="en-US" sz="2400" dirty="0"/>
              <a:t>이 과정을 반복하여 정렬한다</a:t>
            </a:r>
            <a:r>
              <a:rPr lang="en-US" altLang="ko-KR" sz="2400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2BBF7-049F-4CE7-83A7-7A1C058D3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7FE2923-0139-4EF0-99E9-F94E7CC96D0D}" type="slidenum">
              <a:rPr lang="en-US" altLang="ko-KR" sz="1200">
                <a:latin typeface="Tahoma" panose="020B0604030504040204" pitchFamily="34" charset="0"/>
              </a:rPr>
              <a:pPr/>
              <a:t>52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2F15273D-6621-4F3D-BB3B-6061BB41D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8206680" cy="5183287"/>
          </a:xfrm>
        </p:spPr>
        <p:txBody>
          <a:bodyPr>
            <a:normAutofit/>
          </a:bodyPr>
          <a:lstStyle/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: </a:t>
            </a:r>
            <a:r>
              <a:rPr lang="ko-KR" altLang="en-US" sz="2000" dirty="0"/>
              <a:t>입력이 </a:t>
            </a:r>
            <a:r>
              <a:rPr lang="en-US" altLang="ko-KR" sz="2000" dirty="0"/>
              <a:t>A[1]</a:t>
            </a:r>
            <a:r>
              <a:rPr lang="ko-KR" altLang="en-US" sz="2000" dirty="0"/>
              <a:t>부터 </a:t>
            </a:r>
            <a:r>
              <a:rPr lang="en-US" altLang="ko-KR" sz="2000" dirty="0"/>
              <a:t>A[n]</a:t>
            </a:r>
            <a:r>
              <a:rPr lang="ko-KR" altLang="en-US" sz="2000" dirty="0"/>
              <a:t>까지 저장된 배열 </a:t>
            </a:r>
            <a:r>
              <a:rPr lang="en-US" altLang="ko-KR" sz="2000" dirty="0"/>
              <a:t>A</a:t>
            </a:r>
            <a:endParaRPr lang="ko-KR" altLang="en-US" sz="2000" dirty="0"/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 </a:t>
            </a:r>
            <a:r>
              <a:rPr lang="ko-KR" altLang="en-US" sz="2000" dirty="0"/>
              <a:t>정렬된 배열 </a:t>
            </a:r>
            <a:r>
              <a:rPr lang="en-US" altLang="ko-KR" sz="2000" dirty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1. A</a:t>
            </a:r>
            <a:r>
              <a:rPr lang="ko-KR" altLang="en-US" sz="2000" dirty="0"/>
              <a:t>의 숫자에 대해서 최대 </a:t>
            </a:r>
            <a:r>
              <a:rPr lang="ko-KR" altLang="en-US" sz="2000" dirty="0" err="1"/>
              <a:t>힙을</a:t>
            </a:r>
            <a:r>
              <a:rPr lang="ko-KR" altLang="en-US" sz="2000" dirty="0"/>
              <a:t> 만든다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heapSize</a:t>
            </a:r>
            <a:r>
              <a:rPr lang="en-US" altLang="ko-KR" sz="2000" dirty="0"/>
              <a:t> = n</a:t>
            </a:r>
            <a:r>
              <a:rPr lang="en-US" altLang="ko-KR" sz="1800" dirty="0"/>
              <a:t>  </a:t>
            </a:r>
            <a:r>
              <a:rPr lang="en-US" altLang="ko-KR" sz="1800" dirty="0">
                <a:solidFill>
                  <a:srgbClr val="000099"/>
                </a:solidFill>
              </a:rPr>
              <a:t>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힙의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크기를 조절하는 변수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3.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 to n-1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4.     A[1] </a:t>
            </a:r>
            <a:r>
              <a:rPr lang="ko-KR" altLang="en-US" sz="2000" dirty="0"/>
              <a:t>↔ </a:t>
            </a:r>
            <a:r>
              <a:rPr lang="en-US" altLang="ko-KR" sz="2000" dirty="0"/>
              <a:t>A[</a:t>
            </a:r>
            <a:r>
              <a:rPr lang="en-US" altLang="ko-KR" sz="2000" dirty="0" err="1"/>
              <a:t>heapSize</a:t>
            </a:r>
            <a:r>
              <a:rPr lang="en-US" altLang="ko-KR" sz="2000" dirty="0"/>
              <a:t>]</a:t>
            </a:r>
            <a:r>
              <a:rPr lang="en-US" altLang="ko-KR" sz="1800" dirty="0">
                <a:solidFill>
                  <a:srgbClr val="000099"/>
                </a:solidFill>
              </a:rPr>
              <a:t>  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루트와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힙의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마지막 노드 교환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5.     </a:t>
            </a:r>
            <a:r>
              <a:rPr lang="en-US" altLang="ko-KR" sz="2000" dirty="0" err="1"/>
              <a:t>heapSize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heapSize</a:t>
            </a:r>
            <a:r>
              <a:rPr lang="en-US" altLang="ko-KR" sz="2000" dirty="0"/>
              <a:t> -1</a:t>
            </a:r>
            <a:r>
              <a:rPr lang="en-US" altLang="ko-KR" sz="1800" dirty="0">
                <a:solidFill>
                  <a:srgbClr val="000099"/>
                </a:solidFill>
              </a:rPr>
              <a:t>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힙의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크기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감소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6.     </a:t>
            </a:r>
            <a:r>
              <a:rPr lang="en-US" altLang="ko-KR" sz="2000" dirty="0" err="1"/>
              <a:t>DownHeap</a:t>
            </a:r>
            <a:r>
              <a:rPr lang="en-US" altLang="ko-KR" sz="2000" dirty="0"/>
              <a:t>()</a:t>
            </a:r>
            <a:r>
              <a:rPr lang="ko-KR" altLang="en-US" sz="1800" dirty="0"/>
              <a:t>		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위배된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힙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조건을 만족시킨다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7.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/>
              <a:t> A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94A33-5F4F-4C9C-9052-2FA605200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B700A31-0941-48A9-BE43-996DBDEE25B1}" type="slidenum">
              <a:rPr lang="en-US" altLang="ko-KR" sz="1200">
                <a:latin typeface="Tahoma" panose="020B0604030504040204" pitchFamily="34" charset="0"/>
              </a:rPr>
              <a:pPr/>
              <a:t>53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A103DB-A1A8-4AE5-84CB-F736F61C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23CA-A26A-4F0F-BD1A-7D28F464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DownHeap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2306C-5114-4F01-85DD-7CD88069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루트로부터 자식들 중에서 </a:t>
            </a:r>
            <a:r>
              <a:rPr lang="ko-KR" altLang="en-US" dirty="0"/>
              <a:t>큰</a:t>
            </a:r>
            <a:r>
              <a:rPr lang="ko-KR" altLang="ko-KR" dirty="0"/>
              <a:t> 값을 가진 자식과 비교하여 </a:t>
            </a:r>
            <a:r>
              <a:rPr lang="ko-KR" altLang="ko-KR" dirty="0" err="1"/>
              <a:t>힙</a:t>
            </a:r>
            <a:r>
              <a:rPr lang="en-US" altLang="ko-KR" dirty="0"/>
              <a:t> </a:t>
            </a:r>
            <a:r>
              <a:rPr lang="ko-KR" altLang="ko-KR" dirty="0"/>
              <a:t>속성이 만족될 때까지 </a:t>
            </a:r>
            <a:r>
              <a:rPr lang="ko-KR" altLang="en-US" dirty="0"/>
              <a:t>숫자</a:t>
            </a:r>
            <a:r>
              <a:rPr lang="ko-KR" altLang="ko-KR" dirty="0"/>
              <a:t>를 교환하며 이파리 방향으로 진행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D75A1-AA49-4053-86F2-11ED61D5A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6278D3D1-2C23-4AF8-A2EC-80999CB08DF5}" type="slidenum">
              <a:rPr lang="en-US" altLang="ko-KR" smtClean="0"/>
              <a:pPr/>
              <a:t>54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92230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71A302A7-B6F6-4929-BC0B-8B81C5130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HeapSort </a:t>
            </a:r>
            <a:r>
              <a:rPr lang="ko-KR" altLang="en-US"/>
              <a:t>알고리즘 수행 과정</a:t>
            </a:r>
          </a:p>
        </p:txBody>
      </p:sp>
      <p:sp>
        <p:nvSpPr>
          <p:cNvPr id="64515" name="내용 개체 틀 2">
            <a:extLst>
              <a:ext uri="{FF2B5EF4-FFF2-40B4-BE49-F238E27FC236}">
                <a16:creationId xmlns:a16="http://schemas.microsoft.com/office/drawing/2014/main" id="{0278FC7B-EE0A-4ABE-A2E3-8B1E9FECE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200" dirty="0" err="1"/>
              <a:t>힙의</a:t>
            </a:r>
            <a:r>
              <a:rPr lang="ko-KR" altLang="en-US" sz="2200" dirty="0"/>
              <a:t> 마지막 노드 </a:t>
            </a:r>
            <a:r>
              <a:rPr lang="en-US" altLang="ko-KR" sz="2200" dirty="0"/>
              <a:t>40</a:t>
            </a:r>
            <a:r>
              <a:rPr lang="ko-KR" altLang="en-US" sz="2200" dirty="0"/>
              <a:t>과 루트 </a:t>
            </a:r>
            <a:r>
              <a:rPr lang="en-US" altLang="ko-KR" sz="2200" dirty="0"/>
              <a:t>90</a:t>
            </a:r>
            <a:r>
              <a:rPr lang="ko-KR" altLang="en-US" sz="2200" dirty="0"/>
              <a:t>을 바꾸고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힙의</a:t>
            </a:r>
            <a:r>
              <a:rPr lang="ko-KR" altLang="en-US" sz="2200" dirty="0"/>
              <a:t> 노드 수</a:t>
            </a:r>
            <a:r>
              <a:rPr lang="en-US" altLang="ko-KR" sz="2200" dirty="0"/>
              <a:t>(</a:t>
            </a:r>
            <a:r>
              <a:rPr lang="en-US" altLang="ko-KR" sz="2200" b="0" dirty="0" err="1">
                <a:latin typeface="Consolas" panose="020B0609020204030204" pitchFamily="49" charset="0"/>
              </a:rPr>
              <a:t>heapSize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  <a:r>
              <a:rPr lang="en-US" altLang="ko-KR" sz="2200" dirty="0"/>
              <a:t>1</a:t>
            </a:r>
            <a:r>
              <a:rPr lang="ko-KR" altLang="en-US" sz="2200" dirty="0"/>
              <a:t> 감소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BBA2E-BC96-4126-B91B-744D97C83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E730BE3-6E7D-42DF-93C3-BA315BEC9656}" type="slidenum">
              <a:rPr lang="en-US" altLang="ko-KR" sz="1200">
                <a:latin typeface="Tahoma" panose="020B0604030504040204" pitchFamily="34" charset="0"/>
              </a:rPr>
              <a:pPr/>
              <a:t>55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2E29E8-8984-42D9-ADF7-3615CFDD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20461"/>
            <a:ext cx="4800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>
            <a:extLst>
              <a:ext uri="{FF2B5EF4-FFF2-40B4-BE49-F238E27FC236}">
                <a16:creationId xmlns:a16="http://schemas.microsoft.com/office/drawing/2014/main" id="{C54D70FF-1F15-4364-B0F0-CC6A3DAA7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DownHeap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5539" name="내용 개체 틀 2">
            <a:extLst>
              <a:ext uri="{FF2B5EF4-FFF2-40B4-BE49-F238E27FC236}">
                <a16:creationId xmlns:a16="http://schemas.microsoft.com/office/drawing/2014/main" id="{35467D83-AA48-4104-BEF0-7039ED644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43025"/>
            <a:ext cx="7772400" cy="5470525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200" dirty="0"/>
          </a:p>
          <a:p>
            <a:r>
              <a:rPr lang="ko-KR" altLang="en-US" sz="2200" dirty="0"/>
              <a:t>새로이 루트에 저장된 </a:t>
            </a:r>
            <a:r>
              <a:rPr lang="en-US" altLang="ko-KR" sz="2200" dirty="0"/>
              <a:t>40</a:t>
            </a:r>
            <a:r>
              <a:rPr lang="ko-KR" altLang="en-US" sz="2200" dirty="0"/>
              <a:t>이 루트의 자식 노드 </a:t>
            </a:r>
            <a:r>
              <a:rPr lang="en-US" altLang="ko-KR" sz="2200" dirty="0"/>
              <a:t>60</a:t>
            </a:r>
            <a:r>
              <a:rPr lang="ko-KR" altLang="en-US" sz="2200" dirty="0"/>
              <a:t>과 </a:t>
            </a:r>
            <a:r>
              <a:rPr lang="en-US" altLang="ko-KR" sz="2200" dirty="0"/>
              <a:t>80</a:t>
            </a:r>
            <a:r>
              <a:rPr lang="ko-KR" altLang="en-US" sz="2200" dirty="0"/>
              <a:t>보다 작으므로 자식 중에서 큰 자식 </a:t>
            </a:r>
            <a:r>
              <a:rPr lang="en-US" altLang="ko-KR" sz="2200" dirty="0"/>
              <a:t>80</a:t>
            </a:r>
            <a:r>
              <a:rPr lang="ko-KR" altLang="en-US" sz="2200" dirty="0"/>
              <a:t>과 루트 </a:t>
            </a:r>
            <a:r>
              <a:rPr lang="en-US" altLang="ko-KR" sz="2200" dirty="0"/>
              <a:t>40</a:t>
            </a:r>
            <a:r>
              <a:rPr lang="ko-KR" altLang="en-US" sz="2200" dirty="0"/>
              <a:t>을 교환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73DB7-CED4-4C73-A96C-F9954601E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9E0C45F-C0F6-47CB-A1E8-66C13C2E462D}" type="slidenum">
              <a:rPr lang="en-US" altLang="ko-KR" sz="1200">
                <a:latin typeface="Tahoma" panose="020B0604030504040204" pitchFamily="34" charset="0"/>
              </a:rPr>
              <a:pPr/>
              <a:t>56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D0B1A9-41E8-41E6-8561-6CC6E871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747837"/>
            <a:ext cx="424815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61973402-9CE6-47BA-8458-08E67CF06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DownHeap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6563" name="내용 개체 틀 2">
            <a:extLst>
              <a:ext uri="{FF2B5EF4-FFF2-40B4-BE49-F238E27FC236}">
                <a16:creationId xmlns:a16="http://schemas.microsoft.com/office/drawing/2014/main" id="{A1F831FD-19A2-485D-A47C-1819D277C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200" dirty="0"/>
              <a:t>40</a:t>
            </a:r>
            <a:r>
              <a:rPr lang="ko-KR" altLang="en-US" sz="2200" dirty="0"/>
              <a:t>은 다시 자식 노드 </a:t>
            </a:r>
            <a:r>
              <a:rPr lang="en-US" altLang="ko-KR" sz="2200" dirty="0"/>
              <a:t>70</a:t>
            </a:r>
            <a:r>
              <a:rPr lang="ko-KR" altLang="en-US" sz="2200" dirty="0"/>
              <a:t>과 </a:t>
            </a:r>
            <a:r>
              <a:rPr lang="en-US" altLang="ko-KR" sz="2200" dirty="0"/>
              <a:t>10 </a:t>
            </a:r>
            <a:r>
              <a:rPr lang="ko-KR" altLang="en-US" sz="2200" dirty="0"/>
              <a:t>중에서 큰 자식 </a:t>
            </a:r>
            <a:r>
              <a:rPr lang="en-US" altLang="ko-KR" sz="2200" dirty="0"/>
              <a:t>70</a:t>
            </a:r>
            <a:r>
              <a:rPr lang="ko-KR" altLang="en-US" sz="2200" dirty="0"/>
              <a:t>과 비교하여</a:t>
            </a:r>
            <a:r>
              <a:rPr lang="en-US" altLang="ko-KR" sz="2200" dirty="0"/>
              <a:t>, 70</a:t>
            </a:r>
            <a:r>
              <a:rPr lang="ko-KR" altLang="en-US" sz="2200" dirty="0"/>
              <a:t>과 </a:t>
            </a:r>
            <a:r>
              <a:rPr lang="en-US" altLang="ko-KR" sz="2200" dirty="0"/>
              <a:t>40</a:t>
            </a:r>
            <a:r>
              <a:rPr lang="ko-KR" altLang="en-US" sz="2200" dirty="0"/>
              <a:t>을 교환</a:t>
            </a:r>
            <a:r>
              <a:rPr lang="en-US" altLang="ko-KR" sz="22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439E0-9A33-44AB-BDD1-04FFEBBA2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2B01CF4-149F-4E6A-A39D-24707F7C4840}" type="slidenum">
              <a:rPr lang="en-US" altLang="ko-KR" sz="1200">
                <a:latin typeface="Tahoma" panose="020B0604030504040204" pitchFamily="34" charset="0"/>
              </a:rPr>
              <a:pPr/>
              <a:t>57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0E05D-A9CA-4E23-A4E2-8382F3A0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7" y="1431925"/>
            <a:ext cx="3810000" cy="2809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CB2F8E-841C-4E94-A6AA-B6FFBC65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431925"/>
            <a:ext cx="38671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>
            <a:extLst>
              <a:ext uri="{FF2B5EF4-FFF2-40B4-BE49-F238E27FC236}">
                <a16:creationId xmlns:a16="http://schemas.microsoft.com/office/drawing/2014/main" id="{3F89EA43-0D5C-4CC8-8F3C-28E4B7413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  <a:defRPr/>
            </a:pPr>
            <a:r>
              <a:rPr lang="en-US" altLang="ko-KR" dirty="0"/>
              <a:t>80 </a:t>
            </a:r>
            <a:r>
              <a:rPr lang="ko-KR" altLang="en-US" dirty="0">
                <a:sym typeface="Wingdings 3" panose="05040102010807070707" pitchFamily="18" charset="2"/>
              </a:rPr>
              <a:t> </a:t>
            </a:r>
            <a:r>
              <a:rPr lang="en-US" altLang="ko-KR" dirty="0"/>
              <a:t>20</a:t>
            </a:r>
            <a:r>
              <a:rPr lang="ko-KR" altLang="en-US" dirty="0"/>
              <a:t> 교환 후 </a:t>
            </a:r>
            <a:r>
              <a:rPr lang="en-US" altLang="ko-KR" dirty="0" err="1"/>
              <a:t>DownHeap</a:t>
            </a:r>
            <a:r>
              <a:rPr lang="ko-KR" altLang="en-US" dirty="0"/>
              <a:t>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CBE6E-FEAD-4E44-A846-BD5CC706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940C2-0AD9-4271-8D5F-97EDF2D0B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914AE05-E3FB-4387-B313-F588250B2A13}" type="slidenum">
              <a:rPr lang="en-US" altLang="ko-KR" sz="1200">
                <a:latin typeface="Tahoma" panose="020B0604030504040204" pitchFamily="34" charset="0"/>
              </a:rPr>
              <a:pPr/>
              <a:t>58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6253E6-09A5-4C63-A2CA-8B0D1F33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3" y="1628236"/>
            <a:ext cx="3952875" cy="27717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34FF1F5-00D2-4640-AB63-7D7B75AEBA04}"/>
              </a:ext>
            </a:extLst>
          </p:cNvPr>
          <p:cNvSpPr/>
          <p:nvPr/>
        </p:nvSpPr>
        <p:spPr bwMode="auto">
          <a:xfrm>
            <a:off x="4318521" y="2339802"/>
            <a:ext cx="360040" cy="360040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1FAAB6-EA00-49E3-8044-84F4C1B7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6113"/>
            <a:ext cx="3600450" cy="259080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B7AAB-8EB6-42E3-A249-D109CAAC7DB7}"/>
              </a:ext>
            </a:extLst>
          </p:cNvPr>
          <p:cNvSpPr/>
          <p:nvPr/>
        </p:nvSpPr>
        <p:spPr bwMode="auto">
          <a:xfrm>
            <a:off x="392594" y="1804808"/>
            <a:ext cx="1731174" cy="1488998"/>
          </a:xfrm>
          <a:custGeom>
            <a:avLst/>
            <a:gdLst>
              <a:gd name="connsiteX0" fmla="*/ 99019 w 1731174"/>
              <a:gd name="connsiteY0" fmla="*/ 1488998 h 1488998"/>
              <a:gd name="connsiteX1" fmla="*/ 177677 w 1731174"/>
              <a:gd name="connsiteY1" fmla="*/ 230469 h 1488998"/>
              <a:gd name="connsiteX2" fmla="*/ 1731174 w 1731174"/>
              <a:gd name="connsiteY2" fmla="*/ 4327 h 148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174" h="1488998">
                <a:moveTo>
                  <a:pt x="99019" y="1488998"/>
                </a:moveTo>
                <a:cubicBezTo>
                  <a:pt x="2335" y="983456"/>
                  <a:pt x="-94349" y="477914"/>
                  <a:pt x="177677" y="230469"/>
                </a:cubicBezTo>
                <a:cubicBezTo>
                  <a:pt x="449703" y="-16976"/>
                  <a:pt x="1090438" y="-6325"/>
                  <a:pt x="1731174" y="4327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>
            <a:extLst>
              <a:ext uri="{FF2B5EF4-FFF2-40B4-BE49-F238E27FC236}">
                <a16:creationId xmlns:a16="http://schemas.microsoft.com/office/drawing/2014/main" id="{3F89EA43-0D5C-4CC8-8F3C-28E4B7413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70</a:t>
            </a:r>
            <a:r>
              <a:rPr lang="ko-KR" altLang="en-US" dirty="0">
                <a:sym typeface="Wingdings 3" panose="05040102010807070707" pitchFamily="18" charset="2"/>
              </a:rPr>
              <a:t>  </a:t>
            </a:r>
            <a:r>
              <a:rPr lang="en-US" altLang="ko-KR" dirty="0"/>
              <a:t>10</a:t>
            </a:r>
            <a:r>
              <a:rPr lang="ko-KR" altLang="en-US" dirty="0"/>
              <a:t> 교환 후 </a:t>
            </a:r>
            <a:r>
              <a:rPr lang="en-US" altLang="ko-KR" dirty="0" err="1"/>
              <a:t>DownHeap</a:t>
            </a:r>
            <a:r>
              <a:rPr lang="ko-KR" altLang="en-US" dirty="0"/>
              <a:t>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CBE6E-FEAD-4E44-A846-BD5CC706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 marL="0" indent="0">
              <a:buNone/>
              <a:defRPr/>
            </a:pP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940C2-0AD9-4271-8D5F-97EDF2D0B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914AE05-E3FB-4387-B313-F588250B2A13}" type="slidenum">
              <a:rPr lang="en-US" altLang="ko-KR" sz="1200">
                <a:latin typeface="Tahoma" panose="020B0604030504040204" pitchFamily="34" charset="0"/>
              </a:rPr>
              <a:pPr/>
              <a:t>59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941026-88FC-4742-A231-3E6A5C35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7" y="1988840"/>
            <a:ext cx="3419475" cy="2476500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3B92377-197A-46D5-B4CB-58C0CEA8F207}"/>
              </a:ext>
            </a:extLst>
          </p:cNvPr>
          <p:cNvSpPr/>
          <p:nvPr/>
        </p:nvSpPr>
        <p:spPr bwMode="auto">
          <a:xfrm>
            <a:off x="2153265" y="2098341"/>
            <a:ext cx="1435015" cy="1116807"/>
          </a:xfrm>
          <a:custGeom>
            <a:avLst/>
            <a:gdLst>
              <a:gd name="connsiteX0" fmla="*/ 1229032 w 1435015"/>
              <a:gd name="connsiteY0" fmla="*/ 1116807 h 1116807"/>
              <a:gd name="connsiteX1" fmla="*/ 1337187 w 1435015"/>
              <a:gd name="connsiteY1" fmla="*/ 133582 h 1116807"/>
              <a:gd name="connsiteX2" fmla="*/ 0 w 1435015"/>
              <a:gd name="connsiteY2" fmla="*/ 35259 h 111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015" h="1116807">
                <a:moveTo>
                  <a:pt x="1229032" y="1116807"/>
                </a:moveTo>
                <a:cubicBezTo>
                  <a:pt x="1385529" y="715323"/>
                  <a:pt x="1542026" y="313840"/>
                  <a:pt x="1337187" y="133582"/>
                </a:cubicBezTo>
                <a:cubicBezTo>
                  <a:pt x="1132348" y="-46676"/>
                  <a:pt x="566174" y="-5709"/>
                  <a:pt x="0" y="35259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79CB83-652C-4BAB-9314-FF4A23E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49" y="1760240"/>
            <a:ext cx="3848100" cy="27051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034D8C0-0530-4E59-9577-9C1FAE877F5B}"/>
              </a:ext>
            </a:extLst>
          </p:cNvPr>
          <p:cNvSpPr/>
          <p:nvPr/>
        </p:nvSpPr>
        <p:spPr bwMode="auto">
          <a:xfrm>
            <a:off x="4208652" y="2791682"/>
            <a:ext cx="322709" cy="412216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32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439CB601-544A-4D1D-8E7D-DF8EAFACF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버블 정렬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CD6D05D9-529D-40BA-B8F8-C6D5E9B0B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>
              <a:spcAft>
                <a:spcPts val="1800"/>
              </a:spcAft>
            </a:pPr>
            <a:r>
              <a:rPr lang="ko-KR" altLang="en-US" sz="2400" dirty="0">
                <a:solidFill>
                  <a:srgbClr val="00B0F0"/>
                </a:solidFill>
              </a:rPr>
              <a:t>패스</a:t>
            </a:r>
            <a:r>
              <a:rPr lang="en-US" altLang="ko-KR" sz="2400" dirty="0"/>
              <a:t>(pass): </a:t>
            </a:r>
            <a:r>
              <a:rPr lang="ko-KR" altLang="en-US" sz="2400" dirty="0"/>
              <a:t>입력을 전반적으로 </a:t>
            </a:r>
            <a:r>
              <a:rPr lang="en-US" altLang="ko-KR" sz="2400" dirty="0"/>
              <a:t>1</a:t>
            </a:r>
            <a:r>
              <a:rPr lang="ko-KR" altLang="en-US" sz="2400" dirty="0"/>
              <a:t>번 처리하는 것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번째 </a:t>
            </a:r>
            <a:r>
              <a:rPr lang="en-US" altLang="ko-KR" sz="2400" dirty="0"/>
              <a:t>pass </a:t>
            </a:r>
            <a:r>
              <a:rPr lang="ko-KR" altLang="en-US" sz="2400" dirty="0"/>
              <a:t> 결과를 살펴보면</a:t>
            </a:r>
            <a:r>
              <a:rPr lang="en-US" altLang="ko-KR" sz="2400" dirty="0"/>
              <a:t>, </a:t>
            </a:r>
            <a:r>
              <a:rPr lang="ko-KR" altLang="en-US" sz="2400" dirty="0"/>
              <a:t>작은 수는 버블처럼 위로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칸씩</a:t>
            </a:r>
            <a:r>
              <a:rPr lang="ko-KR" altLang="en-US" sz="2400" dirty="0"/>
              <a:t> 올라감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가장 큰 수인 </a:t>
            </a:r>
            <a:r>
              <a:rPr lang="en-US" altLang="ko-KR" sz="2400" dirty="0"/>
              <a:t>90</a:t>
            </a:r>
            <a:r>
              <a:rPr lang="ko-KR" altLang="en-US" sz="2400" dirty="0"/>
              <a:t>은 맨 밑에</a:t>
            </a:r>
            <a:r>
              <a:rPr lang="en-US" altLang="ko-KR" sz="2400" dirty="0"/>
              <a:t>,</a:t>
            </a:r>
            <a:r>
              <a:rPr lang="ko-KR" altLang="en-US" sz="2400" dirty="0"/>
              <a:t> 즉</a:t>
            </a:r>
            <a:r>
              <a:rPr lang="en-US" altLang="ko-KR" sz="2400" dirty="0"/>
              <a:t>, </a:t>
            </a:r>
            <a:r>
              <a:rPr lang="ko-KR" altLang="en-US" sz="2400" dirty="0"/>
              <a:t>배열의 가장 마지막</a:t>
            </a:r>
            <a:r>
              <a:rPr lang="en-US" altLang="ko-KR" sz="2400" dirty="0"/>
              <a:t>)</a:t>
            </a:r>
            <a:r>
              <a:rPr lang="ko-KR" altLang="en-US" sz="2400" dirty="0"/>
              <a:t>에 위치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86446A-5390-4BE4-8434-81180119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6599AA-E2AA-4720-A619-4F1C265C815F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17FA6-4348-4D69-93A5-440FF030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6926582" cy="21602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246213-9E54-4856-87EE-CC555D1A180C}"/>
              </a:ext>
            </a:extLst>
          </p:cNvPr>
          <p:cNvSpPr/>
          <p:nvPr/>
        </p:nvSpPr>
        <p:spPr bwMode="auto">
          <a:xfrm>
            <a:off x="7020272" y="3104964"/>
            <a:ext cx="648072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FC25856C-14CF-4DBE-A097-A6C968C2E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60</a:t>
            </a:r>
            <a:r>
              <a:rPr lang="ko-KR" altLang="en-US" dirty="0">
                <a:sym typeface="Wingdings 3" panose="05040102010807070707" pitchFamily="18" charset="2"/>
              </a:rPr>
              <a:t> 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 교환 후 </a:t>
            </a:r>
            <a:r>
              <a:rPr lang="en-US" altLang="ko-KR" dirty="0" err="1"/>
              <a:t>DownHeap</a:t>
            </a:r>
            <a:r>
              <a:rPr lang="ko-KR" altLang="en-US" dirty="0"/>
              <a:t> 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8ACC6-1699-439C-AE36-D3A1025F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507F5DC-3895-48A1-835B-61BD5FDC72A1}" type="slidenum">
              <a:rPr lang="en-US" altLang="ko-KR" sz="1200">
                <a:latin typeface="Tahoma" panose="020B0604030504040204" pitchFamily="34" charset="0"/>
              </a:rPr>
              <a:pPr/>
              <a:t>60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FF0F94-88C4-48B2-B4F8-A49CF45E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9" y="1857747"/>
            <a:ext cx="3800475" cy="2695575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7EA5F24-15C0-4B45-80DD-8039643D6277}"/>
              </a:ext>
            </a:extLst>
          </p:cNvPr>
          <p:cNvSpPr/>
          <p:nvPr/>
        </p:nvSpPr>
        <p:spPr bwMode="auto">
          <a:xfrm>
            <a:off x="2517058" y="1950269"/>
            <a:ext cx="1942750" cy="1363202"/>
          </a:xfrm>
          <a:custGeom>
            <a:avLst/>
            <a:gdLst>
              <a:gd name="connsiteX0" fmla="*/ 481781 w 1942750"/>
              <a:gd name="connsiteY0" fmla="*/ 1363202 h 1363202"/>
              <a:gd name="connsiteX1" fmla="*/ 1936955 w 1942750"/>
              <a:gd name="connsiteY1" fmla="*/ 153834 h 1363202"/>
              <a:gd name="connsiteX2" fmla="*/ 0 w 1942750"/>
              <a:gd name="connsiteY2" fmla="*/ 55512 h 13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750" h="1363202">
                <a:moveTo>
                  <a:pt x="481781" y="1363202"/>
                </a:moveTo>
                <a:cubicBezTo>
                  <a:pt x="1249516" y="867492"/>
                  <a:pt x="2017252" y="371782"/>
                  <a:pt x="1936955" y="153834"/>
                </a:cubicBezTo>
                <a:cubicBezTo>
                  <a:pt x="1856658" y="-64114"/>
                  <a:pt x="928329" y="-4301"/>
                  <a:pt x="0" y="55512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8CA1AC-5898-407B-8A36-63B26C29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08" y="1781547"/>
            <a:ext cx="3819525" cy="27717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A39C6E8-7298-4C52-8389-C8BC3608E413}"/>
              </a:ext>
            </a:extLst>
          </p:cNvPr>
          <p:cNvSpPr/>
          <p:nvPr/>
        </p:nvSpPr>
        <p:spPr bwMode="auto">
          <a:xfrm>
            <a:off x="4262777" y="2852936"/>
            <a:ext cx="421417" cy="360040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FC25856C-14CF-4DBE-A097-A6C968C2E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50</a:t>
            </a:r>
            <a:r>
              <a:rPr lang="ko-KR" altLang="en-US" dirty="0">
                <a:sym typeface="Wingdings 3" panose="05040102010807070707" pitchFamily="18" charset="2"/>
              </a:rPr>
              <a:t> 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 교환 후 </a:t>
            </a:r>
            <a:r>
              <a:rPr lang="en-US" altLang="ko-KR" dirty="0" err="1"/>
              <a:t>DownHeap</a:t>
            </a:r>
            <a:r>
              <a:rPr lang="ko-KR" altLang="en-US" dirty="0"/>
              <a:t> 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8ACC6-1699-439C-AE36-D3A1025F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507F5DC-3895-48A1-835B-61BD5FDC72A1}" type="slidenum">
              <a:rPr lang="en-US" altLang="ko-KR" sz="1200">
                <a:latin typeface="Tahoma" panose="020B0604030504040204" pitchFamily="34" charset="0"/>
              </a:rPr>
              <a:pPr/>
              <a:t>61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70F3C8-6362-4D27-AFD9-9CBE7D29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28788"/>
            <a:ext cx="3857625" cy="2762250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36EE5A1-7587-4D64-8876-CADB3D071E7A}"/>
              </a:ext>
            </a:extLst>
          </p:cNvPr>
          <p:cNvSpPr/>
          <p:nvPr/>
        </p:nvSpPr>
        <p:spPr bwMode="auto">
          <a:xfrm>
            <a:off x="2369574" y="2231923"/>
            <a:ext cx="594529" cy="1012722"/>
          </a:xfrm>
          <a:custGeom>
            <a:avLst/>
            <a:gdLst>
              <a:gd name="connsiteX0" fmla="*/ 0 w 594529"/>
              <a:gd name="connsiteY0" fmla="*/ 1012722 h 1012722"/>
              <a:gd name="connsiteX1" fmla="*/ 589936 w 594529"/>
              <a:gd name="connsiteY1" fmla="*/ 609600 h 1012722"/>
              <a:gd name="connsiteX2" fmla="*/ 226142 w 594529"/>
              <a:gd name="connsiteY2" fmla="*/ 0 h 101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529" h="1012722">
                <a:moveTo>
                  <a:pt x="0" y="1012722"/>
                </a:moveTo>
                <a:cubicBezTo>
                  <a:pt x="276123" y="895554"/>
                  <a:pt x="552246" y="778387"/>
                  <a:pt x="589936" y="609600"/>
                </a:cubicBezTo>
                <a:cubicBezTo>
                  <a:pt x="627626" y="440813"/>
                  <a:pt x="426884" y="220406"/>
                  <a:pt x="226142" y="0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B3ECD7-B024-494D-8D3D-605B281CD7D3}"/>
              </a:ext>
            </a:extLst>
          </p:cNvPr>
          <p:cNvSpPr/>
          <p:nvPr/>
        </p:nvSpPr>
        <p:spPr bwMode="auto">
          <a:xfrm>
            <a:off x="4330993" y="2348880"/>
            <a:ext cx="415832" cy="432048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83DA16-D900-46F0-8351-902FAADE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62113"/>
            <a:ext cx="3914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59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350BDD6C-57B9-4CEE-A0DC-CFF0AB02B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40</a:t>
            </a:r>
            <a:r>
              <a:rPr lang="ko-KR" altLang="en-US" dirty="0">
                <a:sym typeface="Wingdings 3" panose="05040102010807070707" pitchFamily="18" charset="2"/>
              </a:rPr>
              <a:t> 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교환 후 </a:t>
            </a:r>
            <a:r>
              <a:rPr lang="en-US" altLang="ko-KR" dirty="0" err="1"/>
              <a:t>DownHeap</a:t>
            </a:r>
            <a:r>
              <a:rPr lang="ko-KR" altLang="en-US" dirty="0"/>
              <a:t> 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57E33-C220-4F43-ADD3-CED7AD195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606B01F-4A93-45C5-AAFB-730A6E14249D}" type="slidenum">
              <a:rPr lang="en-US" altLang="ko-KR" sz="1200">
                <a:latin typeface="Tahoma" panose="020B0604030504040204" pitchFamily="34" charset="0"/>
              </a:rPr>
              <a:pPr/>
              <a:t>62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ECC9CE-43B2-4A89-974E-469753C0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1" y="1743186"/>
            <a:ext cx="3924300" cy="2838450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8A88462-8E85-4C68-90A9-35E4197BCC8B}"/>
              </a:ext>
            </a:extLst>
          </p:cNvPr>
          <p:cNvSpPr/>
          <p:nvPr/>
        </p:nvSpPr>
        <p:spPr bwMode="auto">
          <a:xfrm>
            <a:off x="818116" y="1927123"/>
            <a:ext cx="1335149" cy="1160206"/>
          </a:xfrm>
          <a:custGeom>
            <a:avLst/>
            <a:gdLst>
              <a:gd name="connsiteX0" fmla="*/ 145445 w 1335149"/>
              <a:gd name="connsiteY0" fmla="*/ 1160206 h 1160206"/>
              <a:gd name="connsiteX1" fmla="*/ 106116 w 1335149"/>
              <a:gd name="connsiteY1" fmla="*/ 108154 h 1160206"/>
              <a:gd name="connsiteX2" fmla="*/ 1335149 w 1335149"/>
              <a:gd name="connsiteY2" fmla="*/ 0 h 116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149" h="1160206">
                <a:moveTo>
                  <a:pt x="145445" y="1160206"/>
                </a:moveTo>
                <a:cubicBezTo>
                  <a:pt x="26638" y="730864"/>
                  <a:pt x="-92168" y="301522"/>
                  <a:pt x="106116" y="108154"/>
                </a:cubicBezTo>
                <a:cubicBezTo>
                  <a:pt x="304400" y="-85214"/>
                  <a:pt x="1043459" y="68826"/>
                  <a:pt x="1335149" y="0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8FDFD8-DD8C-45F0-834A-FC578391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00" y="1743186"/>
            <a:ext cx="39909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350BDD6C-57B9-4CEE-A0DC-CFF0AB02B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>
                <a:sym typeface="Wingdings 3" panose="05040102010807070707" pitchFamily="18" charset="2"/>
              </a:rPr>
              <a:t> 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 교환 후 </a:t>
            </a:r>
            <a:r>
              <a:rPr lang="en-US" altLang="ko-KR" dirty="0" err="1"/>
              <a:t>DownHeap</a:t>
            </a:r>
            <a:r>
              <a:rPr lang="ko-KR" altLang="en-US" dirty="0"/>
              <a:t> 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57E33-C220-4F43-ADD3-CED7AD195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606B01F-4A93-45C5-AAFB-730A6E14249D}" type="slidenum">
              <a:rPr lang="en-US" altLang="ko-KR" sz="1200">
                <a:latin typeface="Tahoma" panose="020B0604030504040204" pitchFamily="34" charset="0"/>
              </a:rPr>
              <a:pPr/>
              <a:t>63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F60918-9239-4AE1-803B-9AB48EA5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63955"/>
            <a:ext cx="4152900" cy="296227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A9B60B2-E42E-40A1-B493-0104FC8423AE}"/>
              </a:ext>
            </a:extLst>
          </p:cNvPr>
          <p:cNvSpPr/>
          <p:nvPr/>
        </p:nvSpPr>
        <p:spPr bwMode="auto">
          <a:xfrm>
            <a:off x="2782529" y="1654602"/>
            <a:ext cx="1273070" cy="764133"/>
          </a:xfrm>
          <a:custGeom>
            <a:avLst/>
            <a:gdLst>
              <a:gd name="connsiteX0" fmla="*/ 943897 w 1273070"/>
              <a:gd name="connsiteY0" fmla="*/ 764133 h 764133"/>
              <a:gd name="connsiteX1" fmla="*/ 1219200 w 1273070"/>
              <a:gd name="connsiteY1" fmla="*/ 26714 h 764133"/>
              <a:gd name="connsiteX2" fmla="*/ 0 w 1273070"/>
              <a:gd name="connsiteY2" fmla="*/ 233192 h 76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070" h="764133">
                <a:moveTo>
                  <a:pt x="943897" y="764133"/>
                </a:moveTo>
                <a:cubicBezTo>
                  <a:pt x="1160206" y="439668"/>
                  <a:pt x="1376516" y="115204"/>
                  <a:pt x="1219200" y="26714"/>
                </a:cubicBezTo>
                <a:cubicBezTo>
                  <a:pt x="1061884" y="-61776"/>
                  <a:pt x="530942" y="85708"/>
                  <a:pt x="0" y="233192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82A68-A370-4446-92F0-6E3F0483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33153"/>
            <a:ext cx="4095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695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EC3901E8-9ED0-404E-8473-6E9DD773E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>
                <a:sym typeface="Wingdings 3" panose="05040102010807070707" pitchFamily="18" charset="2"/>
              </a:rPr>
              <a:t> 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교환 후 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53C50-17AA-43FC-ACC1-DE24B32A0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F94B1DC-F4C0-4B39-A102-EDA518DEEA63}" type="slidenum">
              <a:rPr lang="en-US" altLang="ko-KR" sz="1200">
                <a:latin typeface="Tahoma" panose="020B0604030504040204" pitchFamily="34" charset="0"/>
              </a:rPr>
              <a:pPr/>
              <a:t>64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3634A-3C4E-49BB-AAFC-DAAA4EA7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9" y="1700806"/>
            <a:ext cx="4057650" cy="2847975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F3E7139-AE3C-4A6A-BDB8-0BA1661D7D47}"/>
              </a:ext>
            </a:extLst>
          </p:cNvPr>
          <p:cNvSpPr/>
          <p:nvPr/>
        </p:nvSpPr>
        <p:spPr bwMode="auto">
          <a:xfrm>
            <a:off x="1241778" y="1626553"/>
            <a:ext cx="950816" cy="743021"/>
          </a:xfrm>
          <a:custGeom>
            <a:avLst/>
            <a:gdLst>
              <a:gd name="connsiteX0" fmla="*/ 213396 w 950816"/>
              <a:gd name="connsiteY0" fmla="*/ 743021 h 743021"/>
              <a:gd name="connsiteX1" fmla="*/ 46248 w 950816"/>
              <a:gd name="connsiteY1" fmla="*/ 25266 h 743021"/>
              <a:gd name="connsiteX2" fmla="*/ 950816 w 950816"/>
              <a:gd name="connsiteY2" fmla="*/ 231744 h 74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816" h="743021">
                <a:moveTo>
                  <a:pt x="213396" y="743021"/>
                </a:moveTo>
                <a:cubicBezTo>
                  <a:pt x="68370" y="426750"/>
                  <a:pt x="-76655" y="110479"/>
                  <a:pt x="46248" y="25266"/>
                </a:cubicBezTo>
                <a:cubicBezTo>
                  <a:pt x="169151" y="-59947"/>
                  <a:pt x="559983" y="85898"/>
                  <a:pt x="950816" y="231744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6A7394-B959-4CC4-997A-D63724E9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83" y="1721374"/>
            <a:ext cx="39243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AE9676CB-DAD9-4980-835A-B83219EE5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61FF838F-1881-43EF-A55C-F95E9E473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</a:pPr>
            <a:r>
              <a:rPr lang="ko-KR" altLang="en-US" sz="2400" dirty="0" err="1"/>
              <a:t>힙</a:t>
            </a:r>
            <a:r>
              <a:rPr lang="ko-KR" altLang="en-US" sz="2400" dirty="0"/>
              <a:t> 만드는 데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  <a:r>
              <a:rPr lang="en-US" altLang="ko-KR" sz="2400" dirty="0"/>
              <a:t> </a:t>
            </a:r>
            <a:r>
              <a:rPr lang="ko-KR" altLang="en-US" sz="2400" dirty="0"/>
              <a:t>시간</a:t>
            </a:r>
            <a:endParaRPr lang="en-US" altLang="ko-KR" sz="2400" dirty="0"/>
          </a:p>
          <a:p>
            <a:pPr latinLnBrk="1"/>
            <a:r>
              <a:rPr lang="en-US" altLang="ko-KR" sz="2400" dirty="0"/>
              <a:t>for-</a:t>
            </a:r>
            <a:r>
              <a:rPr lang="ko-KR" altLang="en-US" sz="2400" dirty="0"/>
              <a:t>루프는 </a:t>
            </a:r>
            <a:r>
              <a:rPr lang="en-US" altLang="ko-KR" sz="2400" dirty="0"/>
              <a:t>(n-1)</a:t>
            </a:r>
            <a:r>
              <a:rPr lang="ko-KR" altLang="en-US" sz="2400" dirty="0"/>
              <a:t>번 수행</a:t>
            </a:r>
            <a:endParaRPr lang="en-US" altLang="ko-KR" sz="2400" dirty="0"/>
          </a:p>
          <a:p>
            <a:pPr lvl="1" latinLnBrk="1">
              <a:spcAft>
                <a:spcPts val="1800"/>
              </a:spcAft>
            </a:pPr>
            <a:r>
              <a:rPr lang="ko-KR" altLang="en-US" sz="2000" dirty="0"/>
              <a:t>루프 내부는 </a:t>
            </a:r>
            <a:r>
              <a:rPr lang="en-US" altLang="ko-KR" sz="2000" dirty="0"/>
              <a:t> O(1) </a:t>
            </a:r>
            <a:r>
              <a:rPr lang="ko-KR" altLang="en-US" sz="2000" dirty="0"/>
              <a:t>시간</a:t>
            </a:r>
            <a:endParaRPr lang="en-US" altLang="ko-KR" sz="2000" dirty="0"/>
          </a:p>
          <a:p>
            <a:pPr latinLnBrk="1">
              <a:spcAft>
                <a:spcPts val="1800"/>
              </a:spcAft>
            </a:pPr>
            <a:r>
              <a:rPr lang="en-US" altLang="ko-KR" sz="2400" dirty="0" err="1"/>
              <a:t>DownHeap</a:t>
            </a:r>
            <a:r>
              <a:rPr lang="ko-KR" altLang="en-US" sz="2400" dirty="0"/>
              <a:t>은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logn</a:t>
            </a:r>
            <a:r>
              <a:rPr lang="en-US" altLang="ko-KR" sz="2400" dirty="0"/>
              <a:t>) </a:t>
            </a:r>
            <a:r>
              <a:rPr lang="ko-KR" altLang="en-US" sz="2400" dirty="0"/>
              <a:t>시간</a:t>
            </a:r>
            <a:endParaRPr lang="en-US" altLang="ko-KR" sz="2400" dirty="0"/>
          </a:p>
          <a:p>
            <a:pPr latinLnBrk="1">
              <a:spcAft>
                <a:spcPts val="1800"/>
              </a:spcAft>
            </a:pPr>
            <a:r>
              <a:rPr lang="en-US" altLang="ko-KR" sz="2400" dirty="0"/>
              <a:t>O(n) + (n-1)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sz="2400" dirty="0"/>
              <a:t> O(</a:t>
            </a:r>
            <a:r>
              <a:rPr lang="en-US" altLang="ko-KR" sz="2400" dirty="0" err="1"/>
              <a:t>logn</a:t>
            </a:r>
            <a:r>
              <a:rPr lang="en-US" altLang="ko-KR" sz="2400" dirty="0"/>
              <a:t>) =</a:t>
            </a:r>
            <a:r>
              <a:rPr lang="ko-KR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EB343-AA9A-4AE5-8CA8-A1A6D009B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869C186-0821-4651-BE2E-450893684969}" type="slidenum">
              <a:rPr lang="en-US" altLang="ko-KR" sz="1200">
                <a:latin typeface="Tahoma" panose="020B0604030504040204" pitchFamily="34" charset="0"/>
              </a:rPr>
              <a:pPr/>
              <a:t>65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AE9676CB-DAD9-4980-835A-B83219EE5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정렬의 특성</a:t>
            </a:r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61FF838F-1881-43EF-A55C-F95E9E473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</a:pPr>
            <a:r>
              <a:rPr lang="ko-KR" altLang="en-US" sz="2400" dirty="0"/>
              <a:t>큰 입력에 대해 </a:t>
            </a:r>
            <a:r>
              <a:rPr lang="en-US" altLang="ko-KR" sz="2400" dirty="0" err="1"/>
              <a:t>DownHeap</a:t>
            </a:r>
            <a:r>
              <a:rPr lang="en-US" altLang="ko-KR" sz="2400" dirty="0"/>
              <a:t>()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수행할 때 자식을 찾아야 하므로 너무 많은 캐시 미스로 인해 페이지 부재</a:t>
            </a:r>
            <a:r>
              <a:rPr lang="en-US" altLang="ko-KR" sz="2400" dirty="0"/>
              <a:t>(page fault)</a:t>
            </a:r>
            <a:r>
              <a:rPr lang="ko-KR" altLang="en-US" sz="2400" dirty="0"/>
              <a:t>를 야기시킴</a:t>
            </a:r>
            <a:endParaRPr lang="en-US" altLang="ko-KR" sz="2000" dirty="0"/>
          </a:p>
          <a:p>
            <a:pPr latinLnBrk="1">
              <a:spcAft>
                <a:spcPts val="1800"/>
              </a:spcAft>
            </a:pPr>
            <a:r>
              <a:rPr lang="ko-KR" altLang="en-US" sz="2400" dirty="0"/>
              <a:t>최선</a:t>
            </a:r>
            <a:r>
              <a:rPr lang="en-US" altLang="ko-KR" sz="2400" dirty="0"/>
              <a:t>. </a:t>
            </a:r>
            <a:r>
              <a:rPr lang="ko-KR" altLang="en-US" sz="2400" dirty="0"/>
              <a:t>최악</a:t>
            </a:r>
            <a:r>
              <a:rPr lang="en-US" altLang="ko-KR" sz="2400" dirty="0"/>
              <a:t>, </a:t>
            </a:r>
            <a:r>
              <a:rPr lang="ko-KR" altLang="en-US" sz="2400" dirty="0"/>
              <a:t>평균 시간 복잡도가 동일</a:t>
            </a:r>
            <a:r>
              <a:rPr lang="ko-KR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sz="24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EB343-AA9A-4AE5-8CA8-A1A6D009B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869C186-0821-4651-BE2E-450893684969}" type="slidenum">
              <a:rPr lang="en-US" altLang="ko-KR" sz="1200">
                <a:latin typeface="Tahoma" panose="020B0604030504040204" pitchFamily="34" charset="0"/>
              </a:rPr>
              <a:pPr/>
              <a:t>66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90006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11760" y="355941"/>
            <a:ext cx="4705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 </a:t>
            </a:r>
            <a:r>
              <a:rPr lang="ko-KR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</a:t>
            </a:r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성능 비교</a:t>
            </a:r>
            <a:endParaRPr lang="ko-KR" altLang="en-US" sz="28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8145" y="6220679"/>
            <a:ext cx="57900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Tim Sort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대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상세한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설명은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부록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99B38-FC46-4187-B065-23A61C4EFF16}"/>
              </a:ext>
            </a:extLst>
          </p:cNvPr>
          <p:cNvSpPr txBox="1"/>
          <p:nvPr/>
        </p:nvSpPr>
        <p:spPr>
          <a:xfrm>
            <a:off x="7355839" y="232830"/>
            <a:ext cx="4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E70DBB-7A74-4368-8549-1F385E77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64" y="1139611"/>
            <a:ext cx="8460432" cy="50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1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5" descr="O(n squared) S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2804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TextBox 1"/>
          <p:cNvSpPr txBox="1">
            <a:spLocks noChangeArrowheads="1"/>
          </p:cNvSpPr>
          <p:nvPr/>
        </p:nvSpPr>
        <p:spPr bwMode="auto">
          <a:xfrm>
            <a:off x="7525445" y="1594261"/>
            <a:ext cx="935038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cs typeface="Tahoma" panose="020B0604030504040204" pitchFamily="34" charset="0"/>
              </a:rPr>
              <a:t>Bubble</a:t>
            </a:r>
          </a:p>
        </p:txBody>
      </p:sp>
      <p:sp>
        <p:nvSpPr>
          <p:cNvPr id="222213" name="TextBox 4"/>
          <p:cNvSpPr txBox="1">
            <a:spLocks noChangeArrowheads="1"/>
          </p:cNvSpPr>
          <p:nvPr/>
        </p:nvSpPr>
        <p:spPr bwMode="auto">
          <a:xfrm>
            <a:off x="7741345" y="2881723"/>
            <a:ext cx="1223963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CC"/>
                </a:solidFill>
                <a:cs typeface="Tahoma" panose="020B0604030504040204" pitchFamily="34" charset="0"/>
              </a:rPr>
              <a:t>Selection</a:t>
            </a:r>
          </a:p>
        </p:txBody>
      </p:sp>
      <p:sp>
        <p:nvSpPr>
          <p:cNvPr id="222214" name="TextBox 5"/>
          <p:cNvSpPr txBox="1">
            <a:spLocks noChangeArrowheads="1"/>
          </p:cNvSpPr>
          <p:nvPr/>
        </p:nvSpPr>
        <p:spPr bwMode="auto">
          <a:xfrm>
            <a:off x="7741345" y="3775486"/>
            <a:ext cx="122396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cs typeface="Tahoma" panose="020B0604030504040204" pitchFamily="34" charset="0"/>
              </a:rPr>
              <a:t>Insertion</a:t>
            </a:r>
          </a:p>
        </p:txBody>
      </p:sp>
      <p:sp>
        <p:nvSpPr>
          <p:cNvPr id="222215" name="TextBox 6"/>
          <p:cNvSpPr txBox="1">
            <a:spLocks noChangeArrowheads="1"/>
          </p:cNvSpPr>
          <p:nvPr/>
        </p:nvSpPr>
        <p:spPr bwMode="auto">
          <a:xfrm>
            <a:off x="7992170" y="4762911"/>
            <a:ext cx="828675" cy="3683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cs typeface="Tahoma" panose="020B0604030504040204" pitchFamily="34" charset="0"/>
              </a:rPr>
              <a:t>Shell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5" name="Picture 5" descr="O(n log n) S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2156"/>
            <a:ext cx="8351837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6" name="TextBox 3"/>
          <p:cNvSpPr txBox="1">
            <a:spLocks noChangeArrowheads="1"/>
          </p:cNvSpPr>
          <p:nvPr/>
        </p:nvSpPr>
        <p:spPr bwMode="auto">
          <a:xfrm>
            <a:off x="7812088" y="1475506"/>
            <a:ext cx="93662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cs typeface="Tahoma" panose="020B0604030504040204" pitchFamily="34" charset="0"/>
              </a:rPr>
              <a:t>Heap</a:t>
            </a:r>
          </a:p>
        </p:txBody>
      </p:sp>
      <p:sp>
        <p:nvSpPr>
          <p:cNvPr id="223237" name="TextBox 4"/>
          <p:cNvSpPr txBox="1">
            <a:spLocks noChangeArrowheads="1"/>
          </p:cNvSpPr>
          <p:nvPr/>
        </p:nvSpPr>
        <p:spPr bwMode="auto">
          <a:xfrm>
            <a:off x="8064500" y="2134319"/>
            <a:ext cx="10795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cs typeface="Tahoma" panose="020B0604030504040204" pitchFamily="34" charset="0"/>
              </a:rPr>
              <a:t>Merge</a:t>
            </a:r>
          </a:p>
        </p:txBody>
      </p:sp>
      <p:sp>
        <p:nvSpPr>
          <p:cNvPr id="223238" name="TextBox 5"/>
          <p:cNvSpPr txBox="1">
            <a:spLocks noChangeArrowheads="1"/>
          </p:cNvSpPr>
          <p:nvPr/>
        </p:nvSpPr>
        <p:spPr bwMode="auto">
          <a:xfrm>
            <a:off x="8064500" y="3501156"/>
            <a:ext cx="1008063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CC"/>
                </a:solidFill>
                <a:cs typeface="Tahoma" panose="020B0604030504040204" pitchFamily="34" charset="0"/>
              </a:rPr>
              <a:t>Quick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14E87CA5-8FA7-42E4-BFD8-EF33FE50F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 패스</a:t>
            </a:r>
            <a:endParaRPr lang="en-US" altLang="ko-KR" dirty="0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FEFFCF9E-A43D-4320-BD35-D47A5052D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이웃하는 원소 간의 비교를 통해 </a:t>
            </a:r>
            <a:r>
              <a:rPr lang="en-US" altLang="ko-KR" sz="2400" dirty="0"/>
              <a:t>40-50</a:t>
            </a:r>
            <a:r>
              <a:rPr lang="ko-KR" altLang="en-US" sz="2400" dirty="0"/>
              <a:t>은 그대로 그 자리에 있고</a:t>
            </a:r>
            <a:r>
              <a:rPr lang="en-US" altLang="ko-KR" sz="2400" dirty="0"/>
              <a:t>, 50</a:t>
            </a:r>
            <a:r>
              <a:rPr lang="ko-KR" altLang="en-US" sz="2400" dirty="0"/>
              <a:t>과 </a:t>
            </a:r>
            <a:r>
              <a:rPr lang="en-US" altLang="ko-KR" sz="2400" dirty="0"/>
              <a:t>10</a:t>
            </a:r>
            <a:r>
              <a:rPr lang="ko-KR" altLang="en-US" sz="2400" dirty="0"/>
              <a:t>이 서로의 자리를 바꿈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두 번째로 큰 수인 </a:t>
            </a:r>
            <a:r>
              <a:rPr lang="en-US" altLang="ko-KR" sz="2400" dirty="0"/>
              <a:t>50</a:t>
            </a:r>
            <a:r>
              <a:rPr lang="ko-KR" altLang="en-US" sz="2400" dirty="0"/>
              <a:t>이 가장 큰 수인 </a:t>
            </a:r>
            <a:r>
              <a:rPr lang="en-US" altLang="ko-KR" sz="2400" dirty="0"/>
              <a:t>90</a:t>
            </a:r>
            <a:r>
              <a:rPr lang="ko-KR" altLang="en-US" sz="2400" dirty="0"/>
              <a:t>의 위에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68736-D293-4CBE-A271-01798B318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B56048C-71C6-4138-86EF-3B2E711B2847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72017-13CE-438D-B13D-8F03D97E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52212"/>
            <a:ext cx="4743450" cy="2352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A3A652-6FEE-491D-9110-408828736BB8}"/>
              </a:ext>
            </a:extLst>
          </p:cNvPr>
          <p:cNvSpPr/>
          <p:nvPr/>
        </p:nvSpPr>
        <p:spPr bwMode="auto">
          <a:xfrm>
            <a:off x="5868144" y="4228549"/>
            <a:ext cx="648072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75477C54-69E3-4BE3-8CD6-F1372B439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6.6 </a:t>
            </a:r>
            <a:r>
              <a:rPr lang="ko-KR" altLang="en-US" dirty="0"/>
              <a:t>정렬 문제의 하한</a:t>
            </a:r>
          </a:p>
        </p:txBody>
      </p:sp>
      <p:sp>
        <p:nvSpPr>
          <p:cNvPr id="72707" name="내용 개체 틀 2">
            <a:extLst>
              <a:ext uri="{FF2B5EF4-FFF2-40B4-BE49-F238E27FC236}">
                <a16:creationId xmlns:a16="http://schemas.microsoft.com/office/drawing/2014/main" id="{C6C8DE77-1366-4D0F-83C2-42503847F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비교 정렬</a:t>
            </a:r>
            <a:r>
              <a:rPr lang="ko-KR" altLang="en-US" dirty="0"/>
              <a:t> </a:t>
            </a:r>
            <a:r>
              <a:rPr lang="en-US" altLang="ko-KR" dirty="0"/>
              <a:t>(Comparison Sort)</a:t>
            </a:r>
          </a:p>
          <a:p>
            <a:pPr lvl="1"/>
            <a:r>
              <a:rPr lang="ko-KR" altLang="en-US" dirty="0"/>
              <a:t>버블 정렬</a:t>
            </a:r>
            <a:r>
              <a:rPr lang="en-US" altLang="ko-KR" dirty="0"/>
              <a:t>, </a:t>
            </a:r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/>
              <a:t>삽입 정렬</a:t>
            </a:r>
            <a:r>
              <a:rPr lang="en-US" altLang="ko-KR" dirty="0"/>
              <a:t>, </a:t>
            </a:r>
            <a:r>
              <a:rPr lang="ko-KR" altLang="en-US" dirty="0"/>
              <a:t>쉘 정렬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/>
              <a:t>합병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정렬의 공통점은 비교가 부분적이 아닌 숫자 대 숫자로 이루어진다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기수 정렬</a:t>
            </a:r>
            <a:r>
              <a:rPr lang="en-US" altLang="ko-KR" dirty="0"/>
              <a:t>(Radix sort)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비교 정렬이 아님</a:t>
            </a:r>
            <a:endParaRPr lang="en-US" altLang="ko-KR" dirty="0"/>
          </a:p>
          <a:p>
            <a:pPr lvl="2"/>
            <a:r>
              <a:rPr lang="ko-KR" altLang="en-US" sz="2400" dirty="0"/>
              <a:t>숫자들을 한 </a:t>
            </a:r>
            <a:r>
              <a:rPr lang="ko-KR" altLang="en-US" sz="2400" dirty="0" err="1"/>
              <a:t>자리씩</a:t>
            </a:r>
            <a:r>
              <a:rPr lang="ko-KR" altLang="en-US" sz="2400" dirty="0"/>
              <a:t> 부분적으로 비교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A7C9-7407-4AFD-9D0F-5A12D261B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348A139-3821-4198-8EB1-C50FB7CBB0E6}" type="slidenum">
              <a:rPr lang="en-US" altLang="ko-KR" sz="1200">
                <a:latin typeface="Tahoma" panose="020B0604030504040204" pitchFamily="34" charset="0"/>
              </a:rPr>
              <a:pPr/>
              <a:t>70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>
            <a:extLst>
              <a:ext uri="{FF2B5EF4-FFF2-40B4-BE49-F238E27FC236}">
                <a16:creationId xmlns:a16="http://schemas.microsoft.com/office/drawing/2014/main" id="{02685639-6531-4B96-A2B3-B5432BD71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 문제의 하한</a:t>
            </a:r>
          </a:p>
        </p:txBody>
      </p:sp>
      <p:sp>
        <p:nvSpPr>
          <p:cNvPr id="73731" name="내용 개체 틀 2">
            <a:extLst>
              <a:ext uri="{FF2B5EF4-FFF2-40B4-BE49-F238E27FC236}">
                <a16:creationId xmlns:a16="http://schemas.microsoft.com/office/drawing/2014/main" id="{A6236F66-E04A-42DA-BA14-882F4439F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어떤 주어진 </a:t>
            </a:r>
            <a:r>
              <a:rPr lang="ko-KR" altLang="en-US" dirty="0">
                <a:solidFill>
                  <a:srgbClr val="00B0F0"/>
                </a:solidFill>
              </a:rPr>
              <a:t>문제에 대해</a:t>
            </a:r>
            <a:r>
              <a:rPr lang="ko-KR" altLang="en-US" dirty="0"/>
              <a:t> 시간 복잡도의 하한 </a:t>
            </a:r>
            <a:r>
              <a:rPr lang="en-US" altLang="ko-KR" dirty="0"/>
              <a:t>(lower bound)</a:t>
            </a:r>
            <a:r>
              <a:rPr lang="ko-KR" altLang="en-US" dirty="0"/>
              <a:t>이라 함은 어떠한 알고리즘도 문제의 하한보다 빠르게 해를 구할 수 없음을 의미</a:t>
            </a:r>
            <a:endParaRPr lang="en-US" altLang="ko-KR" dirty="0"/>
          </a:p>
          <a:p>
            <a:pPr lvl="1"/>
            <a:r>
              <a:rPr lang="ko-KR" altLang="en-US" sz="2400" dirty="0"/>
              <a:t>문제의 하한은 어떤 특정 알고리즘에 대한 시간 복잡도의 하한을 뜻하는 것이 아님</a:t>
            </a:r>
            <a:endParaRPr lang="en-US" altLang="ko-KR" sz="2400" dirty="0"/>
          </a:p>
          <a:p>
            <a:pPr lvl="1"/>
            <a:r>
              <a:rPr lang="ko-KR" altLang="en-US" sz="2400" dirty="0"/>
              <a:t>문제가 지닌 고유한 특성 때문에 어떠한 알고리즘일지라도 해를 찾으려면 적어도 하한의 시간 복잡도만큼 시간이 걸린다는 뜻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EEA62-395B-401E-8AD3-15BFF47CC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4C3FF0E-9199-424F-A3EE-D79BC3F069BD}" type="slidenum">
              <a:rPr lang="en-US" altLang="ko-KR" sz="1200">
                <a:latin typeface="Tahoma" panose="020B0604030504040204" pitchFamily="34" charset="0"/>
              </a:rPr>
              <a:pPr/>
              <a:t>71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>
            <a:extLst>
              <a:ext uri="{FF2B5EF4-FFF2-40B4-BE49-F238E27FC236}">
                <a16:creationId xmlns:a16="http://schemas.microsoft.com/office/drawing/2014/main" id="{0EF69D80-C91C-4796-A3E3-58861EA4C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최댓값 찾는 문제의 하한</a:t>
            </a:r>
          </a:p>
        </p:txBody>
      </p:sp>
      <p:sp>
        <p:nvSpPr>
          <p:cNvPr id="74755" name="내용 개체 틀 2">
            <a:extLst>
              <a:ext uri="{FF2B5EF4-FFF2-40B4-BE49-F238E27FC236}">
                <a16:creationId xmlns:a16="http://schemas.microsoft.com/office/drawing/2014/main" id="{CDFF6C21-48FE-4049-A6C9-97109FB10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최댓값을 찾기 위해 숫자들을 적어도 몇 번 비교해야 하는가</a:t>
            </a:r>
            <a:r>
              <a:rPr lang="en-US" altLang="ko-KR" sz="2400" dirty="0"/>
              <a:t>?</a:t>
            </a:r>
            <a:endParaRPr lang="en-US" altLang="ko-KR" sz="2000" dirty="0"/>
          </a:p>
          <a:p>
            <a:r>
              <a:rPr lang="ko-KR" altLang="en-US" sz="2400" dirty="0"/>
              <a:t>어떤 방식으로 탐색하든지 적어도 </a:t>
            </a:r>
            <a:r>
              <a:rPr lang="en-US" altLang="ko-KR" sz="2400" dirty="0"/>
              <a:t>(n-1)</a:t>
            </a:r>
            <a:r>
              <a:rPr lang="ko-KR" altLang="en-US" sz="2400" dirty="0"/>
              <a:t>번의 비교가 필요</a:t>
            </a:r>
            <a:endParaRPr lang="en-US" altLang="ko-KR" sz="2400" dirty="0"/>
          </a:p>
          <a:p>
            <a:pPr lvl="1"/>
            <a:r>
              <a:rPr lang="ko-KR" altLang="en-US" dirty="0"/>
              <a:t>왜냐하면 어떤 방식이라도 각 숫자를 적어도 한 번 비교해야 </a:t>
            </a:r>
            <a:endParaRPr lang="en-US" altLang="ko-KR" dirty="0"/>
          </a:p>
          <a:p>
            <a:pPr lvl="1"/>
            <a:r>
              <a:rPr lang="en-US" altLang="ko-KR" dirty="0"/>
              <a:t>(n-1)</a:t>
            </a:r>
            <a:r>
              <a:rPr lang="ko-KR" altLang="en-US" dirty="0"/>
              <a:t>보다 작은 비교 횟수가 의미하는 것은 </a:t>
            </a:r>
            <a:r>
              <a:rPr lang="en-US" altLang="ko-KR" dirty="0"/>
              <a:t>n</a:t>
            </a:r>
            <a:r>
              <a:rPr lang="ko-KR" altLang="en-US" dirty="0"/>
              <a:t>개의 숫자 중에서 적어도 </a:t>
            </a:r>
            <a:r>
              <a:rPr lang="en-US" altLang="ko-KR" dirty="0"/>
              <a:t>1</a:t>
            </a:r>
            <a:r>
              <a:rPr lang="ko-KR" altLang="en-US" dirty="0"/>
              <a:t>개의 숫자는 비교되지 않았다는 것</a:t>
            </a:r>
            <a:endParaRPr lang="en-US" altLang="ko-KR" dirty="0"/>
          </a:p>
          <a:p>
            <a:pPr lvl="1"/>
            <a:r>
              <a:rPr lang="ko-KR" altLang="en-US" dirty="0"/>
              <a:t>비교 안 된 숫자가 가장 큰 수일 수도 있기 때문에</a:t>
            </a:r>
            <a:r>
              <a:rPr lang="en-US" altLang="ko-KR" dirty="0"/>
              <a:t>, (n-1)</a:t>
            </a:r>
            <a:r>
              <a:rPr lang="ko-KR" altLang="en-US" dirty="0"/>
              <a:t>보다 적은 비교 횟수로는 최댓값을 항상 찾을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23ABF-471A-44B7-91C0-2AB23FF3A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4DB9DF1-D6D0-41F1-8DA6-BA4F911A00E2}" type="slidenum">
              <a:rPr lang="en-US" altLang="ko-KR" sz="1200">
                <a:latin typeface="Tahoma" panose="020B0604030504040204" pitchFamily="34" charset="0"/>
              </a:rPr>
              <a:pPr/>
              <a:t>72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>
            <a:extLst>
              <a:ext uri="{FF2B5EF4-FFF2-40B4-BE49-F238E27FC236}">
                <a16:creationId xmlns:a16="http://schemas.microsoft.com/office/drawing/2014/main" id="{3EE1F7D2-B51F-4016-82BA-B3EC7763D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 문제의 하한</a:t>
            </a:r>
          </a:p>
        </p:txBody>
      </p:sp>
      <p:sp>
        <p:nvSpPr>
          <p:cNvPr id="75779" name="내용 개체 틀 2">
            <a:extLst>
              <a:ext uri="{FF2B5EF4-FFF2-40B4-BE49-F238E27FC236}">
                <a16:creationId xmlns:a16="http://schemas.microsoft.com/office/drawing/2014/main" id="{DBF098AF-B1C1-42B7-A9B4-96A9801CF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622" y="1127125"/>
            <a:ext cx="7772400" cy="54705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개의 서로 다른 숫자 </a:t>
            </a:r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ko-KR" altLang="en-US" sz="2400" dirty="0"/>
              <a:t>에 대해서</a:t>
            </a:r>
            <a:r>
              <a:rPr lang="en-US" altLang="ko-KR" sz="2400" dirty="0"/>
              <a:t>, </a:t>
            </a:r>
            <a:r>
              <a:rPr lang="ko-KR" altLang="en-US" sz="2400" dirty="0"/>
              <a:t>정렬에 필요한 모든 경우의 숫자 대 숫자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817DA-7D43-4FE0-90FB-BA23460DD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AAD9185-A91C-4ED0-B201-B6E673814405}" type="slidenum">
              <a:rPr lang="en-US" altLang="ko-KR" sz="1200">
                <a:latin typeface="Tahoma" panose="020B0604030504040204" pitchFamily="34" charset="0"/>
              </a:rPr>
              <a:pPr/>
              <a:t>73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75782" name="TextBox 1">
            <a:extLst>
              <a:ext uri="{FF2B5EF4-FFF2-40B4-BE49-F238E27FC236}">
                <a16:creationId xmlns:a16="http://schemas.microsoft.com/office/drawing/2014/main" id="{41FE8C02-9430-4957-97A8-C922FEB3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449" y="2738610"/>
            <a:ext cx="324008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내부 노드에서는 </a:t>
            </a:r>
            <a:r>
              <a:rPr lang="en-US" altLang="ko-KR" sz="22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2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숫자가 비교</a:t>
            </a:r>
            <a:endParaRPr lang="en-US" altLang="ko-KR" sz="22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비교 결과가 참이면 왼쪽으로 거짓이면 오른쪽으로 분기</a:t>
            </a:r>
            <a:endParaRPr lang="en-US" altLang="ko-KR" sz="22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이파리에는 정렬된 결과 저장</a:t>
            </a:r>
            <a:endParaRPr lang="en-US" altLang="ko-KR" sz="22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AD0554-F992-4810-9EF3-6322B6BF3D55}"/>
              </a:ext>
            </a:extLst>
          </p:cNvPr>
          <p:cNvSpPr/>
          <p:nvPr/>
        </p:nvSpPr>
        <p:spPr>
          <a:xfrm>
            <a:off x="1547664" y="5732727"/>
            <a:ext cx="3223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결정 트리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(Decision Tree)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C6C02E-02A4-4F12-8077-795BE622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14" y="2286839"/>
            <a:ext cx="5105003" cy="327827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F87723C8-E035-4877-8B91-3307661A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트리의 특징</a:t>
            </a:r>
            <a:endParaRPr lang="en-US" altLang="ko-KR" dirty="0"/>
          </a:p>
        </p:txBody>
      </p:sp>
      <p:sp>
        <p:nvSpPr>
          <p:cNvPr id="76803" name="내용 개체 틀 2">
            <a:extLst>
              <a:ext uri="{FF2B5EF4-FFF2-40B4-BE49-F238E27FC236}">
                <a16:creationId xmlns:a16="http://schemas.microsoft.com/office/drawing/2014/main" id="{157BAE11-1019-458C-9761-84069D622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96752"/>
            <a:ext cx="7772400" cy="539931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이파리의 수는 </a:t>
            </a:r>
            <a:r>
              <a:rPr lang="en-US" altLang="ko-KR" sz="2400" dirty="0"/>
              <a:t>3! = 6</a:t>
            </a:r>
          </a:p>
          <a:p>
            <a:pPr>
              <a:spcAft>
                <a:spcPts val="1800"/>
              </a:spcAft>
            </a:pPr>
            <a:r>
              <a:rPr lang="ko-KR" altLang="en-US" sz="2400" dirty="0"/>
              <a:t>결정 트리는 이진 트리 </a:t>
            </a:r>
            <a:r>
              <a:rPr lang="en-US" altLang="ko-KR" sz="2400" dirty="0"/>
              <a:t>(binary tree)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결정 트리에는 정렬을 하는데 불필요한 내부 노드가 없다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dirty="0"/>
              <a:t>중복 비교를 하는 노드들이 있으나</a:t>
            </a:r>
            <a:r>
              <a:rPr lang="en-US" altLang="ko-KR" dirty="0"/>
              <a:t>, </a:t>
            </a:r>
            <a:r>
              <a:rPr lang="ko-KR" altLang="en-US" dirty="0"/>
              <a:t>이들은 루트로부터 각 이파리 노드의 정렬된 결과를 얻기 위해서 반드시 필요한 노드들이다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D47AB-7CB3-40F2-B3C7-3B49125FA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874E261-8301-4E26-9412-554E855F89CE}" type="slidenum">
              <a:rPr lang="en-US" altLang="ko-KR" sz="1200">
                <a:latin typeface="Tahoma" panose="020B0604030504040204" pitchFamily="34" charset="0"/>
              </a:rPr>
              <a:pPr/>
              <a:t>74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>
            <a:extLst>
              <a:ext uri="{FF2B5EF4-FFF2-40B4-BE49-F238E27FC236}">
                <a16:creationId xmlns:a16="http://schemas.microsoft.com/office/drawing/2014/main" id="{BC67AF40-1C42-4481-A661-171BF666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문제의 하한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0598C-0E42-4681-982C-4C9CDC49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어느 경우에도 서로 다른 </a:t>
            </a:r>
            <a:r>
              <a:rPr lang="en-US" altLang="ko-KR" dirty="0"/>
              <a:t>3</a:t>
            </a:r>
            <a:r>
              <a:rPr lang="ko-KR" altLang="en-US" dirty="0"/>
              <a:t>개의 숫자가 정렬되기 위해서는 </a:t>
            </a:r>
            <a:r>
              <a:rPr lang="ko-KR" altLang="en-US" dirty="0">
                <a:solidFill>
                  <a:srgbClr val="00B0F0"/>
                </a:solidFill>
              </a:rPr>
              <a:t>적어도 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ko-KR" altLang="en-US" dirty="0">
                <a:solidFill>
                  <a:srgbClr val="00B0F0"/>
                </a:solidFill>
              </a:rPr>
              <a:t>번의 비교가 필요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sz="2400" dirty="0"/>
              <a:t>3</a:t>
            </a:r>
            <a:r>
              <a:rPr lang="ko-KR" altLang="en-US" sz="2400" dirty="0"/>
              <a:t>번의 횟수는 앞의 결정 트리의 높이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4F413-2FC5-4FCC-8A7C-FEA3ED127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7533A57-F0CD-4DDE-860A-31CB10E9AEB8}" type="slidenum">
              <a:rPr lang="en-US" altLang="ko-KR" sz="1200">
                <a:latin typeface="Tahoma" panose="020B0604030504040204" pitchFamily="34" charset="0"/>
              </a:rPr>
              <a:pPr/>
              <a:t>75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436171-FC91-40FA-9648-481A6126D0D0}"/>
              </a:ext>
            </a:extLst>
          </p:cNvPr>
          <p:cNvCxnSpPr/>
          <p:nvPr/>
        </p:nvCxnSpPr>
        <p:spPr bwMode="auto">
          <a:xfrm>
            <a:off x="7524328" y="2924944"/>
            <a:ext cx="0" cy="1944216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E52246-4081-4BAC-85E7-1B275A789FB1}"/>
              </a:ext>
            </a:extLst>
          </p:cNvPr>
          <p:cNvCxnSpPr/>
          <p:nvPr/>
        </p:nvCxnSpPr>
        <p:spPr bwMode="auto">
          <a:xfrm>
            <a:off x="7236296" y="2918072"/>
            <a:ext cx="576064" cy="0"/>
          </a:xfrm>
          <a:prstGeom prst="line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46C053-08B2-4D27-B665-F1405BA576D0}"/>
              </a:ext>
            </a:extLst>
          </p:cNvPr>
          <p:cNvCxnSpPr/>
          <p:nvPr/>
        </p:nvCxnSpPr>
        <p:spPr bwMode="auto">
          <a:xfrm>
            <a:off x="7236296" y="4869160"/>
            <a:ext cx="576064" cy="0"/>
          </a:xfrm>
          <a:prstGeom prst="line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FE05C3-AF11-4D06-8C1D-4BE6746E5C38}"/>
              </a:ext>
            </a:extLst>
          </p:cNvPr>
          <p:cNvSpPr txBox="1"/>
          <p:nvPr/>
        </p:nvSpPr>
        <p:spPr>
          <a:xfrm>
            <a:off x="7626108" y="3689303"/>
            <a:ext cx="933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높이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AF830D-DF97-41EE-9127-C13D655E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4" y="2852936"/>
            <a:ext cx="4817622" cy="3093726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368F07-7DB2-4EB0-B920-56BB3AEE9295}"/>
              </a:ext>
            </a:extLst>
          </p:cNvPr>
          <p:cNvSpPr/>
          <p:nvPr/>
        </p:nvSpPr>
        <p:spPr bwMode="auto">
          <a:xfrm>
            <a:off x="539552" y="1125538"/>
            <a:ext cx="8064896" cy="863302"/>
          </a:xfrm>
          <a:prstGeom prst="rect">
            <a:avLst/>
          </a:prstGeom>
          <a:solidFill>
            <a:srgbClr val="FFFFA7"/>
          </a:solidFill>
          <a:ln w="17526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826" name="제목 1">
            <a:extLst>
              <a:ext uri="{FF2B5EF4-FFF2-40B4-BE49-F238E27FC236}">
                <a16:creationId xmlns:a16="http://schemas.microsoft.com/office/drawing/2014/main" id="{BC67AF40-1C42-4481-A661-171BF666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 문제의 하한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0598C-0E42-4681-982C-4C9CDC49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sz="3100" dirty="0"/>
              <a:t>n</a:t>
            </a:r>
            <a:r>
              <a:rPr lang="ko-KR" altLang="en-US" sz="3100" dirty="0"/>
              <a:t>개의 서로 다른 숫자를 비교 정렬하는 결정 트리의 높이가 비교 정렬의 하한이다</a:t>
            </a:r>
            <a:r>
              <a:rPr lang="en-US" altLang="ko-KR" sz="3100" dirty="0"/>
              <a:t>.</a:t>
            </a:r>
          </a:p>
          <a:p>
            <a:pPr>
              <a:defRPr/>
            </a:pPr>
            <a:endParaRPr lang="en-US" altLang="ko-KR" sz="2800" dirty="0"/>
          </a:p>
          <a:p>
            <a:pPr>
              <a:spcAft>
                <a:spcPts val="1200"/>
              </a:spcAft>
              <a:defRPr/>
            </a:pPr>
            <a:r>
              <a:rPr lang="en-US" altLang="ko-KR" sz="2800" dirty="0"/>
              <a:t>k</a:t>
            </a:r>
            <a:r>
              <a:rPr lang="ko-KR" altLang="en-US" sz="2800" dirty="0"/>
              <a:t>개의 이파리가 있는 이진 트리의 높이는 </a:t>
            </a:r>
            <a:r>
              <a:rPr lang="en-US" altLang="ko-KR" sz="2800" dirty="0" err="1"/>
              <a:t>logk</a:t>
            </a:r>
            <a:r>
              <a:rPr lang="ko-KR" altLang="en-US" sz="2800" dirty="0"/>
              <a:t>보다 크다</a:t>
            </a:r>
            <a:r>
              <a:rPr lang="en-US" altLang="ko-KR" sz="2800" dirty="0"/>
              <a:t>.</a:t>
            </a:r>
            <a:endParaRPr lang="en-US" altLang="ko-KR" sz="2200" dirty="0"/>
          </a:p>
          <a:p>
            <a:pPr>
              <a:spcAft>
                <a:spcPts val="1200"/>
              </a:spcAft>
              <a:defRPr/>
            </a:pPr>
            <a:r>
              <a:rPr lang="ko-KR" altLang="en-US" dirty="0"/>
              <a:t>따라서 </a:t>
            </a:r>
            <a:r>
              <a:rPr lang="en-US" altLang="ko-KR" dirty="0">
                <a:solidFill>
                  <a:srgbClr val="00B0F0"/>
                </a:solidFill>
              </a:rPr>
              <a:t>n!</a:t>
            </a:r>
            <a:r>
              <a:rPr lang="ko-KR" altLang="en-US" dirty="0"/>
              <a:t>개의 이파리를 가진 결정 트리의 높이는 </a:t>
            </a:r>
            <a:r>
              <a:rPr lang="en-US" altLang="ko-KR" dirty="0">
                <a:solidFill>
                  <a:srgbClr val="00B0F0"/>
                </a:solidFill>
              </a:rPr>
              <a:t>log(n!)</a:t>
            </a:r>
            <a:r>
              <a:rPr lang="ko-KR" altLang="en-US" dirty="0"/>
              <a:t>보다 크다</a:t>
            </a:r>
            <a:r>
              <a:rPr lang="en-US" altLang="ko-KR" dirty="0"/>
              <a:t>.</a:t>
            </a:r>
            <a:endParaRPr lang="en-US" altLang="ko-KR" sz="2200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en-US" altLang="ko-KR" dirty="0"/>
              <a:t>log(n!)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F0"/>
                </a:solidFill>
              </a:rPr>
              <a:t>비교 정렬의 하한은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nlogn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pPr lvl="1" algn="l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600" dirty="0"/>
              <a:t>n! ≥ (n/2)</a:t>
            </a:r>
            <a:r>
              <a:rPr lang="en-US" altLang="ko-KR" sz="2600" baseline="30000" dirty="0"/>
              <a:t>n/2 </a:t>
            </a:r>
            <a:r>
              <a:rPr lang="ko-KR" altLang="en-US" sz="2600" dirty="0"/>
              <a:t>이므로 </a:t>
            </a:r>
            <a:r>
              <a:rPr lang="en-US" altLang="ko-KR" sz="2600" dirty="0"/>
              <a:t>log(n!) ≥ log(n/2)</a:t>
            </a:r>
            <a:r>
              <a:rPr lang="en-US" altLang="ko-KR" sz="2600" baseline="30000" dirty="0"/>
              <a:t>n/2 </a:t>
            </a:r>
            <a:r>
              <a:rPr lang="en-US" altLang="ko-KR" sz="2600" dirty="0"/>
              <a:t>= (n/2)log(n/2) = O(</a:t>
            </a:r>
            <a:r>
              <a:rPr lang="en-US" altLang="ko-KR" sz="2600" dirty="0" err="1"/>
              <a:t>nlogn</a:t>
            </a:r>
            <a:r>
              <a:rPr lang="en-US" altLang="ko-KR" sz="2600" dirty="0"/>
              <a:t>)</a:t>
            </a:r>
            <a:endParaRPr lang="en-US" altLang="ko-KR" sz="22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dirty="0"/>
              <a:t>즉</a:t>
            </a:r>
            <a:r>
              <a:rPr lang="en-US" altLang="ko-KR" dirty="0"/>
              <a:t>,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보다 빠른 시간 복잡도를 가진 비교 정렬 알고리즘은 존재하지 않는다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sz="22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dirty="0" err="1"/>
              <a:t>점근적</a:t>
            </a:r>
            <a:r>
              <a:rPr lang="ko-KR" altLang="en-US" dirty="0"/>
              <a:t> 표기 방식으로 하한 표기하면 </a:t>
            </a:r>
            <a:r>
              <a:rPr lang="en-US" altLang="ko-KR" sz="3100" b="0" dirty="0">
                <a:solidFill>
                  <a:srgbClr val="00B0F0"/>
                </a:solidFill>
                <a:latin typeface="Consolas" panose="020B0609020204030204" pitchFamily="49" charset="0"/>
              </a:rPr>
              <a:t>Ω(</a:t>
            </a:r>
            <a:r>
              <a:rPr lang="en-US" altLang="ko-KR" sz="31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sz="31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4F413-2FC5-4FCC-8A7C-FEA3ED127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7533A57-F0CD-4DDE-860A-31CB10E9AEB8}" type="slidenum">
              <a:rPr lang="en-US" altLang="ko-KR" sz="1200">
                <a:latin typeface="Tahoma" panose="020B0604030504040204" pitchFamily="34" charset="0"/>
              </a:rPr>
              <a:pPr/>
              <a:t>76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97839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>
            <a:extLst>
              <a:ext uri="{FF2B5EF4-FFF2-40B4-BE49-F238E27FC236}">
                <a16:creationId xmlns:a16="http://schemas.microsoft.com/office/drawing/2014/main" id="{8EC3FE92-2FDA-4444-9DB6-BE033D6E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6.7 </a:t>
            </a:r>
            <a:r>
              <a:rPr lang="ko-KR" altLang="en-US" dirty="0"/>
              <a:t>기수 정렬</a:t>
            </a:r>
          </a:p>
        </p:txBody>
      </p:sp>
      <p:sp>
        <p:nvSpPr>
          <p:cNvPr id="79875" name="내용 개체 틀 2">
            <a:extLst>
              <a:ext uri="{FF2B5EF4-FFF2-40B4-BE49-F238E27FC236}">
                <a16:creationId xmlns:a16="http://schemas.microsoft.com/office/drawing/2014/main" id="{EE92E2C5-70FF-41C4-8739-5F9F7D6E7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5183287"/>
          </a:xfrm>
        </p:spPr>
        <p:txBody>
          <a:bodyPr/>
          <a:lstStyle/>
          <a:p>
            <a:pPr latinLnBrk="1">
              <a:spcAft>
                <a:spcPts val="1200"/>
              </a:spcAft>
            </a:pPr>
            <a:r>
              <a:rPr lang="ko-KR" altLang="en-US" sz="2400" dirty="0"/>
              <a:t>기수 정렬 </a:t>
            </a:r>
            <a:r>
              <a:rPr lang="en-US" altLang="ko-KR" sz="2400" dirty="0"/>
              <a:t>(Radix Sort)</a:t>
            </a:r>
          </a:p>
          <a:p>
            <a:pPr lvl="1" latinLnBrk="1">
              <a:spcAft>
                <a:spcPts val="1200"/>
              </a:spcAft>
            </a:pPr>
            <a:r>
              <a:rPr lang="ko-KR" altLang="en-US" dirty="0"/>
              <a:t>숫자를 부분적으로 비교하며 정렬</a:t>
            </a:r>
            <a:endParaRPr lang="en-US" altLang="ko-KR" dirty="0"/>
          </a:p>
          <a:p>
            <a:pPr lvl="1" latinLnBrk="1"/>
            <a:r>
              <a:rPr lang="ko-KR" altLang="en-US" dirty="0"/>
              <a:t>기</a:t>
            </a:r>
            <a:r>
              <a:rPr lang="en-US" altLang="ko-KR" dirty="0"/>
              <a:t>(radix)</a:t>
            </a:r>
            <a:r>
              <a:rPr lang="ko-KR" altLang="en-US" dirty="0"/>
              <a:t>는 특정 진수를 나타내는 숫자들</a:t>
            </a:r>
            <a:endParaRPr lang="en-US" altLang="ko-KR" dirty="0"/>
          </a:p>
          <a:p>
            <a:pPr lvl="2" latinLnBrk="1"/>
            <a:r>
              <a:rPr lang="en-US" altLang="ko-KR" sz="2200" dirty="0"/>
              <a:t>10</a:t>
            </a:r>
            <a:r>
              <a:rPr lang="ko-KR" altLang="en-US" sz="2200" dirty="0"/>
              <a:t>진수의 기는 </a:t>
            </a:r>
            <a:r>
              <a:rPr lang="en-US" altLang="ko-KR" sz="2200" dirty="0"/>
              <a:t>0, 1, 2, </a:t>
            </a:r>
            <a:r>
              <a:rPr lang="ko-KR" altLang="en-US" sz="2200" dirty="0"/>
              <a:t>⋯</a:t>
            </a:r>
            <a:r>
              <a:rPr lang="en-US" altLang="ko-KR" sz="2200" dirty="0"/>
              <a:t>, 9</a:t>
            </a:r>
          </a:p>
          <a:p>
            <a:pPr lvl="2" latinLnBrk="1">
              <a:spcAft>
                <a:spcPts val="1200"/>
              </a:spcAft>
            </a:pPr>
            <a:r>
              <a:rPr lang="en-US" altLang="ko-KR" sz="2200" dirty="0"/>
              <a:t>2</a:t>
            </a:r>
            <a:r>
              <a:rPr lang="ko-KR" altLang="en-US" sz="2200" dirty="0"/>
              <a:t>진수의 기는 </a:t>
            </a:r>
            <a:r>
              <a:rPr lang="en-US" altLang="ko-KR" sz="2200" dirty="0"/>
              <a:t>0, 1</a:t>
            </a:r>
            <a:endParaRPr lang="ko-KR" altLang="en-US" sz="2200" dirty="0"/>
          </a:p>
          <a:p>
            <a:pPr lvl="1" latinLnBrk="1">
              <a:spcAft>
                <a:spcPts val="1200"/>
              </a:spcAft>
            </a:pPr>
            <a:r>
              <a:rPr lang="ko-KR" altLang="en-US" dirty="0"/>
              <a:t>기수 정렬은 제한적인 범위 내에 있는 숫자에 대해서 각 자릿수 별로 정렬하는 알고리즘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C7ED9-6EA7-4CF8-9C92-88453A3F9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3521680-A60B-4BF5-9E7E-C2C86F640426}" type="slidenum">
              <a:rPr lang="en-US" altLang="ko-KR" sz="1200">
                <a:latin typeface="Tahoma" panose="020B0604030504040204" pitchFamily="34" charset="0"/>
              </a:rPr>
              <a:pPr/>
              <a:t>77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>
            <a:extLst>
              <a:ext uri="{FF2B5EF4-FFF2-40B4-BE49-F238E27FC236}">
                <a16:creationId xmlns:a16="http://schemas.microsoft.com/office/drawing/2014/main" id="{032812C9-04A4-47CA-A920-3D416153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기수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36D7-472E-4A91-8D0B-074D18F1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7B1334B-695B-4857-B19A-5614EB68887C}" type="slidenum">
              <a:rPr lang="en-US" altLang="ko-KR" sz="1200">
                <a:latin typeface="Tahoma" panose="020B0604030504040204" pitchFamily="34" charset="0"/>
              </a:rPr>
              <a:pPr/>
              <a:t>78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7E2ED9-2545-40FC-B2C0-CAA81381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51000"/>
            <a:ext cx="660082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>
            <a:extLst>
              <a:ext uri="{FF2B5EF4-FFF2-40B4-BE49-F238E27FC236}">
                <a16:creationId xmlns:a16="http://schemas.microsoft.com/office/drawing/2014/main" id="{BED54256-DDD2-47AC-972A-245DB0A9F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안정성</a:t>
            </a:r>
            <a:r>
              <a:rPr lang="en-US" altLang="ko-KR" dirty="0"/>
              <a:t>(Stability)</a:t>
            </a:r>
            <a:endParaRPr lang="ko-KR" altLang="en-US" dirty="0"/>
          </a:p>
        </p:txBody>
      </p:sp>
      <p:sp>
        <p:nvSpPr>
          <p:cNvPr id="82947" name="내용 개체 틀 2">
            <a:extLst>
              <a:ext uri="{FF2B5EF4-FFF2-40B4-BE49-F238E27FC236}">
                <a16:creationId xmlns:a16="http://schemas.microsoft.com/office/drawing/2014/main" id="{16F0DB91-EBA3-4498-9F6B-6CE908E2D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입력에 중복된 숫자가 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정렬된 후에도 중복된 숫자의 순서가 입력에서의 순서와 동일하면 정렬 알고리즘이 </a:t>
            </a:r>
            <a:r>
              <a:rPr lang="ko-KR" altLang="en-US" sz="2400" dirty="0">
                <a:solidFill>
                  <a:srgbClr val="00B0F0"/>
                </a:solidFill>
              </a:rPr>
              <a:t>안정성 </a:t>
            </a:r>
            <a:r>
              <a:rPr lang="en-US" altLang="ko-KR" sz="2400" dirty="0">
                <a:solidFill>
                  <a:srgbClr val="00B0F0"/>
                </a:solidFill>
              </a:rPr>
              <a:t>(stability)</a:t>
            </a:r>
            <a:r>
              <a:rPr lang="ko-KR" altLang="en-US" sz="2400" dirty="0"/>
              <a:t>을 가진다고 한다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F8C08-B2BC-4AAF-9FC4-83C231E35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0424494-47B9-4ED8-860C-3AD5EB17347B}" type="slidenum">
              <a:rPr lang="en-US" altLang="ko-KR" sz="1200">
                <a:latin typeface="Tahoma" panose="020B0604030504040204" pitchFamily="34" charset="0"/>
              </a:rPr>
              <a:pPr/>
              <a:t>79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_x193102408" descr="EMB000003905fd0">
            <a:extLst>
              <a:ext uri="{FF2B5EF4-FFF2-40B4-BE49-F238E27FC236}">
                <a16:creationId xmlns:a16="http://schemas.microsoft.com/office/drawing/2014/main" id="{F3106C95-AE26-4463-AC2E-C58F4A8BE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2" y="3358357"/>
            <a:ext cx="71786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5AE07A09-A8B7-4383-8B84-4171823ED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번째 패스</a:t>
            </a:r>
            <a:endParaRPr lang="en-US" altLang="ko-KR" dirty="0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FD7E13D0-6B05-4E78-8A29-F504BF40A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이웃하는 원소 간의 비교를 통해 </a:t>
            </a:r>
            <a:r>
              <a:rPr lang="en-US" altLang="ko-KR" sz="2400" dirty="0"/>
              <a:t>40</a:t>
            </a:r>
            <a:r>
              <a:rPr lang="ko-KR" altLang="en-US" sz="2400" dirty="0"/>
              <a:t>과 </a:t>
            </a:r>
            <a:r>
              <a:rPr lang="en-US" altLang="ko-KR" sz="2400" dirty="0"/>
              <a:t>10</a:t>
            </a:r>
            <a:r>
              <a:rPr lang="ko-KR" altLang="en-US" sz="2400" dirty="0"/>
              <a:t>이 서로 자리를 바꿈</a:t>
            </a:r>
            <a:endParaRPr lang="en-US" altLang="ko-KR" sz="2400" dirty="0"/>
          </a:p>
          <a:p>
            <a:r>
              <a:rPr lang="ko-KR" altLang="en-US" sz="2400" dirty="0"/>
              <a:t>세 번째로 큰 수인 </a:t>
            </a:r>
            <a:r>
              <a:rPr lang="en-US" altLang="ko-KR" sz="2400" dirty="0"/>
              <a:t>40</a:t>
            </a:r>
            <a:r>
              <a:rPr lang="ko-KR" altLang="en-US" sz="2400" dirty="0"/>
              <a:t>이 두 번째로 큰 수인 </a:t>
            </a:r>
            <a:r>
              <a:rPr lang="en-US" altLang="ko-KR" sz="2400" dirty="0"/>
              <a:t>50</a:t>
            </a:r>
            <a:r>
              <a:rPr lang="ko-KR" altLang="en-US" sz="2400" dirty="0"/>
              <a:t>의 위에</a:t>
            </a:r>
            <a:endParaRPr lang="en-US" altLang="ko-KR" sz="2400" dirty="0"/>
          </a:p>
          <a:p>
            <a:r>
              <a:rPr lang="en-US" altLang="ko-KR" sz="2400" dirty="0"/>
              <a:t>n</a:t>
            </a:r>
            <a:r>
              <a:rPr lang="ko-KR" altLang="en-US" sz="2400" dirty="0"/>
              <a:t>개의 원소가 있으면 </a:t>
            </a:r>
            <a:r>
              <a:rPr lang="en-US" altLang="ko-KR" sz="2400" dirty="0"/>
              <a:t>(n-1)</a:t>
            </a:r>
            <a:r>
              <a:rPr lang="ko-KR" altLang="en-US" sz="2400" dirty="0"/>
              <a:t>번의 패스가 수행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EA0CA-CC2E-44E8-8154-22A70E93D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FC34B51-EACC-4CBB-9073-A3139FCCD475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DB86CD-D78F-4E35-B6B3-AE87721D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06" y="3573016"/>
            <a:ext cx="3528988" cy="23623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82B43E-0E1B-4C69-BD16-1BA5698CA156}"/>
              </a:ext>
            </a:extLst>
          </p:cNvPr>
          <p:cNvSpPr/>
          <p:nvPr/>
        </p:nvSpPr>
        <p:spPr bwMode="auto">
          <a:xfrm>
            <a:off x="5400390" y="4215055"/>
            <a:ext cx="648072" cy="50405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2BE3D-543A-4B72-9A45-E7A33A09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입력</a:t>
            </a:r>
            <a:r>
              <a:rPr lang="en-US" altLang="ko-KR" sz="2400" dirty="0"/>
              <a:t>: n</a:t>
            </a:r>
            <a:r>
              <a:rPr lang="ko-KR" altLang="en-US" sz="2400" dirty="0"/>
              <a:t>개의 </a:t>
            </a:r>
            <a:r>
              <a:rPr lang="en-US" altLang="ko-KR" sz="2400" dirty="0"/>
              <a:t>r</a:t>
            </a:r>
            <a:r>
              <a:rPr lang="ko-KR" altLang="en-US" sz="2400" dirty="0"/>
              <a:t>진수의 </a:t>
            </a:r>
            <a:r>
              <a:rPr lang="en-US" altLang="ko-KR" sz="2400" dirty="0"/>
              <a:t>k</a:t>
            </a:r>
            <a:r>
              <a:rPr lang="ko-KR" altLang="en-US" sz="2400" dirty="0"/>
              <a:t>자리 숫자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정렬된 숫자</a:t>
            </a:r>
            <a:endParaRPr lang="en-US" altLang="ko-KR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1.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 to k</a:t>
            </a:r>
            <a:endParaRPr lang="ko-KR" altLang="en-US" sz="2400" dirty="0"/>
          </a:p>
          <a:p>
            <a:pPr marL="361950" indent="-36195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2.     </a:t>
            </a:r>
            <a:r>
              <a:rPr lang="ko-KR" altLang="en-US" sz="2400" dirty="0"/>
              <a:t>각 숫자의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자리 숫자에 대해 안정한 정렬을 수행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3.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return</a:t>
            </a:r>
            <a:r>
              <a:rPr lang="en-US" altLang="ko-KR" sz="2400" dirty="0"/>
              <a:t> A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DCE40-9140-41CE-B719-F383474C8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A06A382-93EA-4B4F-97D2-77776C978DFB}" type="slidenum">
              <a:rPr lang="en-US" altLang="ko-KR" sz="1200">
                <a:latin typeface="Tahoma" panose="020B0604030504040204" pitchFamily="34" charset="0"/>
              </a:rPr>
              <a:pPr/>
              <a:t>80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D0E3A3-AC75-4B6E-A960-4A64BAB6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>
            <a:extLst>
              <a:ext uri="{FF2B5EF4-FFF2-40B4-BE49-F238E27FC236}">
                <a16:creationId xmlns:a16="http://schemas.microsoft.com/office/drawing/2014/main" id="{9A7A57D7-2457-4271-8BA9-020BC9D59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dirty="0"/>
              <a:t>LSD </a:t>
            </a:r>
            <a:r>
              <a:rPr lang="ko-KR" altLang="en-US" dirty="0"/>
              <a:t>기수 정렬</a:t>
            </a:r>
            <a:endParaRPr lang="en-US" altLang="ko-KR" dirty="0"/>
          </a:p>
        </p:txBody>
      </p:sp>
      <p:sp>
        <p:nvSpPr>
          <p:cNvPr id="89091" name="내용 개체 틀 2">
            <a:extLst>
              <a:ext uri="{FF2B5EF4-FFF2-40B4-BE49-F238E27FC236}">
                <a16:creationId xmlns:a16="http://schemas.microsoft.com/office/drawing/2014/main" id="{CA93B1D3-601F-4901-8585-D3EE8E47C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sz="2400" dirty="0" err="1"/>
              <a:t>RadixSort</a:t>
            </a:r>
            <a:r>
              <a:rPr lang="ko-KR" altLang="en-US" sz="2400" dirty="0"/>
              <a:t>는 </a:t>
            </a:r>
            <a:r>
              <a:rPr lang="en-US" altLang="ko-KR" sz="2400" dirty="0"/>
              <a:t>1</a:t>
            </a:r>
            <a:r>
              <a:rPr lang="ko-KR" altLang="en-US" sz="2400" dirty="0"/>
              <a:t>의 자리부터 </a:t>
            </a:r>
            <a:r>
              <a:rPr lang="en-US" altLang="ko-KR" sz="2400" dirty="0"/>
              <a:t>k</a:t>
            </a:r>
            <a:r>
              <a:rPr lang="ko-KR" altLang="en-US" sz="2400" dirty="0"/>
              <a:t>자리로 진행하는 경우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rgbClr val="000099"/>
                </a:solidFill>
              </a:rPr>
              <a:t> </a:t>
            </a:r>
            <a:r>
              <a:rPr lang="en-US" altLang="ko-KR" sz="2400" dirty="0">
                <a:solidFill>
                  <a:srgbClr val="00B0F0"/>
                </a:solidFill>
              </a:rPr>
              <a:t>Least Significant Digit(LSD) </a:t>
            </a:r>
            <a:r>
              <a:rPr lang="ko-KR" altLang="en-US" sz="2400" dirty="0">
                <a:solidFill>
                  <a:srgbClr val="00B0F0"/>
                </a:solidFill>
              </a:rPr>
              <a:t>기수 정렬</a:t>
            </a:r>
            <a:r>
              <a:rPr lang="ko-KR" altLang="en-US" sz="2400" dirty="0">
                <a:solidFill>
                  <a:srgbClr val="000099"/>
                </a:solidFill>
              </a:rPr>
              <a:t> </a:t>
            </a:r>
            <a:r>
              <a:rPr lang="ko-KR" altLang="en-US" sz="2400" dirty="0"/>
              <a:t>또는 </a:t>
            </a:r>
            <a:r>
              <a:rPr lang="en-US" altLang="ko-KR" sz="2400" dirty="0">
                <a:solidFill>
                  <a:srgbClr val="000099"/>
                </a:solidFill>
              </a:rPr>
              <a:t>RL (Right-to-Left) </a:t>
            </a:r>
            <a:r>
              <a:rPr lang="ko-KR" altLang="en-US" sz="2400" dirty="0">
                <a:solidFill>
                  <a:srgbClr val="000099"/>
                </a:solidFill>
              </a:rPr>
              <a:t>기수 정렬</a:t>
            </a:r>
            <a:r>
              <a:rPr lang="ko-KR" altLang="en-US" sz="2400" dirty="0"/>
              <a:t>이라고 부른다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B8AD0-2D20-49BA-8858-DABE9B89E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E75A80E-9795-4271-9F7D-33DA2E66A77A}" type="slidenum">
              <a:rPr lang="en-US" altLang="ko-KR" sz="1200">
                <a:latin typeface="Tahoma" panose="020B0604030504040204" pitchFamily="34" charset="0"/>
              </a:rPr>
              <a:pPr/>
              <a:t>81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87624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55576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7784" y="2003256"/>
          <a:ext cx="38933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95736" y="2003256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63688" y="2003256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283968" y="1988840"/>
          <a:ext cx="38933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851920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19872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652120" y="1988840"/>
          <a:ext cx="360040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220072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788024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236296" y="1988840"/>
          <a:ext cx="360040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804248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372200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604448" y="1988840"/>
          <a:ext cx="360040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172400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740352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DE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051720" y="1557953"/>
            <a:ext cx="806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7584" y="155795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4996" y="1557953"/>
            <a:ext cx="806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20860" y="155795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7324" y="1557953"/>
            <a:ext cx="806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73188" y="155795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3547237" y="1340768"/>
            <a:ext cx="2252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779912" y="188640"/>
            <a:ext cx="196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LSD</a:t>
            </a:r>
          </a:p>
        </p:txBody>
      </p:sp>
    </p:spTree>
    <p:extLst>
      <p:ext uri="{BB962C8B-B14F-4D97-AF65-F5344CB8AC3E}">
        <p14:creationId xmlns:p14="http://schemas.microsoft.com/office/powerpoint/2010/main" val="41576092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>
            <a:extLst>
              <a:ext uri="{FF2B5EF4-FFF2-40B4-BE49-F238E27FC236}">
                <a16:creationId xmlns:a16="http://schemas.microsoft.com/office/drawing/2014/main" id="{9A7A57D7-2457-4271-8BA9-020BC9D59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dirty="0"/>
              <a:t>MSD </a:t>
            </a:r>
            <a:r>
              <a:rPr lang="ko-KR" altLang="en-US" dirty="0"/>
              <a:t>기수 정렬</a:t>
            </a:r>
            <a:endParaRPr lang="en-US" altLang="ko-KR" dirty="0"/>
          </a:p>
        </p:txBody>
      </p:sp>
      <p:sp>
        <p:nvSpPr>
          <p:cNvPr id="89091" name="내용 개체 틀 2">
            <a:extLst>
              <a:ext uri="{FF2B5EF4-FFF2-40B4-BE49-F238E27FC236}">
                <a16:creationId xmlns:a16="http://schemas.microsoft.com/office/drawing/2014/main" id="{CA93B1D3-601F-4901-8585-D3EE8E47C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sz="2400" dirty="0"/>
              <a:t>k</a:t>
            </a:r>
            <a:r>
              <a:rPr lang="ko-KR" altLang="en-US" sz="2400" dirty="0"/>
              <a:t>자리부터 </a:t>
            </a:r>
            <a:r>
              <a:rPr lang="en-US" altLang="ko-KR" sz="2400" dirty="0"/>
              <a:t>1</a:t>
            </a:r>
            <a:r>
              <a:rPr lang="ko-KR" altLang="en-US" sz="2400" dirty="0"/>
              <a:t>의 자리로 진행하는 방식은</a:t>
            </a:r>
            <a:r>
              <a:rPr lang="ko-KR" altLang="en-US" sz="2400" dirty="0">
                <a:solidFill>
                  <a:srgbClr val="000099"/>
                </a:solidFill>
              </a:rPr>
              <a:t> </a:t>
            </a:r>
            <a:r>
              <a:rPr lang="en-US" altLang="ko-KR" sz="2400" dirty="0">
                <a:solidFill>
                  <a:srgbClr val="00B0F0"/>
                </a:solidFill>
              </a:rPr>
              <a:t>Most Significant Digit(MSD) </a:t>
            </a:r>
            <a:r>
              <a:rPr lang="ko-KR" altLang="en-US" sz="2400" dirty="0">
                <a:solidFill>
                  <a:srgbClr val="00B0F0"/>
                </a:solidFill>
              </a:rPr>
              <a:t>기수 정렬</a:t>
            </a:r>
            <a:r>
              <a:rPr lang="ko-KR" altLang="en-US" sz="2400" dirty="0">
                <a:solidFill>
                  <a:srgbClr val="000099"/>
                </a:solidFill>
              </a:rPr>
              <a:t> </a:t>
            </a:r>
            <a:r>
              <a:rPr lang="ko-KR" altLang="en-US" sz="2400" dirty="0"/>
              <a:t>또는</a:t>
            </a:r>
            <a:r>
              <a:rPr lang="ko-KR" altLang="en-US" sz="2400" dirty="0">
                <a:solidFill>
                  <a:srgbClr val="000099"/>
                </a:solidFill>
              </a:rPr>
              <a:t> </a:t>
            </a:r>
            <a:r>
              <a:rPr lang="en-US" altLang="ko-KR" sz="2400" dirty="0">
                <a:solidFill>
                  <a:srgbClr val="000099"/>
                </a:solidFill>
              </a:rPr>
              <a:t>LR (Left-to-right) </a:t>
            </a:r>
            <a:r>
              <a:rPr lang="ko-KR" altLang="en-US" sz="2400" dirty="0">
                <a:solidFill>
                  <a:srgbClr val="000099"/>
                </a:solidFill>
              </a:rPr>
              <a:t>기수 정렬 </a:t>
            </a:r>
            <a:r>
              <a:rPr lang="ko-KR" altLang="en-US" sz="2400" dirty="0"/>
              <a:t>이라고 부른다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B8AD0-2D20-49BA-8858-DABE9B89E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E75A80E-9795-4271-9F7D-33DA2E66A77A}" type="slidenum">
              <a:rPr lang="en-US" altLang="ko-KR" sz="1200">
                <a:latin typeface="Tahoma" panose="020B0604030504040204" pitchFamily="34" charset="0"/>
              </a:rPr>
              <a:pPr/>
              <a:t>83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211653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15616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3568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55776" y="2003256"/>
          <a:ext cx="38933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23728" y="2003256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91680" y="2003256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979712" y="1557953"/>
            <a:ext cx="806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155795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72988" y="1557953"/>
            <a:ext cx="806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79912" y="155795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3308" y="1557953"/>
            <a:ext cx="8066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29172" y="1557953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139952" y="1988840"/>
          <a:ext cx="38933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707904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275856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622826" y="1988840"/>
          <a:ext cx="38933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190778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758730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7164288" y="1988840"/>
          <a:ext cx="38933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732240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6300192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8575154" y="1988840"/>
          <a:ext cx="38933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8143106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7711058" y="1988840"/>
          <a:ext cx="43204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 bwMode="auto">
          <a:xfrm>
            <a:off x="3491880" y="1340768"/>
            <a:ext cx="2252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779912" y="188640"/>
            <a:ext cx="196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MSD</a:t>
            </a:r>
            <a:endParaRPr lang="en-US" sz="28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517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>
            <a:extLst>
              <a:ext uri="{FF2B5EF4-FFF2-40B4-BE49-F238E27FC236}">
                <a16:creationId xmlns:a16="http://schemas.microsoft.com/office/drawing/2014/main" id="{1284B3FF-27C3-44C0-A06D-998CD42DF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88067" name="내용 개체 틀 2">
            <a:extLst>
              <a:ext uri="{FF2B5EF4-FFF2-40B4-BE49-F238E27FC236}">
                <a16:creationId xmlns:a16="http://schemas.microsoft.com/office/drawing/2014/main" id="{6049C058-1D30-4E87-B856-F65AFA11C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800"/>
              </a:spcAft>
            </a:pPr>
            <a:r>
              <a:rPr lang="en-US" altLang="ko-KR" sz="2400" dirty="0"/>
              <a:t>for-</a:t>
            </a:r>
            <a:r>
              <a:rPr lang="ko-KR" altLang="en-US" sz="2400" dirty="0"/>
              <a:t>루프가 </a:t>
            </a:r>
            <a:r>
              <a:rPr lang="en-US" altLang="ko-KR" sz="2400" dirty="0"/>
              <a:t>k</a:t>
            </a:r>
            <a:r>
              <a:rPr lang="ko-KR" altLang="en-US" sz="2400" dirty="0"/>
              <a:t>번 반복</a:t>
            </a:r>
            <a:endParaRPr lang="en-US" altLang="ko-KR" sz="2400" dirty="0"/>
          </a:p>
          <a:p>
            <a:pPr lvl="1" latinLnBrk="1">
              <a:spcAft>
                <a:spcPts val="1800"/>
              </a:spcAft>
            </a:pPr>
            <a:r>
              <a:rPr lang="en-US" altLang="ko-KR" sz="2000" dirty="0"/>
              <a:t>k</a:t>
            </a:r>
            <a:r>
              <a:rPr lang="ko-KR" altLang="en-US" sz="2000" dirty="0"/>
              <a:t>는 입력의 최대 자릿수</a:t>
            </a:r>
            <a:endParaRPr lang="en-US" altLang="ko-KR" sz="2000" dirty="0"/>
          </a:p>
          <a:p>
            <a:pPr lvl="1" latinLnBrk="1">
              <a:spcAft>
                <a:spcPts val="1800"/>
              </a:spcAft>
            </a:pPr>
            <a:r>
              <a:rPr lang="ko-KR" altLang="en-US" sz="2000" dirty="0"/>
              <a:t>루프가 </a:t>
            </a:r>
            <a:r>
              <a:rPr lang="en-US" altLang="ko-KR" sz="2000" dirty="0"/>
              <a:t>1</a:t>
            </a:r>
            <a:r>
              <a:rPr lang="ko-KR" altLang="en-US" sz="2000" dirty="0"/>
              <a:t>회 수행될 때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숫자의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자리 수를 읽으며</a:t>
            </a:r>
            <a:r>
              <a:rPr lang="en-US" altLang="ko-KR" sz="2000" dirty="0"/>
              <a:t>, r</a:t>
            </a:r>
            <a:r>
              <a:rPr lang="ko-KR" altLang="en-US" sz="2000" dirty="0"/>
              <a:t>개로 분류하여 개수를 세고</a:t>
            </a:r>
            <a:r>
              <a:rPr lang="en-US" altLang="ko-KR" sz="2000" dirty="0"/>
              <a:t>, </a:t>
            </a:r>
            <a:r>
              <a:rPr lang="ko-KR" altLang="en-US" sz="2000" dirty="0"/>
              <a:t>그 결과에 따라 숫자가 이동하므로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0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n+r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2000" dirty="0"/>
              <a:t>시간</a:t>
            </a:r>
            <a:r>
              <a:rPr lang="en-US" altLang="ko-KR" sz="2000" dirty="0"/>
              <a:t> </a:t>
            </a:r>
            <a:r>
              <a:rPr lang="ko-KR" altLang="en-US" sz="2000" dirty="0"/>
              <a:t>소요</a:t>
            </a:r>
            <a:r>
              <a:rPr lang="en-US" altLang="ko-KR" sz="2000" dirty="0"/>
              <a:t> </a:t>
            </a:r>
          </a:p>
          <a:p>
            <a:pPr lvl="1" latinLnBrk="1">
              <a:spcAft>
                <a:spcPts val="1800"/>
              </a:spcAft>
            </a:pPr>
            <a:endParaRPr lang="en-US" altLang="ko-KR" sz="2000" dirty="0"/>
          </a:p>
          <a:p>
            <a:pPr latinLnBrk="1">
              <a:spcAft>
                <a:spcPts val="1800"/>
              </a:spcAft>
            </a:pPr>
            <a:r>
              <a:rPr lang="ko-KR" altLang="en-US" sz="2400" dirty="0"/>
              <a:t>시간 복잡도는</a:t>
            </a:r>
            <a:r>
              <a:rPr lang="ko-KR" altLang="en-US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O(k(</a:t>
            </a:r>
            <a:r>
              <a:rPr lang="en-US" altLang="ko-KR" sz="24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n+r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))</a:t>
            </a:r>
          </a:p>
          <a:p>
            <a:pPr lvl="1" latinLnBrk="1">
              <a:spcAft>
                <a:spcPts val="1800"/>
              </a:spcAft>
            </a:pPr>
            <a:r>
              <a:rPr lang="en-US" altLang="ko-KR" sz="2000" dirty="0"/>
              <a:t>k</a:t>
            </a:r>
            <a:r>
              <a:rPr lang="ko-KR" altLang="en-US" sz="2000" dirty="0"/>
              <a:t>나 </a:t>
            </a:r>
            <a:r>
              <a:rPr lang="en-US" altLang="ko-KR" sz="2000" dirty="0"/>
              <a:t>r</a:t>
            </a:r>
            <a:r>
              <a:rPr lang="ko-KR" altLang="en-US" sz="2000" dirty="0"/>
              <a:t>이 입력 크기인 </a:t>
            </a:r>
            <a:r>
              <a:rPr lang="en-US" altLang="ko-KR" sz="2000" dirty="0"/>
              <a:t>n</a:t>
            </a:r>
            <a:r>
              <a:rPr lang="ko-KR" altLang="en-US" sz="2000" dirty="0"/>
              <a:t>보다 크지 않으면</a:t>
            </a:r>
            <a:r>
              <a:rPr lang="en-US" altLang="ko-KR" sz="2000" dirty="0"/>
              <a:t>, </a:t>
            </a:r>
            <a:r>
              <a:rPr lang="ko-KR" altLang="en-US" sz="2000" dirty="0"/>
              <a:t>시간 복잡도는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D775C-6BC0-4113-B0B4-73B96A5B2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5D5DBC5-689D-4FE2-99FD-45129DFD45FE}" type="slidenum">
              <a:rPr lang="en-US" altLang="ko-KR" sz="1200">
                <a:latin typeface="Tahoma" panose="020B0604030504040204" pitchFamily="34" charset="0"/>
              </a:rPr>
              <a:pPr/>
              <a:t>85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>
            <a:extLst>
              <a:ext uri="{FF2B5EF4-FFF2-40B4-BE49-F238E27FC236}">
                <a16:creationId xmlns:a16="http://schemas.microsoft.com/office/drawing/2014/main" id="{6E690B26-5B99-49D1-8315-769B90D23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90115" name="내용 개체 틀 2">
            <a:extLst>
              <a:ext uri="{FF2B5EF4-FFF2-40B4-BE49-F238E27FC236}">
                <a16:creationId xmlns:a16="http://schemas.microsoft.com/office/drawing/2014/main" id="{84862854-AE7C-4E63-9603-62DD46DA3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기수 정렬은 계좌 번호</a:t>
            </a:r>
            <a:r>
              <a:rPr lang="en-US" altLang="ko-KR" sz="2400" dirty="0"/>
              <a:t>, </a:t>
            </a:r>
            <a:r>
              <a:rPr lang="ko-KR" altLang="en-US" sz="2400" dirty="0"/>
              <a:t>날짜</a:t>
            </a:r>
            <a:r>
              <a:rPr lang="en-US" altLang="ko-KR" sz="2400" dirty="0"/>
              <a:t>, </a:t>
            </a:r>
            <a:r>
              <a:rPr lang="ko-KR" altLang="en-US" sz="2400" dirty="0"/>
              <a:t>주민등록번호 등으로 대용량의 상용 데이터베이스 정렬</a:t>
            </a:r>
            <a:r>
              <a:rPr lang="en-US" altLang="ko-KR" sz="2400" dirty="0"/>
              <a:t>, </a:t>
            </a:r>
            <a:r>
              <a:rPr lang="ko-KR" altLang="en-US" sz="2400" dirty="0"/>
              <a:t>랜덤 </a:t>
            </a:r>
            <a:r>
              <a:rPr lang="en-US" altLang="ko-KR" sz="2400" dirty="0"/>
              <a:t>128 </a:t>
            </a:r>
            <a:r>
              <a:rPr lang="ko-KR" altLang="en-US" sz="2400" dirty="0"/>
              <a:t>비트 숫자로 된 초대형 파일 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, </a:t>
            </a:r>
            <a:r>
              <a:rPr lang="ko-KR" altLang="en-US" sz="2400" dirty="0"/>
              <a:t>인터넷 주소</a:t>
            </a:r>
            <a:r>
              <a:rPr lang="en-US" altLang="ko-KR" sz="2400" dirty="0"/>
              <a:t>)</a:t>
            </a:r>
            <a:r>
              <a:rPr lang="ko-KR" altLang="en-US" sz="2400" dirty="0"/>
              <a:t>의 정렬</a:t>
            </a:r>
            <a:r>
              <a:rPr lang="en-US" altLang="ko-KR" sz="2400" dirty="0"/>
              <a:t>, </a:t>
            </a:r>
            <a:r>
              <a:rPr lang="ko-KR" altLang="en-US" sz="2400" dirty="0"/>
              <a:t>지역 번호를 기반한 대용량의 전화 번호 정렬에 활용</a:t>
            </a:r>
            <a:endParaRPr lang="en-US" altLang="ko-KR" sz="2400" dirty="0"/>
          </a:p>
          <a:p>
            <a:pPr>
              <a:spcAft>
                <a:spcPts val="1800"/>
              </a:spcAft>
            </a:pPr>
            <a:r>
              <a:rPr lang="ko-KR" altLang="en-US" sz="2400" dirty="0"/>
              <a:t>다수의 프로세서들이 사용되는 병렬 </a:t>
            </a:r>
            <a:r>
              <a:rPr lang="en-US" altLang="ko-KR" sz="2400" dirty="0"/>
              <a:t>(Parallel) </a:t>
            </a:r>
            <a:r>
              <a:rPr lang="ko-KR" altLang="en-US" sz="2400" dirty="0"/>
              <a:t>환경에서의 정렬 알고리즘에 기본 아이디어로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278A5-9E06-4F8F-A0E7-B93F2ED0C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544809-C404-4C40-8228-C15685926528}" type="slidenum">
              <a:rPr lang="en-US" altLang="ko-KR" sz="1200">
                <a:latin typeface="Tahoma" panose="020B0604030504040204" pitchFamily="34" charset="0"/>
              </a:rPr>
              <a:pPr/>
              <a:t>86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7D4383-C9BA-4452-AA1A-5BF3EB0A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85" y="265530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E4CB22-1625-489E-8A46-09A5156B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>
            <a:extLst>
              <a:ext uri="{FF2B5EF4-FFF2-40B4-BE49-F238E27FC236}">
                <a16:creationId xmlns:a16="http://schemas.microsoft.com/office/drawing/2014/main" id="{9868332F-3B7F-4269-8EA7-9B793444A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6.8 </a:t>
            </a:r>
            <a:r>
              <a:rPr lang="ko-KR" altLang="en-US" dirty="0"/>
              <a:t>외부 정렬</a:t>
            </a:r>
          </a:p>
        </p:txBody>
      </p:sp>
      <p:sp>
        <p:nvSpPr>
          <p:cNvPr id="91139" name="내용 개체 틀 2">
            <a:extLst>
              <a:ext uri="{FF2B5EF4-FFF2-40B4-BE49-F238E27FC236}">
                <a16:creationId xmlns:a16="http://schemas.microsoft.com/office/drawing/2014/main" id="{53CA9FEA-BC75-4FE3-9DC4-27A5DD6C3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정렬 </a:t>
            </a:r>
            <a:r>
              <a:rPr lang="en-US" altLang="ko-KR" sz="2400" dirty="0"/>
              <a:t>(Internal Sort)</a:t>
            </a:r>
            <a:endParaRPr lang="en-US" altLang="ko-KR" dirty="0"/>
          </a:p>
          <a:p>
            <a:pPr lvl="1"/>
            <a:r>
              <a:rPr lang="ko-KR" altLang="en-US" dirty="0"/>
              <a:t>입력이 </a:t>
            </a:r>
            <a:r>
              <a:rPr lang="ko-KR" altLang="en-US" dirty="0" err="1"/>
              <a:t>주기억</a:t>
            </a:r>
            <a:r>
              <a:rPr lang="ko-KR" altLang="en-US" dirty="0"/>
              <a:t> 장치 </a:t>
            </a:r>
            <a:r>
              <a:rPr lang="en-US" altLang="ko-KR" dirty="0"/>
              <a:t>(</a:t>
            </a:r>
            <a:r>
              <a:rPr lang="ko-KR" altLang="en-US" dirty="0"/>
              <a:t>내부 메모리</a:t>
            </a:r>
            <a:r>
              <a:rPr lang="en-US" altLang="ko-KR" dirty="0"/>
              <a:t>)</a:t>
            </a:r>
            <a:r>
              <a:rPr lang="ko-KR" altLang="en-US" dirty="0"/>
              <a:t>에 있는 상태에서 정렬이 수행되는 정렬</a:t>
            </a:r>
            <a:endParaRPr lang="en-US" altLang="ko-KR" dirty="0"/>
          </a:p>
          <a:p>
            <a:pPr>
              <a:spcBef>
                <a:spcPts val="1800"/>
              </a:spcBef>
            </a:pPr>
            <a:r>
              <a:rPr lang="ko-KR" altLang="en-US" dirty="0"/>
              <a:t>외부 정렬 </a:t>
            </a:r>
            <a:r>
              <a:rPr lang="en-US" altLang="ko-KR" sz="2400" dirty="0"/>
              <a:t>(External Sort)</a:t>
            </a:r>
            <a:endParaRPr lang="en-US" altLang="ko-KR" dirty="0"/>
          </a:p>
          <a:p>
            <a:pPr lvl="1"/>
            <a:r>
              <a:rPr lang="ko-KR" altLang="en-US" dirty="0"/>
              <a:t>입력 크기가 매우 커서 읽고 쓰는 시간이 오래 걸리는 보조 기억 장치에 입력을 저장할 수밖에 없는 상태에서 수행되는 정렬</a:t>
            </a:r>
            <a:endParaRPr lang="en-US" altLang="ko-KR" dirty="0"/>
          </a:p>
          <a:p>
            <a:pPr lvl="1"/>
            <a:r>
              <a:rPr lang="ko-KR" altLang="en-US" dirty="0" err="1"/>
              <a:t>주기억</a:t>
            </a:r>
            <a:r>
              <a:rPr lang="ko-KR" altLang="en-US" dirty="0"/>
              <a:t> 장치의 용량이 </a:t>
            </a:r>
            <a:r>
              <a:rPr lang="en-US" altLang="ko-KR" dirty="0"/>
              <a:t>1GB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입력 크기가 </a:t>
            </a:r>
            <a:r>
              <a:rPr lang="en-US" altLang="ko-KR" dirty="0"/>
              <a:t>100GB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어떤 내부 정렬 알고리즘으로도 직접 정렬할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CF8D0-539A-4809-8CD7-829231E86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CE06465-BD6B-45B1-8FAA-AC8132F94452}" type="slidenum">
              <a:rPr lang="en-US" altLang="ko-KR" sz="1200">
                <a:latin typeface="Tahoma" panose="020B0604030504040204" pitchFamily="34" charset="0"/>
              </a:rPr>
              <a:pPr/>
              <a:t>87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>
            <a:extLst>
              <a:ext uri="{FF2B5EF4-FFF2-40B4-BE49-F238E27FC236}">
                <a16:creationId xmlns:a16="http://schemas.microsoft.com/office/drawing/2014/main" id="{B905BDD7-C4A0-44AB-9C67-6BF2A2027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주기억</a:t>
            </a:r>
            <a:r>
              <a:rPr lang="ko-KR" altLang="en-US" dirty="0"/>
              <a:t> 장치에 수용할 만큼 </a:t>
            </a:r>
            <a:r>
              <a:rPr lang="en-US" altLang="ko-KR" dirty="0"/>
              <a:t>Read/Sort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EE965-6B9C-4787-8A83-FFB7B7B1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외부 정렬은 입력을 분할하여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수용할 만큼의 데이터에 대해서만 내부 정렬을 수행하고</a:t>
            </a:r>
            <a:r>
              <a:rPr lang="en-US" altLang="ko-KR" dirty="0"/>
              <a:t>, </a:t>
            </a:r>
            <a:r>
              <a:rPr lang="ko-KR" altLang="en-US" dirty="0"/>
              <a:t>그 결과를 보조 기억 장치에 일단 다시 저장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100GB</a:t>
            </a:r>
            <a:r>
              <a:rPr lang="ko-KR" altLang="en-US" dirty="0"/>
              <a:t>의 데이터를 </a:t>
            </a:r>
            <a:r>
              <a:rPr lang="en-US" altLang="ko-KR" dirty="0"/>
              <a:t>1GB </a:t>
            </a:r>
            <a:r>
              <a:rPr lang="ko-KR" altLang="en-US" dirty="0"/>
              <a:t>만큼씩 </a:t>
            </a:r>
            <a:r>
              <a:rPr lang="ko-KR" altLang="en-US" dirty="0" err="1"/>
              <a:t>주기억</a:t>
            </a:r>
            <a:r>
              <a:rPr lang="ko-KR" altLang="en-US" dirty="0"/>
              <a:t> 장치로 읽어 들이고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정렬과 같은 내부 정렬 알고리즘을 통해 정렬한 후</a:t>
            </a:r>
            <a:r>
              <a:rPr lang="en-US" altLang="ko-KR" dirty="0"/>
              <a:t>, </a:t>
            </a:r>
            <a:r>
              <a:rPr lang="ko-KR" altLang="en-US" dirty="0"/>
              <a:t>다른 보조 기억 장치에 저장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이를 반복하면</a:t>
            </a:r>
            <a:r>
              <a:rPr lang="en-US" altLang="ko-KR" dirty="0"/>
              <a:t>, </a:t>
            </a:r>
            <a:r>
              <a:rPr lang="ko-KR" altLang="en-US" dirty="0"/>
              <a:t>원래의 입력이 </a:t>
            </a:r>
            <a:r>
              <a:rPr lang="en-US" altLang="ko-KR" dirty="0"/>
              <a:t>100</a:t>
            </a:r>
            <a:r>
              <a:rPr lang="ko-KR" altLang="en-US" dirty="0"/>
              <a:t>개의 정렬된 블록으로 분할되어 보조 기억 장치에 저장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EE4A0-931B-4C29-BF19-5A67D51C4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A8539A6-92C5-4822-A907-7A7DE1699D8F}" type="slidenum">
              <a:rPr lang="en-US" altLang="ko-KR" sz="1200">
                <a:latin typeface="Tahoma" panose="020B0604030504040204" pitchFamily="34" charset="0"/>
              </a:rPr>
              <a:pPr/>
              <a:t>88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7847FD-96B7-4B90-AEA2-A3768035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68" y="4365104"/>
            <a:ext cx="5881464" cy="206170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1">
            <a:extLst>
              <a:ext uri="{FF2B5EF4-FFF2-40B4-BE49-F238E27FC236}">
                <a16:creationId xmlns:a16="http://schemas.microsoft.com/office/drawing/2014/main" id="{64563973-E1C8-4850-BC55-DABA360EC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정렬된 블록의 합병</a:t>
            </a:r>
          </a:p>
        </p:txBody>
      </p:sp>
      <p:sp>
        <p:nvSpPr>
          <p:cNvPr id="93187" name="내용 개체 틀 2">
            <a:extLst>
              <a:ext uri="{FF2B5EF4-FFF2-40B4-BE49-F238E27FC236}">
                <a16:creationId xmlns:a16="http://schemas.microsoft.com/office/drawing/2014/main" id="{F68C9155-9709-4DB6-8BF5-632BC1DB3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정렬된 블록들을 반복적인 합병</a:t>
            </a:r>
            <a:r>
              <a:rPr lang="en-US" altLang="ko-KR" sz="2400" dirty="0"/>
              <a:t>(merge)</a:t>
            </a:r>
            <a:r>
              <a:rPr lang="ko-KR" altLang="en-US" sz="2400" dirty="0"/>
              <a:t>을 통해서 하나의 정렬된 거대한 </a:t>
            </a:r>
            <a:r>
              <a:rPr lang="en-US" altLang="ko-KR" sz="2200" dirty="0"/>
              <a:t>(100GB </a:t>
            </a:r>
            <a:r>
              <a:rPr lang="ko-KR" altLang="en-US" sz="2200" dirty="0"/>
              <a:t>크기의</a:t>
            </a:r>
            <a:r>
              <a:rPr lang="en-US" altLang="ko-KR" sz="2200" dirty="0"/>
              <a:t>) </a:t>
            </a:r>
            <a:r>
              <a:rPr lang="ko-KR" altLang="en-US" sz="2400" dirty="0"/>
              <a:t>블록으로 만든다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블록들을 부분적으로 </a:t>
            </a:r>
            <a:r>
              <a:rPr lang="ko-KR" altLang="en-US" sz="2000" dirty="0" err="1"/>
              <a:t>주기억</a:t>
            </a:r>
            <a:r>
              <a:rPr lang="ko-KR" altLang="en-US" sz="2000" dirty="0"/>
              <a:t> 장치에 읽어 들여서</a:t>
            </a:r>
            <a:r>
              <a:rPr lang="en-US" altLang="ko-KR" sz="2000" dirty="0"/>
              <a:t>, </a:t>
            </a:r>
            <a:r>
              <a:rPr lang="ko-KR" altLang="en-US" sz="2000" dirty="0"/>
              <a:t>합병을 수행하여 부분적으로 보조 기억 장치에 쓰는 과정 반복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블록을 부분적으로 읽어 들인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1F281-D9CC-4283-A004-AFAA589FA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44AFB0A-8F29-41A7-8594-E5EC77C9818C}" type="slidenum">
              <a:rPr lang="en-US" altLang="ko-KR" sz="1200">
                <a:latin typeface="Tahoma" panose="020B0604030504040204" pitchFamily="34" charset="0"/>
              </a:rPr>
              <a:pPr/>
              <a:t>89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05A55-A0B8-4DD1-8799-D4102F8B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88" y="4293096"/>
            <a:ext cx="3578116" cy="1528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8D9575-48E8-4F44-83C8-7B34FD6F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0" y="4293096"/>
            <a:ext cx="3217466" cy="147969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A3227BB-7625-498D-BB01-1D5820A68A44}"/>
              </a:ext>
            </a:extLst>
          </p:cNvPr>
          <p:cNvSpPr/>
          <p:nvPr/>
        </p:nvSpPr>
        <p:spPr bwMode="auto">
          <a:xfrm>
            <a:off x="4366002" y="5032268"/>
            <a:ext cx="205998" cy="288032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E3F8E831-6CD7-48F6-A0C3-137320A00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1494" y="1303789"/>
            <a:ext cx="7772400" cy="4861516"/>
          </a:xfrm>
        </p:spPr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 err="1">
                <a:solidFill>
                  <a:srgbClr val="0000FF"/>
                </a:solidFill>
              </a:rPr>
              <a:t>BubbleSort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: </a:t>
            </a:r>
            <a:r>
              <a:rPr lang="ko-KR" altLang="en-US" sz="2000" dirty="0"/>
              <a:t>크기가 </a:t>
            </a:r>
            <a:r>
              <a:rPr lang="en-US" altLang="ko-KR" sz="2000" dirty="0"/>
              <a:t>n</a:t>
            </a:r>
            <a:r>
              <a:rPr lang="ko-KR" altLang="en-US" sz="2000" dirty="0"/>
              <a:t>인 배열 </a:t>
            </a:r>
            <a:r>
              <a:rPr lang="en-US" altLang="ko-KR" sz="2000" dirty="0"/>
              <a:t>A</a:t>
            </a:r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 </a:t>
            </a:r>
            <a:r>
              <a:rPr lang="ko-KR" altLang="en-US" sz="2000" dirty="0"/>
              <a:t>정렬된 배열 </a:t>
            </a:r>
            <a:r>
              <a:rPr lang="en-US" altLang="ko-KR" sz="2000" dirty="0"/>
              <a:t>A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dirty="0"/>
              <a:t>1.</a:t>
            </a:r>
            <a:r>
              <a:rPr lang="en-US" altLang="ko-KR" sz="2400" dirty="0"/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/>
              <a:t> pass = 1 to n-1</a:t>
            </a:r>
            <a:endParaRPr lang="en-US" altLang="ko-KR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dirty="0"/>
              <a:t>2.  </a:t>
            </a:r>
            <a:r>
              <a:rPr lang="en-US" altLang="ko-KR" sz="2400" dirty="0"/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 to n-pass</a:t>
            </a:r>
            <a:endParaRPr lang="en-US" altLang="ko-KR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dirty="0"/>
              <a:t>3.    </a:t>
            </a:r>
            <a:r>
              <a:rPr lang="en-US" altLang="ko-KR" sz="2400" dirty="0"/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2400" dirty="0"/>
              <a:t>(A[i-1] &gt;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 </a:t>
            </a:r>
            <a:r>
              <a:rPr lang="en-US" altLang="ko-KR" sz="2000" dirty="0"/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위의 원소가 아래의 원소보다 크면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dirty="0"/>
              <a:t>4.          </a:t>
            </a:r>
            <a:r>
              <a:rPr lang="en-US" altLang="ko-KR" sz="2400" dirty="0"/>
              <a:t>A[i-1] ↔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자리바꿈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dirty="0"/>
              <a:t>5.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 return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7B59C-8E2A-4D53-ABA6-5965BDEBC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12BFED4-4E56-4515-B732-2D6AB482E9CC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D8E44-B56A-44E8-A69C-87ED39CE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69557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1">
            <a:extLst>
              <a:ext uri="{FF2B5EF4-FFF2-40B4-BE49-F238E27FC236}">
                <a16:creationId xmlns:a16="http://schemas.microsoft.com/office/drawing/2014/main" id="{4A742156-A042-4312-906F-A2786B1DC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1GB </a:t>
            </a:r>
            <a:r>
              <a:rPr lang="ko-KR" altLang="en-US" dirty="0"/>
              <a:t>블록 </a:t>
            </a:r>
            <a:r>
              <a:rPr lang="en-US" altLang="ko-KR" dirty="0"/>
              <a:t>2</a:t>
            </a:r>
            <a:r>
              <a:rPr lang="ko-KR" altLang="en-US" dirty="0"/>
              <a:t>개가 합병되는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30FA9-2C43-407C-B7A0-FA0153F5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CC07FCA-5FEB-46AA-B8B0-F39305A48E2A}" type="slidenum">
              <a:rPr lang="en-US" altLang="ko-KR" sz="1200">
                <a:latin typeface="Tahoma" panose="020B0604030504040204" pitchFamily="34" charset="0"/>
              </a:rPr>
              <a:pPr/>
              <a:t>90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62448D-314D-4012-8775-D7ECC880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6019577" cy="46110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213F7-2F1B-4F74-BE15-BE6D91B6E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94F711D-3DDA-44CC-968F-DAE7A44BCB2D}" type="slidenum">
              <a:rPr lang="en-US" altLang="ko-KR" sz="1200">
                <a:latin typeface="Tahoma" panose="020B0604030504040204" pitchFamily="34" charset="0"/>
              </a:rPr>
              <a:pPr/>
              <a:t>91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C3C225-27DB-401C-B67A-487DE549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6168926" cy="4813569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C637D-7100-4D19-9A29-21B7A9FF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나머지 </a:t>
            </a:r>
            <a:r>
              <a:rPr lang="en-US" altLang="ko-KR" sz="2400" dirty="0"/>
              <a:t>98</a:t>
            </a:r>
            <a:r>
              <a:rPr lang="ko-KR" altLang="en-US" sz="2400" dirty="0"/>
              <a:t>개의 블록에 대해서 이와 같이 </a:t>
            </a:r>
            <a:r>
              <a:rPr lang="en-US" altLang="ko-KR" sz="2400" dirty="0"/>
              <a:t>49</a:t>
            </a:r>
            <a:r>
              <a:rPr lang="ko-KR" altLang="en-US" sz="2400" dirty="0"/>
              <a:t>회를 반복하면</a:t>
            </a:r>
            <a:r>
              <a:rPr lang="en-US" altLang="ko-KR" sz="2400" dirty="0"/>
              <a:t>, 2GB </a:t>
            </a:r>
            <a:r>
              <a:rPr lang="ko-KR" altLang="en-US" sz="2400" dirty="0"/>
              <a:t>블록이 총 </a:t>
            </a:r>
            <a:r>
              <a:rPr lang="en-US" altLang="ko-KR" sz="2400" dirty="0"/>
              <a:t>50</a:t>
            </a:r>
            <a:r>
              <a:rPr lang="ko-KR" altLang="en-US" sz="2400" dirty="0"/>
              <a:t>개 만들어지고</a:t>
            </a:r>
            <a:endParaRPr lang="en-US" altLang="ko-KR" sz="2400" dirty="0"/>
          </a:p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그 다음엔 </a:t>
            </a:r>
            <a:r>
              <a:rPr lang="en-US" altLang="ko-KR" sz="2400" dirty="0"/>
              <a:t>2GB </a:t>
            </a:r>
            <a:r>
              <a:rPr lang="ko-KR" altLang="en-US" sz="2400" dirty="0"/>
              <a:t>블록 </a:t>
            </a:r>
            <a:r>
              <a:rPr lang="en-US" altLang="ko-KR" sz="2400" dirty="0"/>
              <a:t>2</a:t>
            </a:r>
            <a:r>
              <a:rPr lang="ko-KR" altLang="en-US" sz="2400" dirty="0"/>
              <a:t>개씩 짝을 지워 합병하는 과정을 총 </a:t>
            </a:r>
            <a:r>
              <a:rPr lang="en-US" altLang="ko-KR" sz="2400" dirty="0"/>
              <a:t>25</a:t>
            </a:r>
            <a:r>
              <a:rPr lang="ko-KR" altLang="en-US" sz="2400" dirty="0"/>
              <a:t>회 수행하면</a:t>
            </a:r>
            <a:r>
              <a:rPr lang="en-US" altLang="ko-KR" sz="2400" dirty="0"/>
              <a:t>, 4GB </a:t>
            </a:r>
            <a:r>
              <a:rPr lang="ko-KR" altLang="en-US" sz="2400" dirty="0"/>
              <a:t>블록 </a:t>
            </a:r>
            <a:r>
              <a:rPr lang="en-US" altLang="ko-KR" sz="2400" dirty="0"/>
              <a:t>25</a:t>
            </a:r>
            <a:r>
              <a:rPr lang="ko-KR" altLang="en-US" sz="2400" dirty="0"/>
              <a:t>개가 만들어진다</a:t>
            </a:r>
            <a:r>
              <a:rPr lang="en-US" altLang="ko-KR" sz="2400" dirty="0"/>
              <a:t>.</a:t>
            </a:r>
          </a:p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이러한 방식으로 계속 합병을 진행하면</a:t>
            </a:r>
            <a:r>
              <a:rPr lang="en-US" altLang="ko-KR" sz="2400" dirty="0"/>
              <a:t>, </a:t>
            </a:r>
            <a:r>
              <a:rPr lang="ko-KR" altLang="en-US" sz="2400" dirty="0">
                <a:highlight>
                  <a:srgbClr val="FFFF00"/>
                </a:highlight>
              </a:rPr>
              <a:t>블록 크기가 </a:t>
            </a:r>
            <a:r>
              <a:rPr lang="en-US" altLang="ko-KR" sz="2400" dirty="0">
                <a:highlight>
                  <a:srgbClr val="FFFF00"/>
                </a:highlight>
              </a:rPr>
              <a:t>2</a:t>
            </a:r>
            <a:r>
              <a:rPr lang="ko-KR" altLang="en-US" sz="2400" dirty="0">
                <a:highlight>
                  <a:srgbClr val="FFFF00"/>
                </a:highlight>
              </a:rPr>
              <a:t>배로 커지고</a:t>
            </a:r>
            <a:r>
              <a:rPr lang="en-US" altLang="ko-KR" sz="2400" dirty="0">
                <a:highlight>
                  <a:srgbClr val="FFFF00"/>
                </a:highlight>
              </a:rPr>
              <a:t> </a:t>
            </a:r>
            <a:r>
              <a:rPr lang="ko-KR" altLang="en-US" sz="2400" dirty="0">
                <a:highlight>
                  <a:srgbClr val="FFFF00"/>
                </a:highlight>
              </a:rPr>
              <a:t>블록의 수는 </a:t>
            </a:r>
            <a:r>
              <a:rPr lang="en-US" altLang="ko-KR" sz="2400" dirty="0">
                <a:highlight>
                  <a:srgbClr val="FFFF00"/>
                </a:highlight>
              </a:rPr>
              <a:t>½</a:t>
            </a:r>
            <a:r>
              <a:rPr lang="ko-KR" altLang="en-US" sz="2400" dirty="0">
                <a:highlight>
                  <a:srgbClr val="FFFF00"/>
                </a:highlight>
              </a:rPr>
              <a:t>로 줄어들게 되어</a:t>
            </a:r>
            <a:r>
              <a:rPr lang="ko-KR" altLang="en-US" sz="2400" dirty="0"/>
              <a:t> 결국에는 </a:t>
            </a:r>
            <a:r>
              <a:rPr lang="en-US" altLang="ko-KR" sz="2400" dirty="0"/>
              <a:t>100GB </a:t>
            </a:r>
            <a:r>
              <a:rPr lang="ko-KR" altLang="en-US" sz="2400" dirty="0"/>
              <a:t>블록 </a:t>
            </a:r>
            <a:r>
              <a:rPr lang="en-US" altLang="ko-KR" sz="2400" dirty="0"/>
              <a:t>1</a:t>
            </a:r>
            <a:r>
              <a:rPr lang="ko-KR" altLang="en-US" sz="2400" dirty="0"/>
              <a:t>개만 남는다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213F7-2F1B-4F74-BE15-BE6D91B6E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94F711D-3DDA-44CC-968F-DAE7A44BCB2D}" type="slidenum">
              <a:rPr lang="en-US" altLang="ko-KR" sz="1200">
                <a:latin typeface="Tahoma" panose="020B0604030504040204" pitchFamily="34" charset="0"/>
              </a:rPr>
              <a:pPr/>
              <a:t>92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2580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내용 개체 틀 2">
            <a:extLst>
              <a:ext uri="{FF2B5EF4-FFF2-40B4-BE49-F238E27FC236}">
                <a16:creationId xmlns:a16="http://schemas.microsoft.com/office/drawing/2014/main" id="{A8C6E793-1008-4436-BF66-DD6FE318A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외부 정렬 알고리즘은 보조 기억 장치에서의 </a:t>
            </a:r>
            <a:r>
              <a:rPr lang="ko-KR" altLang="en-US" sz="2400" dirty="0">
                <a:solidFill>
                  <a:srgbClr val="00B0F0"/>
                </a:solidFill>
              </a:rPr>
              <a:t>읽고 쓰기를 최소화하는 것이 매우 중요</a:t>
            </a:r>
            <a:endParaRPr lang="en-US" altLang="ko-KR" sz="2400" dirty="0"/>
          </a:p>
          <a:p>
            <a:pPr lvl="1"/>
            <a:r>
              <a:rPr lang="ko-KR" altLang="en-US" dirty="0"/>
              <a:t>왜냐하면 보조 기억 장치의 접근 시간이 </a:t>
            </a:r>
            <a:r>
              <a:rPr lang="ko-KR" altLang="en-US" dirty="0" err="1"/>
              <a:t>주기억</a:t>
            </a:r>
            <a:r>
              <a:rPr lang="ko-KR" altLang="en-US" dirty="0"/>
              <a:t> 장치의 접근 시간보다 매우 오래 걸리기 때문</a:t>
            </a:r>
            <a:r>
              <a:rPr lang="en-US" altLang="ko-KR" dirty="0"/>
              <a:t>.</a:t>
            </a:r>
          </a:p>
          <a:p>
            <a:pPr>
              <a:spcBef>
                <a:spcPts val="1800"/>
              </a:spcBef>
            </a:pPr>
            <a:r>
              <a:rPr lang="en-US" altLang="ko-KR" sz="2400" dirty="0" err="1">
                <a:solidFill>
                  <a:srgbClr val="0033CC"/>
                </a:solidFill>
              </a:rPr>
              <a:t>ExternalSort</a:t>
            </a:r>
            <a:r>
              <a:rPr lang="en-US" altLang="ko-KR" sz="2400" dirty="0"/>
              <a:t>()</a:t>
            </a:r>
          </a:p>
          <a:p>
            <a:pPr lvl="1"/>
            <a:r>
              <a:rPr lang="en-US" altLang="ko-KR" dirty="0"/>
              <a:t>M = </a:t>
            </a:r>
            <a:r>
              <a:rPr lang="ko-KR" altLang="en-US" dirty="0" err="1"/>
              <a:t>주기억</a:t>
            </a:r>
            <a:r>
              <a:rPr lang="ko-KR" altLang="en-US" dirty="0"/>
              <a:t> 장치의 용량</a:t>
            </a:r>
            <a:endParaRPr lang="en-US" altLang="ko-KR" dirty="0"/>
          </a:p>
          <a:p>
            <a:pPr lvl="1"/>
            <a:r>
              <a:rPr lang="ko-KR" altLang="en-US" dirty="0"/>
              <a:t>외부 정렬 알고리즘은 입력이 저장된 보조 기억 장치 외에 별도의 보조 기억 장치 사용</a:t>
            </a:r>
            <a:endParaRPr lang="en-US" altLang="ko-KR" dirty="0"/>
          </a:p>
          <a:p>
            <a:pPr lvl="1"/>
            <a:r>
              <a:rPr lang="ko-KR" altLang="en-US" dirty="0"/>
              <a:t>알고리즘에서 보조 기억 장치는 </a:t>
            </a:r>
            <a:r>
              <a:rPr lang="en-US" altLang="ko-KR" dirty="0"/>
              <a:t>‘HDD’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384DAC-CF58-4F3C-82CE-C348919CF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72C95A1-1C79-4924-8A51-958B3EC71359}" type="slidenum">
              <a:rPr lang="en-US" altLang="ko-KR" sz="1200">
                <a:latin typeface="Tahoma" panose="020B0604030504040204" pitchFamily="34" charset="0"/>
              </a:rPr>
              <a:pPr/>
              <a:t>93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>
            <a:extLst>
              <a:ext uri="{FF2B5EF4-FFF2-40B4-BE49-F238E27FC236}">
                <a16:creationId xmlns:a16="http://schemas.microsoft.com/office/drawing/2014/main" id="{9149BC18-3202-4877-8CED-BD27B17BB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ExternalSort </a:t>
            </a:r>
            <a:r>
              <a:rPr lang="ko-KR" altLang="en-US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B4961-A82D-4AD6-B319-59699DAD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입력 데이터 저장된 입력 </a:t>
            </a:r>
            <a:r>
              <a:rPr lang="en-US" altLang="ko-KR" dirty="0"/>
              <a:t>HDD</a:t>
            </a:r>
            <a:endParaRPr lang="ko-KR" altLang="en-US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정렬된 데이터가 저장된 출력 </a:t>
            </a:r>
            <a:r>
              <a:rPr lang="en-US" altLang="ko-KR" dirty="0"/>
              <a:t>HDD</a:t>
            </a: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ko-KR" altLang="en-US" dirty="0">
              <a:latin typeface="돋움" pitchFamily="50" charset="-127"/>
              <a:ea typeface="돋움" pitchFamily="50" charset="-127"/>
            </a:endParaRPr>
          </a:p>
          <a:p>
            <a:pPr marL="361950" indent="-36195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입력을 </a:t>
            </a:r>
            <a:r>
              <a:rPr lang="en-US" altLang="ko-KR" dirty="0"/>
              <a:t>M</a:t>
            </a:r>
            <a:r>
              <a:rPr lang="ko-KR" altLang="en-US" dirty="0"/>
              <a:t>만큼씩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읽어 들인 후 내부 정렬 알고리즘으로 정렬하여 별도의 </a:t>
            </a:r>
            <a:r>
              <a:rPr lang="en-US" altLang="ko-KR" dirty="0"/>
              <a:t>HDD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다음 단계에서 별도의 </a:t>
            </a:r>
            <a:r>
              <a:rPr lang="en-US" altLang="ko-KR" dirty="0"/>
              <a:t>HDD</a:t>
            </a:r>
            <a:r>
              <a:rPr lang="ko-KR" altLang="en-US" dirty="0"/>
              <a:t>는 입력 </a:t>
            </a:r>
            <a:r>
              <a:rPr lang="en-US" altLang="ko-KR" dirty="0"/>
              <a:t>HDD</a:t>
            </a:r>
            <a:r>
              <a:rPr lang="ko-KR" altLang="en-US" dirty="0"/>
              <a:t>로 사용되고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는 출력 </a:t>
            </a:r>
            <a:r>
              <a:rPr lang="en-US" altLang="ko-KR" dirty="0"/>
              <a:t>HDD</a:t>
            </a:r>
            <a:r>
              <a:rPr lang="ko-KR" altLang="en-US" dirty="0"/>
              <a:t>로 사용</a:t>
            </a: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</a:t>
            </a:r>
            <a:r>
              <a:rPr lang="en-US" altLang="ko-KR" sz="3200" dirty="0"/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블록 수 </a:t>
            </a:r>
            <a:r>
              <a:rPr lang="en-US" altLang="ko-KR" dirty="0"/>
              <a:t>&gt; 1 </a:t>
            </a:r>
            <a:endParaRPr lang="ko-KR" altLang="en-US" sz="3200" dirty="0"/>
          </a:p>
          <a:p>
            <a:pPr marL="803275" indent="-803275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     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블록을 </a:t>
            </a:r>
            <a:r>
              <a:rPr lang="en-US" altLang="ko-KR" dirty="0"/>
              <a:t>2</a:t>
            </a:r>
            <a:r>
              <a:rPr lang="ko-KR" altLang="en-US" dirty="0"/>
              <a:t>개씩 선택하여</a:t>
            </a:r>
            <a:r>
              <a:rPr lang="en-US" altLang="ko-KR" dirty="0"/>
              <a:t>, </a:t>
            </a:r>
            <a:r>
              <a:rPr lang="ko-KR" altLang="en-US" dirty="0"/>
              <a:t>각각의 블록으로부터 데이터를 부분적으로 </a:t>
            </a:r>
            <a:r>
              <a:rPr lang="ko-KR" altLang="en-US" dirty="0" err="1"/>
              <a:t>주기억</a:t>
            </a:r>
            <a:r>
              <a:rPr lang="ko-KR" altLang="en-US" dirty="0"/>
              <a:t> 장치에 읽어 들여서 합병을 수행한다</a:t>
            </a:r>
            <a:r>
              <a:rPr lang="en-US" altLang="ko-KR" dirty="0"/>
              <a:t>. </a:t>
            </a:r>
            <a:r>
              <a:rPr lang="ko-KR" altLang="en-US" dirty="0"/>
              <a:t>이때 합병된 결과는 출력 </a:t>
            </a:r>
            <a:r>
              <a:rPr lang="en-US" altLang="ko-KR" dirty="0"/>
              <a:t>HDD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en-US" altLang="ko-KR" dirty="0"/>
              <a:t>HDD</a:t>
            </a:r>
            <a:r>
              <a:rPr lang="ko-KR" altLang="en-US" dirty="0"/>
              <a:t>에 저장된 블록 수가 홀수일 때에는 마지막 블록은 그대로 출력 </a:t>
            </a:r>
            <a:r>
              <a:rPr lang="en-US" altLang="ko-KR" dirty="0"/>
              <a:t>HDD</a:t>
            </a:r>
            <a:r>
              <a:rPr lang="ko-KR" altLang="en-US" dirty="0"/>
              <a:t>에 저장</a:t>
            </a: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4.       </a:t>
            </a:r>
            <a:r>
              <a:rPr lang="ko-KR" altLang="en-US" dirty="0"/>
              <a:t>입력과 출력 </a:t>
            </a:r>
            <a:r>
              <a:rPr lang="en-US" altLang="ko-KR" dirty="0"/>
              <a:t>HDD</a:t>
            </a:r>
            <a:r>
              <a:rPr lang="ko-KR" altLang="en-US" dirty="0"/>
              <a:t>의 역할을 바꾼다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/>
              <a:t>5.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 </a:t>
            </a:r>
            <a:r>
              <a:rPr lang="ko-KR" altLang="en-US" sz="2300" dirty="0"/>
              <a:t>출력 </a:t>
            </a:r>
            <a:r>
              <a:rPr lang="en-US" altLang="ko-KR" sz="2300" dirty="0"/>
              <a:t>HDD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C975B-CA5B-4500-86BF-34B9C9879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2D9016F-F0B3-4229-86AA-15A99A597337}" type="slidenum">
              <a:rPr lang="en-US" altLang="ko-KR" sz="1200">
                <a:latin typeface="Tahoma" panose="020B0604030504040204" pitchFamily="34" charset="0"/>
              </a:rPr>
              <a:pPr/>
              <a:t>94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>
            <a:extLst>
              <a:ext uri="{FF2B5EF4-FFF2-40B4-BE49-F238E27FC236}">
                <a16:creationId xmlns:a16="http://schemas.microsoft.com/office/drawing/2014/main" id="{081EBD17-45B2-4C6E-9FBE-B5C08EF27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ExternalSort</a:t>
            </a:r>
            <a:r>
              <a:rPr lang="ko-KR" altLang="en-US"/>
              <a:t>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865AF-142D-4D58-8EA4-1395D5BB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defRPr/>
            </a:pPr>
            <a:r>
              <a:rPr lang="en-US" altLang="ko-KR" dirty="0"/>
              <a:t>128GB </a:t>
            </a:r>
            <a:r>
              <a:rPr lang="ko-KR" altLang="en-US" dirty="0"/>
              <a:t>입력과 </a:t>
            </a:r>
            <a:r>
              <a:rPr lang="en-US" altLang="ko-KR" dirty="0"/>
              <a:t>1GB</a:t>
            </a:r>
            <a:r>
              <a:rPr lang="ko-KR" altLang="en-US" dirty="0"/>
              <a:t>의 </a:t>
            </a:r>
            <a:r>
              <a:rPr lang="ko-KR" altLang="en-US" dirty="0" err="1"/>
              <a:t>주기억</a:t>
            </a:r>
            <a:r>
              <a:rPr lang="ko-KR" altLang="en-US" dirty="0"/>
              <a:t> 장치 대한 </a:t>
            </a:r>
            <a:r>
              <a:rPr lang="en-US" altLang="ko-KR" dirty="0" err="1"/>
              <a:t>ExternalSort</a:t>
            </a:r>
            <a:r>
              <a:rPr lang="ko-KR" altLang="en-US" dirty="0"/>
              <a:t>의 수행 과정</a:t>
            </a:r>
            <a:endParaRPr lang="en-US" altLang="ko-KR" sz="1800" dirty="0"/>
          </a:p>
          <a:p>
            <a:pPr lvl="1">
              <a:defRPr/>
            </a:pPr>
            <a:r>
              <a:rPr lang="en-US" altLang="ko-KR" dirty="0"/>
              <a:t>1GB</a:t>
            </a:r>
            <a:r>
              <a:rPr lang="ko-KR" altLang="en-US" dirty="0"/>
              <a:t>의 정렬된 블록 </a:t>
            </a:r>
            <a:r>
              <a:rPr lang="en-US" altLang="ko-KR" dirty="0"/>
              <a:t>128</a:t>
            </a:r>
            <a:r>
              <a:rPr lang="ko-KR" altLang="en-US" dirty="0"/>
              <a:t>개를 별도의 </a:t>
            </a:r>
            <a:r>
              <a:rPr lang="en-US" altLang="ko-KR" dirty="0"/>
              <a:t>HDD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2GB</a:t>
            </a:r>
            <a:r>
              <a:rPr lang="ko-KR" altLang="en-US" dirty="0"/>
              <a:t>의 정렬된 블록 </a:t>
            </a:r>
            <a:r>
              <a:rPr lang="en-US" altLang="ko-KR" dirty="0"/>
              <a:t>64</a:t>
            </a:r>
            <a:r>
              <a:rPr lang="ko-KR" altLang="en-US" dirty="0"/>
              <a:t>개가 출력 </a:t>
            </a:r>
            <a:r>
              <a:rPr lang="en-US" altLang="ko-KR" dirty="0"/>
              <a:t>HDD</a:t>
            </a:r>
            <a:r>
              <a:rPr lang="ko-KR" altLang="en-US" dirty="0"/>
              <a:t>에 만들어진다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4GB</a:t>
            </a:r>
            <a:r>
              <a:rPr lang="ko-KR" altLang="en-US" dirty="0"/>
              <a:t>의 정렬된 블록 </a:t>
            </a:r>
            <a:r>
              <a:rPr lang="en-US" altLang="ko-KR" dirty="0"/>
              <a:t>32</a:t>
            </a:r>
            <a:r>
              <a:rPr lang="ko-KR" altLang="en-US" dirty="0"/>
              <a:t>개가 출력 </a:t>
            </a:r>
            <a:r>
              <a:rPr lang="en-US" altLang="ko-KR" dirty="0"/>
              <a:t>HDD</a:t>
            </a:r>
            <a:r>
              <a:rPr lang="ko-KR" altLang="en-US" dirty="0"/>
              <a:t>에 만들어진다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8GB</a:t>
            </a:r>
            <a:r>
              <a:rPr lang="ko-KR" altLang="en-US" dirty="0"/>
              <a:t>의 정렬된 블록 </a:t>
            </a:r>
            <a:r>
              <a:rPr lang="en-US" altLang="ko-KR" dirty="0"/>
              <a:t>16</a:t>
            </a:r>
            <a:r>
              <a:rPr lang="ko-KR" altLang="en-US" dirty="0"/>
              <a:t>개 출력 </a:t>
            </a:r>
            <a:r>
              <a:rPr lang="en-US" altLang="ko-KR" dirty="0"/>
              <a:t>HDD</a:t>
            </a:r>
            <a:r>
              <a:rPr lang="ko-KR" altLang="en-US" dirty="0"/>
              <a:t>에 만들어진다</a:t>
            </a:r>
            <a:r>
              <a:rPr lang="en-US" altLang="ko-KR" dirty="0"/>
              <a:t>.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	  </a:t>
            </a:r>
            <a:r>
              <a:rPr lang="en-US" altLang="ko-KR" dirty="0">
                <a:solidFill>
                  <a:schemeClr val="tx2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 ⋮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64GB</a:t>
            </a:r>
            <a:r>
              <a:rPr lang="ko-KR" altLang="en-US" dirty="0"/>
              <a:t>의 정렬된 블록 </a:t>
            </a:r>
            <a:r>
              <a:rPr lang="en-US" altLang="ko-KR" dirty="0"/>
              <a:t>2</a:t>
            </a:r>
            <a:r>
              <a:rPr lang="ko-KR" altLang="en-US" dirty="0"/>
              <a:t>개가 출력 </a:t>
            </a:r>
            <a:r>
              <a:rPr lang="en-US" altLang="ko-KR" dirty="0"/>
              <a:t>HDD</a:t>
            </a:r>
            <a:r>
              <a:rPr lang="ko-KR" altLang="en-US" dirty="0"/>
              <a:t>에 만들어진다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128GB</a:t>
            </a:r>
            <a:r>
              <a:rPr lang="ko-KR" altLang="en-US" dirty="0"/>
              <a:t>의 정렬된 블록 </a:t>
            </a:r>
            <a:r>
              <a:rPr lang="en-US" altLang="ko-KR" dirty="0"/>
              <a:t>1</a:t>
            </a:r>
            <a:r>
              <a:rPr lang="ko-KR" altLang="en-US" dirty="0"/>
              <a:t>개가 출력 </a:t>
            </a:r>
            <a:r>
              <a:rPr lang="en-US" altLang="ko-KR" dirty="0"/>
              <a:t>HDD</a:t>
            </a:r>
            <a:r>
              <a:rPr lang="ko-KR" altLang="en-US" dirty="0"/>
              <a:t>에 만들어진다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출력 </a:t>
            </a:r>
            <a:r>
              <a:rPr lang="en-US" altLang="ko-KR" dirty="0"/>
              <a:t>HDD</a:t>
            </a:r>
            <a:r>
              <a:rPr lang="ko-KR" altLang="en-US" dirty="0"/>
              <a:t>를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FF9AC-9324-44C0-8F7F-F5010C9F1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4BF7F14-0876-4E14-961E-6987329E450F}" type="slidenum">
              <a:rPr lang="en-US" altLang="ko-KR" sz="1200">
                <a:latin typeface="Tahoma" panose="020B0604030504040204" pitchFamily="34" charset="0"/>
              </a:rPr>
              <a:pPr/>
              <a:t>95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>
            <a:extLst>
              <a:ext uri="{FF2B5EF4-FFF2-40B4-BE49-F238E27FC236}">
                <a16:creationId xmlns:a16="http://schemas.microsoft.com/office/drawing/2014/main" id="{9799DF2F-886A-4587-9825-CE6E11526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DE72F-5B8C-466E-89DC-9AF7AE35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외부 정렬은 전체 데이터를 몇 번 처리 </a:t>
            </a:r>
            <a:r>
              <a:rPr lang="en-US" altLang="ko-KR" sz="2400" dirty="0"/>
              <a:t>(</a:t>
            </a:r>
            <a:r>
              <a:rPr lang="ko-KR" altLang="en-US" sz="2400" dirty="0"/>
              <a:t>읽고 쓰기</a:t>
            </a:r>
            <a:r>
              <a:rPr lang="en-US" altLang="ko-KR" sz="2400" dirty="0"/>
              <a:t>)</a:t>
            </a:r>
            <a:r>
              <a:rPr lang="ko-KR" altLang="en-US" sz="2400" dirty="0"/>
              <a:t>하는가를 가지고 시간 복잡도를 측정</a:t>
            </a:r>
            <a:endParaRPr lang="en-US" altLang="ko-KR" sz="2400" dirty="0"/>
          </a:p>
          <a:p>
            <a:pPr>
              <a:spcAft>
                <a:spcPts val="1800"/>
              </a:spcAft>
              <a:defRPr/>
            </a:pPr>
            <a:r>
              <a:rPr lang="ko-KR" altLang="en-US" sz="2400" dirty="0">
                <a:solidFill>
                  <a:srgbClr val="00B0F0"/>
                </a:solidFill>
              </a:rPr>
              <a:t>패스</a:t>
            </a:r>
            <a:r>
              <a:rPr lang="en-US" altLang="ko-KR" sz="2400" dirty="0">
                <a:solidFill>
                  <a:srgbClr val="00B0F0"/>
                </a:solidFill>
              </a:rPr>
              <a:t>(pass)</a:t>
            </a:r>
            <a:r>
              <a:rPr lang="en-US" altLang="ko-KR" sz="2400" dirty="0"/>
              <a:t>: </a:t>
            </a:r>
            <a:r>
              <a:rPr lang="ko-KR" altLang="en-US" sz="2400" dirty="0"/>
              <a:t>전체 데이터를 </a:t>
            </a:r>
            <a:r>
              <a:rPr lang="en-US" altLang="ko-KR" sz="2400" dirty="0"/>
              <a:t>1</a:t>
            </a:r>
            <a:r>
              <a:rPr lang="ko-KR" altLang="en-US" sz="2400" dirty="0"/>
              <a:t>회 처리하는 것</a:t>
            </a:r>
            <a:endParaRPr lang="en-US" altLang="ko-KR" sz="2400" dirty="0"/>
          </a:p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외부 정렬 알고리즘에서는 </a:t>
            </a:r>
            <a:r>
              <a:rPr lang="en-US" altLang="ko-KR" sz="2400" dirty="0"/>
              <a:t>line 3</a:t>
            </a:r>
            <a:r>
              <a:rPr lang="ko-KR" altLang="en-US" sz="2400" dirty="0"/>
              <a:t>에서 전체 데이터를 입력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에서 읽고 합병하여 출력 </a:t>
            </a:r>
            <a:r>
              <a:rPr lang="en-US" altLang="ko-KR" sz="2400" dirty="0"/>
              <a:t>HDD</a:t>
            </a:r>
            <a:r>
              <a:rPr lang="ko-KR" altLang="en-US" sz="2400" dirty="0"/>
              <a:t>에 저장한다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1 </a:t>
            </a:r>
            <a:r>
              <a:rPr lang="ko-KR" altLang="en-US" sz="2400" dirty="0"/>
              <a:t>패스가 수행된다</a:t>
            </a:r>
            <a:r>
              <a:rPr lang="en-US" altLang="ko-KR" sz="2400" dirty="0"/>
              <a:t>.</a:t>
            </a:r>
          </a:p>
          <a:p>
            <a:pPr>
              <a:spcAft>
                <a:spcPts val="1800"/>
              </a:spcAft>
              <a:defRPr/>
            </a:pPr>
            <a:r>
              <a:rPr lang="en-US" altLang="ko-KR" sz="2400" dirty="0"/>
              <a:t>while-</a:t>
            </a:r>
            <a:r>
              <a:rPr lang="ko-KR" altLang="en-US" sz="2400" dirty="0"/>
              <a:t>루프가 수행된 횟수가 알고리즘의 시간 복잡도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F65F3-9092-4657-B209-A7B41F40C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422F221-4F3B-4606-82F6-7C0FA3985CC5}" type="slidenum">
              <a:rPr lang="en-US" altLang="ko-KR" sz="1200">
                <a:latin typeface="Tahoma" panose="020B0604030504040204" pitchFamily="34" charset="0"/>
              </a:rPr>
              <a:pPr/>
              <a:t>96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1">
            <a:extLst>
              <a:ext uri="{FF2B5EF4-FFF2-40B4-BE49-F238E27FC236}">
                <a16:creationId xmlns:a16="http://schemas.microsoft.com/office/drawing/2014/main" id="{A9909EAB-3EFE-4B68-8811-5913EB4BF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11D37-BFD9-4CE3-BC99-50413F75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/>
              <a:t>입력 크기가 </a:t>
            </a:r>
            <a:r>
              <a:rPr lang="en-US" altLang="ko-KR" sz="2400" dirty="0"/>
              <a:t>N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 크기가 </a:t>
            </a:r>
            <a:r>
              <a:rPr lang="en-US" altLang="ko-KR" sz="2400" dirty="0"/>
              <a:t>M</a:t>
            </a:r>
            <a:r>
              <a:rPr lang="ko-KR" altLang="en-US" sz="2400" dirty="0"/>
              <a:t>이라고 하면</a:t>
            </a:r>
            <a:r>
              <a:rPr lang="en-US" altLang="ko-KR" sz="2400" dirty="0"/>
              <a:t>, line 3</a:t>
            </a:r>
            <a:r>
              <a:rPr lang="ko-KR" altLang="en-US" sz="2400" dirty="0"/>
              <a:t>이 수행될 때마다 블록 크기가 </a:t>
            </a:r>
            <a:r>
              <a:rPr lang="en-US" altLang="ko-KR" sz="2400" dirty="0"/>
              <a:t>2M, 4M, </a:t>
            </a:r>
            <a:r>
              <a:rPr lang="ko-KR" altLang="en-US" sz="2400" dirty="0"/>
              <a:t>⋯</a:t>
            </a:r>
            <a:r>
              <a:rPr lang="en-US" altLang="ko-KR" sz="2400" dirty="0"/>
              <a:t>, 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M</a:t>
            </a:r>
            <a:r>
              <a:rPr lang="ko-KR" altLang="en-US" sz="2400" dirty="0"/>
              <a:t>으로 </a:t>
            </a:r>
            <a:r>
              <a:rPr lang="en-US" altLang="ko-KR" sz="2400" dirty="0"/>
              <a:t>(2</a:t>
            </a:r>
            <a:r>
              <a:rPr lang="ko-KR" altLang="en-US" sz="2400" dirty="0"/>
              <a:t>배</a:t>
            </a:r>
            <a:r>
              <a:rPr lang="en-US" altLang="ko-KR" sz="2400" dirty="0"/>
              <a:t>) </a:t>
            </a:r>
            <a:r>
              <a:rPr lang="ko-KR" altLang="en-US" sz="2400" dirty="0"/>
              <a:t>증가</a:t>
            </a:r>
            <a:endParaRPr lang="en-US" altLang="ko-KR" sz="2800" dirty="0"/>
          </a:p>
          <a:p>
            <a:pPr>
              <a:defRPr/>
            </a:pPr>
            <a:r>
              <a:rPr lang="ko-KR" altLang="en-US" sz="2400" dirty="0"/>
              <a:t>마지막에 만들어진 </a:t>
            </a:r>
            <a:r>
              <a:rPr lang="en-US" altLang="ko-KR" sz="2400" dirty="0"/>
              <a:t>1</a:t>
            </a:r>
            <a:r>
              <a:rPr lang="ko-KR" altLang="en-US" sz="2400" dirty="0"/>
              <a:t>개의 블록 크기가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M</a:t>
            </a:r>
            <a:r>
              <a:rPr lang="ko-KR" altLang="en-US" sz="2400" dirty="0"/>
              <a:t>이면 이 블록은 입력 전체가 합병된 결과를 가지므로</a:t>
            </a:r>
            <a:r>
              <a:rPr lang="en-US" altLang="ko-KR" sz="2400" dirty="0"/>
              <a:t>, 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M = N</a:t>
            </a:r>
          </a:p>
          <a:p>
            <a:pPr lvl="1">
              <a:defRPr/>
            </a:pPr>
            <a:r>
              <a:rPr lang="en-US" altLang="ko-KR" sz="2400" dirty="0"/>
              <a:t>k</a:t>
            </a:r>
            <a:r>
              <a:rPr lang="ko-KR" altLang="en-US" sz="2400" dirty="0"/>
              <a:t>는 </a:t>
            </a:r>
            <a:r>
              <a:rPr lang="en-US" altLang="ko-KR" sz="2400" dirty="0"/>
              <a:t>while-</a:t>
            </a:r>
            <a:r>
              <a:rPr lang="ko-KR" altLang="en-US" sz="2400" dirty="0"/>
              <a:t>루프가 수행된 횟수</a:t>
            </a:r>
            <a:endParaRPr lang="en-US" altLang="ko-KR" sz="2400" dirty="0"/>
          </a:p>
          <a:p>
            <a:pPr marL="717550" lvl="1" indent="0">
              <a:buNone/>
              <a:defRPr/>
            </a:pPr>
            <a:r>
              <a:rPr lang="en-US" altLang="ko-KR" sz="2400" dirty="0"/>
              <a:t>2</a:t>
            </a:r>
            <a:r>
              <a:rPr lang="en-US" altLang="ko-KR" sz="2400" baseline="30000" dirty="0"/>
              <a:t>k </a:t>
            </a:r>
            <a:r>
              <a:rPr lang="en-US" altLang="ko-KR" sz="2400" dirty="0"/>
              <a:t>= N/M</a:t>
            </a:r>
          </a:p>
          <a:p>
            <a:pPr marL="717550" lvl="1" indent="0">
              <a:buNone/>
              <a:defRPr/>
            </a:pPr>
            <a:r>
              <a:rPr lang="en-US" altLang="ko-KR" sz="2400" dirty="0"/>
              <a:t>k = log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(N/M)</a:t>
            </a:r>
            <a:endParaRPr lang="en-US" altLang="ko-KR" sz="2800" dirty="0"/>
          </a:p>
          <a:p>
            <a:pPr>
              <a:defRPr/>
            </a:pPr>
            <a:r>
              <a:rPr lang="ko-KR" altLang="en-US" sz="2400" dirty="0"/>
              <a:t>시간 복잡도</a:t>
            </a:r>
            <a:r>
              <a:rPr lang="en-US" altLang="ko-KR" sz="2400" dirty="0"/>
              <a:t>:</a:t>
            </a:r>
            <a:r>
              <a:rPr lang="ko-KR" altLang="en-US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O(log(N/M))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D837A-BA83-4934-B2FA-24436D562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9D25C1E-24DB-48DD-A41F-13BE7C94F9EB}" type="slidenum">
              <a:rPr lang="en-US" altLang="ko-KR" sz="1200">
                <a:latin typeface="Tahoma" panose="020B0604030504040204" pitchFamily="34" charset="0"/>
              </a:rPr>
              <a:pPr/>
              <a:t>97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>
            <a:extLst>
              <a:ext uri="{FF2B5EF4-FFF2-40B4-BE49-F238E27FC236}">
                <a16:creationId xmlns:a16="http://schemas.microsoft.com/office/drawing/2014/main" id="{8EE146CA-D0CA-41B0-A1E3-188CCB966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2-way </a:t>
            </a:r>
            <a:r>
              <a:rPr lang="ko-KR" altLang="en-US"/>
              <a:t>합병</a:t>
            </a:r>
          </a:p>
        </p:txBody>
      </p:sp>
      <p:sp>
        <p:nvSpPr>
          <p:cNvPr id="103427" name="내용 개체 틀 2">
            <a:extLst>
              <a:ext uri="{FF2B5EF4-FFF2-40B4-BE49-F238E27FC236}">
                <a16:creationId xmlns:a16="http://schemas.microsoft.com/office/drawing/2014/main" id="{D4969819-808D-47AB-B893-0D8781892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ExternalSort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알고리즘에서는 하나의 보조 기억 장치에서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블록을 동시에 </a:t>
            </a:r>
            <a:r>
              <a:rPr lang="ko-KR" altLang="en-US" sz="2400" dirty="0" err="1"/>
              <a:t>주기억</a:t>
            </a:r>
            <a:r>
              <a:rPr lang="ko-KR" altLang="en-US" sz="2400" dirty="0"/>
              <a:t> 장치로 읽어 들일 수 있다는 가정</a:t>
            </a:r>
            <a:endParaRPr lang="en-US" altLang="ko-KR" sz="2400" dirty="0"/>
          </a:p>
          <a:p>
            <a:pPr lvl="2"/>
            <a:endParaRPr lang="en-US" altLang="ko-KR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개의 블록이 각각 다른 보조 기억 장치에서 읽어 들여야 하는 경우도 있다</a:t>
            </a:r>
            <a:r>
              <a:rPr lang="en-US" altLang="ko-KR" sz="2400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sz="2400" dirty="0"/>
              <a:t>테이프 드라이브 </a:t>
            </a:r>
            <a:r>
              <a:rPr lang="en-US" altLang="ko-KR" sz="2400" dirty="0"/>
              <a:t>(Tape Drive)</a:t>
            </a:r>
            <a:r>
              <a:rPr lang="ko-KR" altLang="en-US" sz="2400" dirty="0"/>
              <a:t> 저장 장치는 블록을 순차적으로만 읽고 쓰는 장치이므로</a:t>
            </a:r>
            <a:r>
              <a:rPr lang="en-US" altLang="ko-KR" sz="2400" dirty="0"/>
              <a:t>, 2</a:t>
            </a:r>
            <a:r>
              <a:rPr lang="ko-KR" altLang="en-US" sz="2400" dirty="0"/>
              <a:t>개의 블록을 동시에 </a:t>
            </a:r>
            <a:r>
              <a:rPr lang="ko-KR" altLang="en-US" sz="2400" dirty="0" err="1"/>
              <a:t>주기억</a:t>
            </a:r>
            <a:r>
              <a:rPr lang="ko-KR" altLang="en-US" sz="2400" dirty="0"/>
              <a:t> 장치로 읽어 들일 수 없다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0DE41-770F-43F7-943B-EB5AF30B3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13FE77A-B4BF-423D-9CAF-5381EAA6A475}" type="slidenum">
              <a:rPr lang="en-US" altLang="ko-KR" sz="1200">
                <a:latin typeface="Tahoma" panose="020B0604030504040204" pitchFamily="34" charset="0"/>
              </a:rPr>
              <a:pPr/>
              <a:t>98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>
            <a:extLst>
              <a:ext uri="{FF2B5EF4-FFF2-40B4-BE49-F238E27FC236}">
                <a16:creationId xmlns:a16="http://schemas.microsoft.com/office/drawing/2014/main" id="{02AAA513-EAB9-4614-8667-99BC4226D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2-way </a:t>
            </a:r>
            <a:r>
              <a:rPr lang="ko-KR" altLang="en-US"/>
              <a:t>합병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B2329-AEA7-4634-AE2F-E81507A3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rgbClr val="00B0F0"/>
                </a:solidFill>
              </a:rPr>
              <a:t>블록 </a:t>
            </a:r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r>
              <a:rPr lang="ko-KR" altLang="en-US" sz="2400" dirty="0"/>
              <a:t>이 </a:t>
            </a:r>
            <a:r>
              <a:rPr lang="en-US" altLang="ko-KR" sz="2400" dirty="0">
                <a:solidFill>
                  <a:srgbClr val="00B0F0"/>
                </a:solidFill>
              </a:rPr>
              <a:t>[10 30 60 70]</a:t>
            </a:r>
            <a:r>
              <a:rPr lang="en-US" altLang="ko-KR" sz="2400" dirty="0"/>
              <a:t>, </a:t>
            </a:r>
            <a:r>
              <a:rPr lang="ko-KR" altLang="en-US" sz="2400" dirty="0"/>
              <a:t>블록 </a:t>
            </a:r>
            <a:r>
              <a:rPr lang="en-US" altLang="ko-KR" sz="2400" dirty="0"/>
              <a:t>2</a:t>
            </a:r>
            <a:r>
              <a:rPr lang="ko-KR" altLang="en-US" sz="2400" dirty="0"/>
              <a:t>가 </a:t>
            </a:r>
            <a:r>
              <a:rPr lang="en-US" altLang="ko-KR" sz="2400" dirty="0">
                <a:solidFill>
                  <a:srgbClr val="FF0000"/>
                </a:solidFill>
              </a:rPr>
              <a:t>[20 40 50 80]</a:t>
            </a:r>
            <a:r>
              <a:rPr lang="en-US" altLang="ko-KR" sz="2400" dirty="0"/>
              <a:t>, </a:t>
            </a:r>
            <a:r>
              <a:rPr lang="ko-KR" altLang="en-US" sz="2400" dirty="0"/>
              <a:t>이 두 블록을 합병하려면 </a:t>
            </a:r>
            <a:r>
              <a:rPr lang="ko-KR" altLang="en-US" sz="2400" dirty="0">
                <a:solidFill>
                  <a:srgbClr val="00B0F0"/>
                </a:solidFill>
              </a:rPr>
              <a:t>블록 </a:t>
            </a:r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r>
              <a:rPr lang="ko-KR" altLang="en-US" sz="2400" dirty="0">
                <a:solidFill>
                  <a:srgbClr val="00B0F0"/>
                </a:solidFill>
              </a:rPr>
              <a:t>의 </a:t>
            </a:r>
            <a:r>
              <a:rPr lang="en-US" altLang="ko-KR" sz="2400" dirty="0">
                <a:solidFill>
                  <a:srgbClr val="00B0F0"/>
                </a:solidFill>
              </a:rPr>
              <a:t>10</a:t>
            </a:r>
            <a:r>
              <a:rPr lang="ko-KR" altLang="en-US" sz="2400" dirty="0"/>
              <a:t>을 읽고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블록 </a:t>
            </a:r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>
                <a:solidFill>
                  <a:srgbClr val="FF0000"/>
                </a:solidFill>
              </a:rPr>
              <a:t>의 </a:t>
            </a:r>
            <a:r>
              <a:rPr lang="en-US" altLang="ko-KR" sz="2400" dirty="0">
                <a:solidFill>
                  <a:srgbClr val="FF0000"/>
                </a:solidFill>
              </a:rPr>
              <a:t>20</a:t>
            </a:r>
            <a:r>
              <a:rPr lang="ko-KR" altLang="en-US" sz="2400" dirty="0">
                <a:solidFill>
                  <a:srgbClr val="000099"/>
                </a:solidFill>
              </a:rPr>
              <a:t>을 읽어서 비교해야</a:t>
            </a:r>
            <a:endParaRPr lang="en-US" altLang="ko-KR" sz="24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74520-0351-46C4-BC77-0E343E3FC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B43D15-7731-4172-9975-3ED43173B63C}" type="slidenum">
              <a:rPr lang="en-US" altLang="ko-KR" sz="1200">
                <a:latin typeface="Tahoma" panose="020B0604030504040204" pitchFamily="34" charset="0"/>
              </a:rPr>
              <a:pPr/>
              <a:t>99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AAE13B-38D3-4291-8D65-FA3C1569FCA1}"/>
              </a:ext>
            </a:extLst>
          </p:cNvPr>
          <p:cNvGrpSpPr/>
          <p:nvPr/>
        </p:nvGrpSpPr>
        <p:grpSpPr>
          <a:xfrm>
            <a:off x="1907704" y="2780928"/>
            <a:ext cx="5511502" cy="1931734"/>
            <a:chOff x="2228850" y="2484184"/>
            <a:chExt cx="5511502" cy="1931734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86754663-B2B0-4906-BE97-77632754A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850" y="2581275"/>
              <a:ext cx="4686300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80E151C-7A69-435B-B2E4-AF68525A7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248" y="2908975"/>
              <a:ext cx="432048" cy="59203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6C216DA-39A1-4FA7-9594-B418B08E2DA7}"/>
                </a:ext>
              </a:extLst>
            </p:cNvPr>
            <p:cNvCxnSpPr/>
            <p:nvPr/>
          </p:nvCxnSpPr>
          <p:spPr>
            <a:xfrm flipV="1">
              <a:off x="4140842" y="3870340"/>
              <a:ext cx="519407" cy="2905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A1581C-9013-4B79-9DDB-885529094293}"/>
                </a:ext>
              </a:extLst>
            </p:cNvPr>
            <p:cNvSpPr txBox="1"/>
            <p:nvPr/>
          </p:nvSpPr>
          <p:spPr>
            <a:xfrm>
              <a:off x="6732240" y="2484184"/>
              <a:ext cx="10081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B0F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블록</a:t>
              </a:r>
              <a:r>
                <a:rPr lang="en-US" altLang="ko-KR" b="1" dirty="0">
                  <a:solidFill>
                    <a:srgbClr val="00B0F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1</a:t>
              </a:r>
              <a:endParaRPr lang="ko-KR" altLang="en-US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805CFB-EEA2-4179-A791-A49B7B0FB407}"/>
                </a:ext>
              </a:extLst>
            </p:cNvPr>
            <p:cNvSpPr txBox="1"/>
            <p:nvPr/>
          </p:nvSpPr>
          <p:spPr>
            <a:xfrm>
              <a:off x="3256542" y="4000420"/>
              <a:ext cx="10081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블록</a:t>
              </a:r>
              <a:r>
                <a:rPr lang="en-US" altLang="ko-KR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</a:t>
              </a:r>
              <a:endParaRPr lang="ko-KR" altLang="en-US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4DC99C6-C240-4D71-BBBF-FF523C52D8F3}"/>
                </a:ext>
              </a:extLst>
            </p:cNvPr>
            <p:cNvCxnSpPr/>
            <p:nvPr/>
          </p:nvCxnSpPr>
          <p:spPr>
            <a:xfrm>
              <a:off x="4803375" y="3870340"/>
              <a:ext cx="286392" cy="0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B8A762-F318-4AEF-850D-4C8931C74682}"/>
                </a:ext>
              </a:extLst>
            </p:cNvPr>
            <p:cNvSpPr txBox="1"/>
            <p:nvPr/>
          </p:nvSpPr>
          <p:spPr>
            <a:xfrm>
              <a:off x="5214045" y="3701063"/>
              <a:ext cx="5137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70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27057-F67C-4BAC-8E50-901C60FF525C}"/>
                </a:ext>
              </a:extLst>
            </p:cNvPr>
            <p:cNvSpPr txBox="1"/>
            <p:nvPr/>
          </p:nvSpPr>
          <p:spPr>
            <a:xfrm>
              <a:off x="5583696" y="3509140"/>
              <a:ext cx="5120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338CB6-5256-4E31-96DE-AEC8FB237378}"/>
                </a:ext>
              </a:extLst>
            </p:cNvPr>
            <p:cNvSpPr txBox="1"/>
            <p:nvPr/>
          </p:nvSpPr>
          <p:spPr>
            <a:xfrm>
              <a:off x="5700883" y="3109030"/>
              <a:ext cx="523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4053D4-A39D-43DA-B09B-4C0E8ADD8B5E}"/>
                </a:ext>
              </a:extLst>
            </p:cNvPr>
            <p:cNvSpPr txBox="1"/>
            <p:nvPr/>
          </p:nvSpPr>
          <p:spPr>
            <a:xfrm>
              <a:off x="6358142" y="3035831"/>
              <a:ext cx="5217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A2A43-9DF2-4EF2-9AC1-EA8D78209B8F}"/>
                </a:ext>
              </a:extLst>
            </p:cNvPr>
            <p:cNvSpPr txBox="1"/>
            <p:nvPr/>
          </p:nvSpPr>
          <p:spPr>
            <a:xfrm>
              <a:off x="4841913" y="2708920"/>
              <a:ext cx="5221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50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0E822-FC2F-4682-956D-5D062BEB1883}"/>
                </a:ext>
              </a:extLst>
            </p:cNvPr>
            <p:cNvSpPr/>
            <p:nvPr/>
          </p:nvSpPr>
          <p:spPr>
            <a:xfrm>
              <a:off x="4789140" y="3140968"/>
              <a:ext cx="4667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40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2C0ABD-AF43-4B0A-9AA3-C14D0DA5CEE3}"/>
                </a:ext>
              </a:extLst>
            </p:cNvPr>
            <p:cNvSpPr/>
            <p:nvPr/>
          </p:nvSpPr>
          <p:spPr>
            <a:xfrm>
              <a:off x="4777324" y="3501008"/>
              <a:ext cx="4667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D84311-8FF7-4E89-A55B-4B118B7715CE}"/>
                </a:ext>
              </a:extLst>
            </p:cNvPr>
            <p:cNvSpPr txBox="1"/>
            <p:nvPr/>
          </p:nvSpPr>
          <p:spPr>
            <a:xfrm>
              <a:off x="4373927" y="2668850"/>
              <a:ext cx="5726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80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685A385-2781-4E83-975F-5A2EC0A7692E}"/>
                </a:ext>
              </a:extLst>
            </p:cNvPr>
            <p:cNvCxnSpPr/>
            <p:nvPr/>
          </p:nvCxnSpPr>
          <p:spPr>
            <a:xfrm>
              <a:off x="4307872" y="3097809"/>
              <a:ext cx="286392" cy="1380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698602-F841-4746-A0D4-8920F3446032}"/>
              </a:ext>
            </a:extLst>
          </p:cNvPr>
          <p:cNvSpPr/>
          <p:nvPr/>
        </p:nvSpPr>
        <p:spPr>
          <a:xfrm>
            <a:off x="781666" y="5019639"/>
            <a:ext cx="7973910" cy="137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400" b="1" u="sng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테이프를 한쪽 방향으로만 테이프가 감기므로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합병하려면 </a:t>
            </a:r>
            <a:r>
              <a:rPr lang="ko-KR" altLang="en-US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읽은 후 다시 되감아 </a:t>
            </a:r>
            <a:r>
              <a:rPr lang="ko-KR" altLang="en-US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 </a:t>
            </a:r>
            <a:r>
              <a:rPr lang="en-US" altLang="ko-KR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두 번째 숫자인 </a:t>
            </a:r>
            <a:r>
              <a:rPr lang="en-US" altLang="ko-KR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읽을 수 없다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24876</TotalTime>
  <Words>5542</Words>
  <Application>Microsoft Office PowerPoint</Application>
  <PresentationFormat>화면 슬라이드 쇼(4:3)</PresentationFormat>
  <Paragraphs>1230</Paragraphs>
  <Slides>110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110</vt:i4>
      </vt:variant>
    </vt:vector>
  </HeadingPairs>
  <TitlesOfParts>
    <vt:vector size="124" baseType="lpstr">
      <vt:lpstr>HY크리스탈M</vt:lpstr>
      <vt:lpstr>MS PGothic</vt:lpstr>
      <vt:lpstr>굴림</vt:lpstr>
      <vt:lpstr>돋움</vt:lpstr>
      <vt:lpstr>맑은 고딕</vt:lpstr>
      <vt:lpstr>함초롬바탕</vt:lpstr>
      <vt:lpstr>Arial</vt:lpstr>
      <vt:lpstr>Calibri</vt:lpstr>
      <vt:lpstr>Consolas</vt:lpstr>
      <vt:lpstr>Tahoma</vt:lpstr>
      <vt:lpstr>Times New Roman</vt:lpstr>
      <vt:lpstr>Wingdings</vt:lpstr>
      <vt:lpstr>Wingdings 3</vt:lpstr>
      <vt:lpstr>국가지정발표</vt:lpstr>
      <vt:lpstr>Chapter 6 정렬 알고리즘</vt:lpstr>
      <vt:lpstr>차례</vt:lpstr>
      <vt:lpstr>정렬 알고리즘</vt:lpstr>
      <vt:lpstr>PowerPoint 프레젠테이션</vt:lpstr>
      <vt:lpstr>6.1 버블 정렬</vt:lpstr>
      <vt:lpstr>버블 정렬</vt:lpstr>
      <vt:lpstr>2번째 패스</vt:lpstr>
      <vt:lpstr>3번째 패스</vt:lpstr>
      <vt:lpstr>PowerPoint 프레젠테이션</vt:lpstr>
      <vt:lpstr>버블 정렬의 수행 과정</vt:lpstr>
      <vt:lpstr>수행 과정</vt:lpstr>
      <vt:lpstr>수행 과정</vt:lpstr>
      <vt:lpstr>시간 복잡도</vt:lpstr>
      <vt:lpstr>6.2 선택 정렬</vt:lpstr>
      <vt:lpstr>선택 정렬 수행 과정</vt:lpstr>
      <vt:lpstr>수행 과정</vt:lpstr>
      <vt:lpstr>PowerPoint 프레젠테이션</vt:lpstr>
      <vt:lpstr>선택 정렬의 수행 과정</vt:lpstr>
      <vt:lpstr>수행 과정</vt:lpstr>
      <vt:lpstr>시간 복잡도</vt:lpstr>
      <vt:lpstr>선택 정렬의 특징</vt:lpstr>
      <vt:lpstr>6.3 삽입 정렬</vt:lpstr>
      <vt:lpstr>삽입 정렬</vt:lpstr>
      <vt:lpstr>삽입 정렬</vt:lpstr>
      <vt:lpstr>PowerPoint 프레젠테이션</vt:lpstr>
      <vt:lpstr>삽입 정렬의 수행 과정</vt:lpstr>
      <vt:lpstr>수행 과정</vt:lpstr>
      <vt:lpstr>PowerPoint 프레젠테이션</vt:lpstr>
      <vt:lpstr>수행 과정</vt:lpstr>
      <vt:lpstr>최악 경우 시간 복잡도</vt:lpstr>
      <vt:lpstr>최선 경우 시간 복잡도</vt:lpstr>
      <vt:lpstr>평균 경우 시간 복잡도</vt:lpstr>
      <vt:lpstr>삽입 정렬의 특성</vt:lpstr>
      <vt:lpstr>6.4 쉘 정렬</vt:lpstr>
      <vt:lpstr>아이디어</vt:lpstr>
      <vt:lpstr>간격(gap)을 이용</vt:lpstr>
      <vt:lpstr>PowerPoint 프레젠테이션</vt:lpstr>
      <vt:lpstr>간격이 5인 그룹 별로 정렬한 결과</vt:lpstr>
      <vt:lpstr>간격 조절</vt:lpstr>
      <vt:lpstr>PowerPoint 프레젠테이션</vt:lpstr>
      <vt:lpstr>자리바꿈을 위한 원소 간의 비교 순서</vt:lpstr>
      <vt:lpstr>간격이 5일 때</vt:lpstr>
      <vt:lpstr>PowerPoint 프레젠테이션</vt:lpstr>
      <vt:lpstr>ShellSort 수행 과정</vt:lpstr>
      <vt:lpstr>h = 3일 때</vt:lpstr>
      <vt:lpstr>h = 1일 때</vt:lpstr>
      <vt:lpstr>시간 복잡도</vt:lpstr>
      <vt:lpstr>쉘 정렬의 특성</vt:lpstr>
      <vt:lpstr>6.5 힙 정렬</vt:lpstr>
      <vt:lpstr>이진 힙</vt:lpstr>
      <vt:lpstr>힙의 노드 관계</vt:lpstr>
      <vt:lpstr>힙 정렬</vt:lpstr>
      <vt:lpstr>PowerPoint 프레젠테이션</vt:lpstr>
      <vt:lpstr>DownHeap()</vt:lpstr>
      <vt:lpstr>HeapSort 알고리즘 수행 과정</vt:lpstr>
      <vt:lpstr>DownHeap()</vt:lpstr>
      <vt:lpstr>DownHeap()</vt:lpstr>
      <vt:lpstr>80  20 교환 후 DownHeap 수행 결과</vt:lpstr>
      <vt:lpstr>70  10 교환 후 DownHeap 수행 결과</vt:lpstr>
      <vt:lpstr>60  20 교환 후 DownHeap 수행 결과</vt:lpstr>
      <vt:lpstr>50  20 교환 후 DownHeap 수행 결과</vt:lpstr>
      <vt:lpstr>40  10 교환 후 DownHeap 수행 결과</vt:lpstr>
      <vt:lpstr>30  20 교환 후 DownHeap 수행 결과</vt:lpstr>
      <vt:lpstr>20  10 교환 후 수행 결과</vt:lpstr>
      <vt:lpstr>시간 복잡도</vt:lpstr>
      <vt:lpstr>힙 정렬의 특성</vt:lpstr>
      <vt:lpstr>PowerPoint 프레젠테이션</vt:lpstr>
      <vt:lpstr>PowerPoint 프레젠테이션</vt:lpstr>
      <vt:lpstr>PowerPoint 프레젠테이션</vt:lpstr>
      <vt:lpstr>6.6 정렬 문제의 하한</vt:lpstr>
      <vt:lpstr>정렬 문제의 하한</vt:lpstr>
      <vt:lpstr>최댓값 찾는 문제의 하한</vt:lpstr>
      <vt:lpstr>정렬 문제의 하한</vt:lpstr>
      <vt:lpstr>결정 트리의 특징</vt:lpstr>
      <vt:lpstr>정렬 문제의 하한</vt:lpstr>
      <vt:lpstr>정렬 문제의 하한</vt:lpstr>
      <vt:lpstr>6.7 기수 정렬</vt:lpstr>
      <vt:lpstr>기수 정렬</vt:lpstr>
      <vt:lpstr>안정성(Stability)</vt:lpstr>
      <vt:lpstr>PowerPoint 프레젠테이션</vt:lpstr>
      <vt:lpstr>LSD 기수 정렬</vt:lpstr>
      <vt:lpstr>PowerPoint 프레젠테이션</vt:lpstr>
      <vt:lpstr>MSD 기수 정렬</vt:lpstr>
      <vt:lpstr>PowerPoint 프레젠테이션</vt:lpstr>
      <vt:lpstr>시간 복잡도</vt:lpstr>
      <vt:lpstr>응용</vt:lpstr>
      <vt:lpstr>6.8 외부 정렬</vt:lpstr>
      <vt:lpstr>주기억 장치에 수용할 만큼 Read/Sort</vt:lpstr>
      <vt:lpstr>정렬된 블록의 합병</vt:lpstr>
      <vt:lpstr>1GB 블록 2개가 합병되는 과정</vt:lpstr>
      <vt:lpstr>PowerPoint 프레젠테이션</vt:lpstr>
      <vt:lpstr>PowerPoint 프레젠테이션</vt:lpstr>
      <vt:lpstr>PowerPoint 프레젠테이션</vt:lpstr>
      <vt:lpstr>ExternalSort 알고리즘</vt:lpstr>
      <vt:lpstr>ExternalSort의 수행 과정</vt:lpstr>
      <vt:lpstr>시간 복잡도</vt:lpstr>
      <vt:lpstr>시간 복잡도</vt:lpstr>
      <vt:lpstr>2-way 합병</vt:lpstr>
      <vt:lpstr>2-way 합병</vt:lpstr>
      <vt:lpstr>테이프 드라이브에서 ExternalSort 알고리즘</vt:lpstr>
      <vt:lpstr>2-way 합병 수행 과정</vt:lpstr>
      <vt:lpstr>PowerPoint 프레젠테이션</vt:lpstr>
      <vt:lpstr>다방향 (Multi-way) 합병</vt:lpstr>
      <vt:lpstr>p-way Merge</vt:lpstr>
      <vt:lpstr>다단계 (Polyphase) 합병</vt:lpstr>
      <vt:lpstr>p = 2</vt:lpstr>
      <vt:lpstr>응용</vt:lpstr>
      <vt:lpstr>요약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cp:lastModifiedBy>user</cp:lastModifiedBy>
  <cp:revision>2328</cp:revision>
  <cp:lastPrinted>2017-11-08T15:05:44Z</cp:lastPrinted>
  <dcterms:created xsi:type="dcterms:W3CDTF">1999-06-08T06:08:29Z</dcterms:created>
  <dcterms:modified xsi:type="dcterms:W3CDTF">2021-06-07T01:49:03Z</dcterms:modified>
</cp:coreProperties>
</file>